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Lato Light"/>
      <p:regular r:id="rId18"/>
      <p:bold r:id="rId19"/>
      <p:italic r:id="rId20"/>
      <p:boldItalic r:id="rId21"/>
    </p:embeddedFont>
    <p:embeddedFont>
      <p:font typeface="Poppins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">
          <p15:clr>
            <a:srgbClr val="A4A3A4"/>
          </p15:clr>
        </p15:guide>
        <p15:guide id="2" pos="3144">
          <p15:clr>
            <a:srgbClr val="A4A3A4"/>
          </p15:clr>
        </p15:guide>
        <p15:guide id="3" orient="horz" pos="96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j2sSbXWvh5vG7TYsZu1e2Z3brH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002E43-E03E-4654-9342-841881D3BDEC}">
  <a:tblStyle styleId="{61002E43-E03E-4654-9342-841881D3BDEC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" orient="horz"/>
        <p:guide pos="3144"/>
        <p:guide pos="9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italic.fntdata"/><Relationship Id="rId22" Type="http://schemas.openxmlformats.org/officeDocument/2006/relationships/font" Target="fonts/PoppinsSemiBold-regular.fntdata"/><Relationship Id="rId21" Type="http://schemas.openxmlformats.org/officeDocument/2006/relationships/font" Target="fonts/LatoLight-boldItalic.fntdata"/><Relationship Id="rId24" Type="http://schemas.openxmlformats.org/officeDocument/2006/relationships/font" Target="fonts/PoppinsSemiBold-italic.fntdata"/><Relationship Id="rId23" Type="http://schemas.openxmlformats.org/officeDocument/2006/relationships/font" Target="fonts/Poppins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PoppinsSemi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atoLight-bold.fntdata"/><Relationship Id="rId18" Type="http://schemas.openxmlformats.org/officeDocument/2006/relationships/font" Target="fonts/Lat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None/>
            </a:pPr>
            <a:r>
              <a:rPr lang="en-US" sz="1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We used natural language processing (NLP) to build a machine learning program that identifies and recommends relevant courses based on the user’s input.</a:t>
            </a:r>
            <a:endParaRPr/>
          </a:p>
        </p:txBody>
      </p:sp>
      <p:sp>
        <p:nvSpPr>
          <p:cNvPr id="368" name="Google Shape;36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e8c0b83a9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t/>
            </a:r>
            <a:endParaRPr sz="14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6" name="Google Shape;386;g2e8c0b83a9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e8c0b83a9b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e8c0b83a9b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e8c0b83a9b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Relationship Id="rId6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1"/>
          <p:cNvGrpSpPr/>
          <p:nvPr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17" name="Google Shape;17;p11"/>
            <p:cNvSpPr/>
            <p:nvPr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0" y="0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4054172" y="4069080"/>
              <a:ext cx="2788920" cy="2788920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2" name="Google Shape;22;p11"/>
            <p:cNvGrpSpPr/>
            <p:nvPr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23" name="Google Shape;23;p11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4" name="Google Shape;24;p11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5" name="Google Shape;25;p11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26" name="Google Shape;26;p11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7" name="Google Shape;27;p11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8" name="Google Shape;28;p11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29" name="Google Shape;29;p11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0" name="Google Shape;30;p11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-US" sz="18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31" name="Google Shape;31;p11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-US" sz="18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32" name="Google Shape;32;p11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33" name="Google Shape;33;p11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34" name="Google Shape;34;p11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-US" sz="18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35" name="Google Shape;35;p11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36" name="Google Shape;36;p11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37" name="Google Shape;37;p11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38" name="Google Shape;38;p11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39" name="Google Shape;39;p11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40" name="Google Shape;40;p11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41" name="Google Shape;41;p11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42" name="Google Shape;42;p11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43" name="Google Shape;43;p11"/>
            <p:cNvSpPr/>
            <p:nvPr/>
          </p:nvSpPr>
          <p:spPr>
            <a:xfrm rot="10800000">
              <a:off x="1013527" y="2043171"/>
              <a:ext cx="1014984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rot="5400000">
              <a:off x="2028432" y="4821048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47" name="Google Shape;47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07822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" name="Google Shape;49;p11"/>
            <p:cNvCxnSpPr/>
            <p:nvPr/>
          </p:nvCxnSpPr>
          <p:spPr>
            <a:xfrm>
              <a:off x="974376" y="989441"/>
              <a:ext cx="5867327" cy="5867206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0" name="Google Shape;50;p11"/>
          <p:cNvSpPr txBox="1"/>
          <p:nvPr>
            <p:ph type="ctrTitle"/>
          </p:nvPr>
        </p:nvSpPr>
        <p:spPr>
          <a:xfrm>
            <a:off x="4714772" y="677918"/>
            <a:ext cx="6856292" cy="3590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venir"/>
              <a:buNone/>
              <a:defRPr sz="60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bg>
      <p:bgPr>
        <a:solidFill>
          <a:srgbClr val="BEBAC7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8097646">
            <a:off x="403102" y="-983359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0"/>
          <p:cNvSpPr/>
          <p:nvPr/>
        </p:nvSpPr>
        <p:spPr>
          <a:xfrm rot="-8091810">
            <a:off x="-1025089" y="458228"/>
            <a:ext cx="2029968" cy="202996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9" name="Google Shape;2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697467">
            <a:off x="407892" y="1900474"/>
            <a:ext cx="2029968" cy="2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0"/>
          <p:cNvSpPr/>
          <p:nvPr/>
        </p:nvSpPr>
        <p:spPr>
          <a:xfrm rot="-2700000">
            <a:off x="413443" y="1923515"/>
            <a:ext cx="2029968" cy="202996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1" name="Google Shape;29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708786">
            <a:off x="-1021285" y="3355869"/>
            <a:ext cx="2029968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110773">
            <a:off x="1859807" y="3357927"/>
            <a:ext cx="2029968" cy="20299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20"/>
          <p:cNvGrpSpPr/>
          <p:nvPr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294" name="Google Shape;294;p20"/>
            <p:cNvSpPr/>
            <p:nvPr/>
          </p:nvSpPr>
          <p:spPr>
            <a:xfrm>
              <a:off x="-13699" y="5839164"/>
              <a:ext cx="2862790" cy="28868"/>
            </a:xfrm>
            <a:custGeom>
              <a:rect b="b" l="l" r="r" t="t"/>
              <a:pathLst>
                <a:path extrusionOk="0" h="28868" w="2862790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47246" y="5900109"/>
              <a:ext cx="2740900" cy="28868"/>
            </a:xfrm>
            <a:custGeom>
              <a:rect b="b" l="l" r="r" t="t"/>
              <a:pathLst>
                <a:path extrusionOk="0" h="28868" w="2740900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108992" y="5960251"/>
              <a:ext cx="2619012" cy="29671"/>
            </a:xfrm>
            <a:custGeom>
              <a:rect b="b" l="l" r="r" t="t"/>
              <a:pathLst>
                <a:path extrusionOk="0" h="29671" w="2619012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169937" y="6021196"/>
              <a:ext cx="2497122" cy="29670"/>
            </a:xfrm>
            <a:custGeom>
              <a:rect b="b" l="l" r="r" t="t"/>
              <a:pathLst>
                <a:path extrusionOk="0" h="29670" w="2497122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229279" y="6082140"/>
              <a:ext cx="2376837" cy="28869"/>
            </a:xfrm>
            <a:custGeom>
              <a:rect b="b" l="l" r="r" t="t"/>
              <a:pathLst>
                <a:path extrusionOk="0" h="28869" w="2376837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290222" y="6143085"/>
              <a:ext cx="2254948" cy="28868"/>
            </a:xfrm>
            <a:custGeom>
              <a:rect b="b" l="l" r="r" t="t"/>
              <a:pathLst>
                <a:path extrusionOk="0" h="28868" w="225494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351970" y="6203227"/>
              <a:ext cx="2133059" cy="29671"/>
            </a:xfrm>
            <a:custGeom>
              <a:rect b="b" l="l" r="r" t="t"/>
              <a:pathLst>
                <a:path extrusionOk="0" h="29671" w="2133059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411310" y="6264172"/>
              <a:ext cx="2012774" cy="28868"/>
            </a:xfrm>
            <a:custGeom>
              <a:rect b="b" l="l" r="r" t="t"/>
              <a:pathLst>
                <a:path extrusionOk="0" h="28868" w="2012774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472255" y="6325117"/>
              <a:ext cx="1890884" cy="28868"/>
            </a:xfrm>
            <a:custGeom>
              <a:rect b="b" l="l" r="r" t="t"/>
              <a:pathLst>
                <a:path extrusionOk="0" h="28868" w="1890884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533199" y="6386061"/>
              <a:ext cx="1768996" cy="28869"/>
            </a:xfrm>
            <a:custGeom>
              <a:rect b="b" l="l" r="r" t="t"/>
              <a:pathLst>
                <a:path extrusionOk="0" h="28869" w="1768996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594946" y="6446204"/>
              <a:ext cx="1647106" cy="29670"/>
            </a:xfrm>
            <a:custGeom>
              <a:rect b="b" l="l" r="r" t="t"/>
              <a:pathLst>
                <a:path extrusionOk="0" h="29670" w="1647106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654287" y="6507148"/>
              <a:ext cx="1526821" cy="28869"/>
            </a:xfrm>
            <a:custGeom>
              <a:rect b="b" l="l" r="r" t="t"/>
              <a:pathLst>
                <a:path extrusionOk="0" h="28869" w="1526821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715231" y="6568093"/>
              <a:ext cx="1404932" cy="28868"/>
            </a:xfrm>
            <a:custGeom>
              <a:rect b="b" l="l" r="r" t="t"/>
              <a:pathLst>
                <a:path extrusionOk="0" h="28868" w="1404932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776977" y="6628235"/>
              <a:ext cx="1283044" cy="29671"/>
            </a:xfrm>
            <a:custGeom>
              <a:rect b="b" l="l" r="r" t="t"/>
              <a:pathLst>
                <a:path extrusionOk="0" h="29671" w="1283044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837922" y="6689180"/>
              <a:ext cx="1161154" cy="29670"/>
            </a:xfrm>
            <a:custGeom>
              <a:rect b="b" l="l" r="r" t="t"/>
              <a:pathLst>
                <a:path extrusionOk="0" h="29670" w="1161154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897263" y="6750124"/>
              <a:ext cx="1040868" cy="28869"/>
            </a:xfrm>
            <a:custGeom>
              <a:rect b="b" l="l" r="r" t="t"/>
              <a:pathLst>
                <a:path extrusionOk="0" h="28869" w="1040868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958207" y="6811069"/>
              <a:ext cx="918980" cy="28869"/>
            </a:xfrm>
            <a:custGeom>
              <a:rect b="b" l="l" r="r" t="t"/>
              <a:pathLst>
                <a:path extrusionOk="0" h="28869" w="918980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11" name="Google Shape;311;p20"/>
          <p:cNvSpPr/>
          <p:nvPr/>
        </p:nvSpPr>
        <p:spPr>
          <a:xfrm>
            <a:off x="1793659" y="5801762"/>
            <a:ext cx="1075475" cy="1058335"/>
          </a:xfrm>
          <a:custGeom>
            <a:rect b="b" l="l" r="r" t="t"/>
            <a:pathLst>
              <a:path extrusionOk="0" h="1062720" w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1035546" y="6829131"/>
            <a:ext cx="918980" cy="28869"/>
          </a:xfrm>
          <a:custGeom>
            <a:rect b="b" l="l" r="r" t="t"/>
            <a:pathLst>
              <a:path extrusionOk="0" h="28869" w="918980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3" name="Google Shape;313;p20"/>
          <p:cNvSpPr txBox="1"/>
          <p:nvPr>
            <p:ph type="title"/>
          </p:nvPr>
        </p:nvSpPr>
        <p:spPr>
          <a:xfrm>
            <a:off x="3520440" y="896111"/>
            <a:ext cx="7889768" cy="2039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0"/>
          <p:cNvSpPr txBox="1"/>
          <p:nvPr>
            <p:ph idx="1" type="body"/>
          </p:nvPr>
        </p:nvSpPr>
        <p:spPr>
          <a:xfrm>
            <a:off x="3520440" y="3259056"/>
            <a:ext cx="2994660" cy="3006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42900" lvl="1" marL="9144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20"/>
          <p:cNvSpPr txBox="1"/>
          <p:nvPr>
            <p:ph idx="2" type="body"/>
          </p:nvPr>
        </p:nvSpPr>
        <p:spPr>
          <a:xfrm>
            <a:off x="6826432" y="3253740"/>
            <a:ext cx="4580088" cy="3006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20"/>
          <p:cNvSpPr txBox="1"/>
          <p:nvPr>
            <p:ph idx="10" type="dt"/>
          </p:nvPr>
        </p:nvSpPr>
        <p:spPr>
          <a:xfrm>
            <a:off x="3523723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0"/>
          <p:cNvSpPr txBox="1"/>
          <p:nvPr>
            <p:ph idx="11" type="ftr"/>
          </p:nvPr>
        </p:nvSpPr>
        <p:spPr>
          <a:xfrm>
            <a:off x="6642161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0"/>
          <p:cNvSpPr txBox="1"/>
          <p:nvPr>
            <p:ph idx="12" type="sldNum"/>
          </p:nvPr>
        </p:nvSpPr>
        <p:spPr>
          <a:xfrm>
            <a:off x="10949320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Picture">
  <p:cSld name="Content + Picture">
    <p:bg>
      <p:bgPr>
        <a:solidFill>
          <a:schemeClr val="accent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type="title"/>
          </p:nvPr>
        </p:nvSpPr>
        <p:spPr>
          <a:xfrm>
            <a:off x="3807877" y="898524"/>
            <a:ext cx="7606895" cy="202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1"/>
          <p:cNvSpPr/>
          <p:nvPr>
            <p:ph idx="2" type="pic"/>
          </p:nvPr>
        </p:nvSpPr>
        <p:spPr>
          <a:xfrm>
            <a:off x="1011337" y="9212"/>
            <a:ext cx="2029967" cy="4850544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21"/>
          <p:cNvSpPr/>
          <p:nvPr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3" name="Google Shape;32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1338" y="5865203"/>
            <a:ext cx="2019299" cy="9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3803953" y="3259138"/>
            <a:ext cx="7615274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</a:defRPr>
            </a:lvl4pPr>
            <a:lvl5pPr indent="-342900" lvl="4" marL="22860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21"/>
          <p:cNvSpPr txBox="1"/>
          <p:nvPr>
            <p:ph idx="10" type="dt"/>
          </p:nvPr>
        </p:nvSpPr>
        <p:spPr>
          <a:xfrm>
            <a:off x="3803953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1"/>
          <p:cNvSpPr txBox="1"/>
          <p:nvPr>
            <p:ph idx="11" type="ftr"/>
          </p:nvPr>
        </p:nvSpPr>
        <p:spPr>
          <a:xfrm>
            <a:off x="6788630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1"/>
          <p:cNvSpPr txBox="1"/>
          <p:nvPr>
            <p:ph idx="12" type="sldNum"/>
          </p:nvPr>
        </p:nvSpPr>
        <p:spPr>
          <a:xfrm>
            <a:off x="10962027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8" name="Google Shape;328;p21"/>
          <p:cNvGrpSpPr/>
          <p:nvPr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329" name="Google Shape;329;p21"/>
            <p:cNvSpPr/>
            <p:nvPr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32" name="Google Shape;332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21"/>
            <p:cNvSpPr/>
            <p:nvPr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 rot="10800000">
              <a:off x="100582" y="2932749"/>
              <a:ext cx="914400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335" name="Google Shape;335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Google Shape;336;p21"/>
          <p:cNvSpPr/>
          <p:nvPr/>
        </p:nvSpPr>
        <p:spPr>
          <a:xfrm>
            <a:off x="1011339" y="2834159"/>
            <a:ext cx="2029968" cy="2029968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Table">
  <p:cSld name="Content + Table">
    <p:bg>
      <p:bgPr>
        <a:solidFill>
          <a:schemeClr val="dk2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762000" y="896112"/>
            <a:ext cx="10668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2"/>
          <p:cNvSpPr/>
          <p:nvPr/>
        </p:nvSpPr>
        <p:spPr>
          <a:xfrm rot="10800000">
            <a:off x="11177016" y="0"/>
            <a:ext cx="1014984" cy="1014984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762000" y="2417197"/>
            <a:ext cx="4278313" cy="3737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22"/>
          <p:cNvSpPr txBox="1"/>
          <p:nvPr>
            <p:ph idx="10" type="dt"/>
          </p:nvPr>
        </p:nvSpPr>
        <p:spPr>
          <a:xfrm>
            <a:off x="767443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2"/>
          <p:cNvSpPr txBox="1"/>
          <p:nvPr>
            <p:ph idx="11" type="ftr"/>
          </p:nvPr>
        </p:nvSpPr>
        <p:spPr>
          <a:xfrm>
            <a:off x="5273449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2"/>
          <p:cNvSpPr txBox="1"/>
          <p:nvPr>
            <p:ph idx="12" type="sldNum"/>
          </p:nvPr>
        </p:nvSpPr>
        <p:spPr>
          <a:xfrm>
            <a:off x="1096817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dk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764155" y="896112"/>
            <a:ext cx="1066584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23"/>
          <p:cNvSpPr/>
          <p:nvPr/>
        </p:nvSpPr>
        <p:spPr>
          <a:xfrm rot="10800000">
            <a:off x="11177016" y="0"/>
            <a:ext cx="1014984" cy="1014984"/>
          </a:xfrm>
          <a:custGeom>
            <a:rect b="b" l="l" r="r" t="t"/>
            <a:pathLst>
              <a:path extrusionOk="0" h="2029968" w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7" name="Google Shape;347;p23"/>
          <p:cNvSpPr txBox="1"/>
          <p:nvPr>
            <p:ph idx="10" type="dt"/>
          </p:nvPr>
        </p:nvSpPr>
        <p:spPr>
          <a:xfrm>
            <a:off x="767443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3"/>
          <p:cNvSpPr txBox="1"/>
          <p:nvPr>
            <p:ph idx="11" type="ftr"/>
          </p:nvPr>
        </p:nvSpPr>
        <p:spPr>
          <a:xfrm>
            <a:off x="5273449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3"/>
          <p:cNvSpPr txBox="1"/>
          <p:nvPr>
            <p:ph idx="12" type="sldNum"/>
          </p:nvPr>
        </p:nvSpPr>
        <p:spPr>
          <a:xfrm>
            <a:off x="1096817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933950" y="429461"/>
            <a:ext cx="6343650" cy="2668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4938712" y="3299953"/>
            <a:ext cx="6338888" cy="266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4" name="Google Shape;54;p12"/>
          <p:cNvGrpSpPr/>
          <p:nvPr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55" name="Google Shape;55;p12"/>
            <p:cNvSpPr/>
            <p:nvPr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2029604" y="2031653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58" name="Google Shape;5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2"/>
            <p:cNvSpPr/>
            <p:nvPr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62" name="Google Shape;62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" name="Google Shape;63;p12"/>
            <p:cNvGrpSpPr/>
            <p:nvPr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64" name="Google Shape;64;p12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65" name="Google Shape;65;p12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66" name="Google Shape;66;p12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67" name="Google Shape;67;p12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68" name="Google Shape;68;p12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69" name="Google Shape;69;p12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70" name="Google Shape;70;p12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1" name="Google Shape;71;p12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-US" sz="18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72" name="Google Shape;72;p12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b="0" i="0" lang="en-US" sz="1800" u="none" cap="none" strike="noStrike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73" name="Google Shape;73;p12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b="0" i="0" lang="en-US" sz="1800" u="none" cap="none" strike="noStrike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74" name="Google Shape;74;p12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0" i="0" lang="en-US" sz="1800" u="none" cap="none" strike="noStrike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75" name="Google Shape;75;p12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b="0" i="0" lang="en-US" sz="1800" u="none" cap="none" strike="noStrike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76" name="Google Shape;76;p12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77" name="Google Shape;77;p12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1800" u="none" cap="none" strike="noStrike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78" name="Google Shape;78;p12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79" name="Google Shape;79;p12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80" name="Google Shape;80;p12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81" name="Google Shape;81;p12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82" name="Google Shape;82;p12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1800" u="none" cap="none" strike="noStrike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83" name="Google Shape;83;p12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84" name="Google Shape;84;p12"/>
            <p:cNvSpPr/>
            <p:nvPr/>
          </p:nvSpPr>
          <p:spPr>
            <a:xfrm>
              <a:off x="0" y="4043197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0" y="2021358"/>
              <a:ext cx="1014984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86" name="Google Shape;86;p12"/>
            <p:cNvCxnSpPr/>
            <p:nvPr/>
          </p:nvCxnSpPr>
          <p:spPr>
            <a:xfrm>
              <a:off x="10632" y="-7753"/>
              <a:ext cx="4052352" cy="4040860"/>
            </a:xfrm>
            <a:prstGeom prst="straightConnector1">
              <a:avLst/>
            </a:prstGeom>
            <a:noFill/>
            <a:ln cap="flat" cmpd="sng" w="508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7" name="Google Shape;87;p12"/>
            <p:cNvSpPr/>
            <p:nvPr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7306165" y="635508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967357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833694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3">
  <p:cSld name="Two Content 3">
    <p:bg>
      <p:bgPr>
        <a:solidFill>
          <a:schemeClr val="accen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552574" y="896111"/>
            <a:ext cx="9866540" cy="1358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3" name="Google Shape;93;p13"/>
          <p:cNvGrpSpPr/>
          <p:nvPr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94" name="Google Shape;94;p13"/>
            <p:cNvSpPr/>
            <p:nvPr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 rot="10800000">
              <a:off x="100582" y="2936725"/>
              <a:ext cx="914400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99" name="Google Shape;99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552575" y="2481940"/>
            <a:ext cx="6477952" cy="3635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8372723" y="2481940"/>
            <a:ext cx="3046391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AutoNum type="arabicPeriod"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AutoNum type="alphaLcPeriod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AutoNum type="arabicParenR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AutoNum type="alphaLcParenR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AutoNum type="romanLcPeriod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1554480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574452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73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bg>
      <p:bgPr>
        <a:solidFill>
          <a:schemeClr val="accen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762001" y="896112"/>
            <a:ext cx="6589150" cy="1988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8" name="Google Shape;108;p14"/>
          <p:cNvGrpSpPr/>
          <p:nvPr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09" name="Google Shape;109;p14"/>
            <p:cNvSpPr/>
            <p:nvPr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 rot="5400000">
              <a:off x="10160492" y="2024569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12" name="Google Shape;112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4"/>
            <p:cNvSpPr/>
            <p:nvPr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116" name="Google Shape;11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4"/>
            <p:cNvSpPr/>
            <p:nvPr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19" name="Google Shape;119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0" name="Google Shape;120;p14"/>
            <p:cNvGrpSpPr/>
            <p:nvPr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121" name="Google Shape;121;p14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22" name="Google Shape;122;p14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23" name="Google Shape;123;p14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24" name="Google Shape;124;p14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25" name="Google Shape;125;p14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26" name="Google Shape;126;p14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27" name="Google Shape;127;p14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28" name="Google Shape;128;p14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29" name="Google Shape;129;p14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130" name="Google Shape;130;p14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131" name="Google Shape;131;p14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132" name="Google Shape;132;p14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133" name="Google Shape;133;p14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134" name="Google Shape;134;p14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135" name="Google Shape;135;p14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36" name="Google Shape;136;p14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37" name="Google Shape;137;p14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38" name="Google Shape;138;p14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39" name="Google Shape;139;p14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140" name="Google Shape;140;p14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141" name="Google Shape;141;p14"/>
            <p:cNvSpPr/>
            <p:nvPr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138160" y="2029968"/>
              <a:ext cx="1014984" cy="201168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143" name="Google Shape;143;p14"/>
            <p:cNvCxnSpPr/>
            <p:nvPr/>
          </p:nvCxnSpPr>
          <p:spPr>
            <a:xfrm flipH="1" rot="10800000">
              <a:off x="8138160" y="2012062"/>
              <a:ext cx="3044952" cy="7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4" name="Google Shape;144;p14"/>
            <p:cNvSpPr/>
            <p:nvPr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45" name="Google Shape;145;p14"/>
          <p:cNvSpPr txBox="1"/>
          <p:nvPr>
            <p:ph idx="10" type="dt"/>
          </p:nvPr>
        </p:nvSpPr>
        <p:spPr>
          <a:xfrm>
            <a:off x="761295" y="6355080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11" type="ftr"/>
          </p:nvPr>
        </p:nvSpPr>
        <p:spPr>
          <a:xfrm>
            <a:off x="5499886" y="635508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2" type="sldNum"/>
          </p:nvPr>
        </p:nvSpPr>
        <p:spPr>
          <a:xfrm>
            <a:off x="11274091" y="635508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762001" y="3058886"/>
            <a:ext cx="6597372" cy="3296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bg>
      <p:bgPr>
        <a:solidFill>
          <a:schemeClr val="dk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771736" y="896112"/>
            <a:ext cx="9389288" cy="1362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  <a:defRPr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1" name="Google Shape;151;p15"/>
          <p:cNvGrpSpPr/>
          <p:nvPr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152" name="Google Shape;152;p15"/>
            <p:cNvSpPr/>
            <p:nvPr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155" name="Google Shape;155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5"/>
            <p:cNvSpPr/>
            <p:nvPr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0880040" y="5394960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5"/>
            <p:cNvSpPr/>
            <p:nvPr/>
          </p:nvSpPr>
          <p:spPr>
            <a:xfrm>
              <a:off x="11250235" y="4949368"/>
              <a:ext cx="914400" cy="1828800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59" name="Google Shape;159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5"/>
          <p:cNvSpPr txBox="1"/>
          <p:nvPr>
            <p:ph idx="10" type="dt"/>
          </p:nvPr>
        </p:nvSpPr>
        <p:spPr>
          <a:xfrm>
            <a:off x="771735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1" type="ftr"/>
          </p:nvPr>
        </p:nvSpPr>
        <p:spPr>
          <a:xfrm>
            <a:off x="5424487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771734" y="2590800"/>
            <a:ext cx="4515035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342900" lvl="1" marL="9144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2" type="body"/>
          </p:nvPr>
        </p:nvSpPr>
        <p:spPr>
          <a:xfrm>
            <a:off x="5645989" y="2590800"/>
            <a:ext cx="4515035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342900" lvl="1" marL="9144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 type="title">
  <p:cSld name="TITLE">
    <p:bg>
      <p:bgPr>
        <a:solidFill>
          <a:schemeClr val="accen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6"/>
          <p:cNvGrpSpPr/>
          <p:nvPr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167" name="Google Shape;167;p16"/>
            <p:cNvSpPr/>
            <p:nvPr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0" y="0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4054172" y="4069080"/>
              <a:ext cx="2788920" cy="2788920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72" name="Google Shape;172;p16"/>
            <p:cNvGrpSpPr/>
            <p:nvPr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73" name="Google Shape;173;p16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74" name="Google Shape;174;p16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5" name="Google Shape;175;p16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oogle Shape;176;p16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7" name="Google Shape;177;p16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78" name="Google Shape;178;p16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79" name="Google Shape;179;p16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0" name="Google Shape;180;p16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181" name="Google Shape;181;p16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182" name="Google Shape;182;p16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183" name="Google Shape;183;p16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184" name="Google Shape;184;p16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185" name="Google Shape;185;p16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186" name="Google Shape;186;p16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187" name="Google Shape;187;p16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88" name="Google Shape;188;p16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89" name="Google Shape;189;p16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90" name="Google Shape;190;p16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191" name="Google Shape;191;p16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192" name="Google Shape;192;p16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193" name="Google Shape;193;p16"/>
            <p:cNvSpPr/>
            <p:nvPr/>
          </p:nvSpPr>
          <p:spPr>
            <a:xfrm rot="10800000">
              <a:off x="1013527" y="2043171"/>
              <a:ext cx="1014984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 rot="5400000">
              <a:off x="2028432" y="4821048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97" name="Google Shape;19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4078224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9" name="Google Shape;199;p16"/>
            <p:cNvCxnSpPr/>
            <p:nvPr/>
          </p:nvCxnSpPr>
          <p:spPr>
            <a:xfrm>
              <a:off x="974376" y="989441"/>
              <a:ext cx="5867327" cy="5867206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0" name="Google Shape;200;p16"/>
          <p:cNvSpPr txBox="1"/>
          <p:nvPr>
            <p:ph type="ctrTitle"/>
          </p:nvPr>
        </p:nvSpPr>
        <p:spPr>
          <a:xfrm>
            <a:off x="5900245" y="544285"/>
            <a:ext cx="5528217" cy="2685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  <a:defRPr sz="44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6"/>
          <p:cNvSpPr txBox="1"/>
          <p:nvPr>
            <p:ph idx="1" type="subTitle"/>
          </p:nvPr>
        </p:nvSpPr>
        <p:spPr>
          <a:xfrm>
            <a:off x="5896340" y="3423773"/>
            <a:ext cx="5528217" cy="2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icture">
  <p:cSld name="Title + Picture">
    <p:bg>
      <p:bgPr>
        <a:solidFill>
          <a:schemeClr val="accent3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ctrTitle"/>
          </p:nvPr>
        </p:nvSpPr>
        <p:spPr>
          <a:xfrm>
            <a:off x="4833694" y="660358"/>
            <a:ext cx="6594768" cy="553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venir"/>
              <a:buNone/>
              <a:defRPr sz="48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7"/>
          <p:cNvSpPr/>
          <p:nvPr>
            <p:ph idx="2" type="pic"/>
          </p:nvPr>
        </p:nvSpPr>
        <p:spPr>
          <a:xfrm rot="10800000">
            <a:off x="1" y="761322"/>
            <a:ext cx="4076118" cy="609667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5" name="Google Shape;205;p17"/>
          <p:cNvGrpSpPr/>
          <p:nvPr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206" name="Google Shape;206;p17"/>
            <p:cNvSpPr/>
            <p:nvPr/>
          </p:nvSpPr>
          <p:spPr>
            <a:xfrm flipH="1" rot="10800000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 rot="10800000">
              <a:off x="0" y="766136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09" name="Google Shape;209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7"/>
            <p:cNvSpPr/>
            <p:nvPr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descr="A black and white striped pattern&#10;&#10;Description automatically generated with low confidence" id="211" name="Google Shape;211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Picture ">
  <p:cSld name="Title + Subtitle + Picture 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ctrTitle"/>
          </p:nvPr>
        </p:nvSpPr>
        <p:spPr>
          <a:xfrm>
            <a:off x="4833694" y="544285"/>
            <a:ext cx="6594768" cy="3445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venir"/>
              <a:buNone/>
              <a:defRPr sz="48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1" type="subTitle"/>
          </p:nvPr>
        </p:nvSpPr>
        <p:spPr>
          <a:xfrm>
            <a:off x="4829789" y="4130045"/>
            <a:ext cx="6594768" cy="1951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215" name="Google Shape;215;p18"/>
          <p:cNvGrpSpPr/>
          <p:nvPr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216" name="Google Shape;216;p18"/>
            <p:cNvSpPr/>
            <p:nvPr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2039471" y="4061896"/>
              <a:ext cx="2029968" cy="2029968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19" name="Google Shape;219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0" name="Google Shape;220;p18"/>
            <p:cNvGrpSpPr/>
            <p:nvPr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21" name="Google Shape;221;p18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2" name="Google Shape;222;p18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23" name="Google Shape;223;p18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224" name="Google Shape;224;p18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25" name="Google Shape;225;p18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26" name="Google Shape;226;p18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227" name="Google Shape;227;p18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228" name="Google Shape;228;p18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229" name="Google Shape;229;p18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1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230" name="Google Shape;230;p18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231" name="Google Shape;231;p18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1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232" name="Google Shape;232;p18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233" name="Google Shape;233;p18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234" name="Google Shape;234;p18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235" name="Google Shape;235;p18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36" name="Google Shape;236;p18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37" name="Google Shape;237;p18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38" name="Google Shape;238;p18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39" name="Google Shape;239;p18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240" name="Google Shape;240;p18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cap="flat" cmpd="sng" w="254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241" name="Google Shape;241;p18"/>
            <p:cNvSpPr/>
            <p:nvPr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9867" y="4051601"/>
              <a:ext cx="1014984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4D0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43" name="Google Shape;243;p18"/>
          <p:cNvSpPr/>
          <p:nvPr>
            <p:ph idx="2" type="pic"/>
          </p:nvPr>
        </p:nvSpPr>
        <p:spPr>
          <a:xfrm>
            <a:off x="0" y="-1"/>
            <a:ext cx="4076118" cy="60966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bg>
      <p:bgPr>
        <a:solidFill>
          <a:schemeClr val="accent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9"/>
          <p:cNvGrpSpPr/>
          <p:nvPr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246" name="Google Shape;246;p19"/>
            <p:cNvSpPr/>
            <p:nvPr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47" name="Google Shape;247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9"/>
            <p:cNvSpPr/>
            <p:nvPr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4071442" y="4058828"/>
              <a:ext cx="3178103" cy="2799549"/>
            </a:xfrm>
            <a:custGeom>
              <a:rect b="b" l="l" r="r" t="t"/>
              <a:pathLst>
                <a:path extrusionOk="0" h="2029968" w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51" name="Google Shape;25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19"/>
            <p:cNvSpPr/>
            <p:nvPr/>
          </p:nvSpPr>
          <p:spPr>
            <a:xfrm>
              <a:off x="2028568" y="4060579"/>
              <a:ext cx="2029968" cy="2029968"/>
            </a:xfrm>
            <a:custGeom>
              <a:rect b="b" l="l" r="r" t="t"/>
              <a:pathLst>
                <a:path extrusionOk="0" h="1828800" w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254" name="Google Shape;254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ack and white striped pattern&#10;&#10;Description automatically generated with low confidence" id="255" name="Google Shape;255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06" y="3062893"/>
              <a:ext cx="2019299" cy="9994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6" name="Google Shape;256;p19"/>
            <p:cNvGrpSpPr/>
            <p:nvPr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257" name="Google Shape;257;p19"/>
              <p:cNvGrpSpPr/>
              <p:nvPr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58" name="Google Shape;258;p19"/>
                <p:cNvGrpSpPr/>
                <p:nvPr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59" name="Google Shape;259;p19"/>
                  <p:cNvGrpSpPr/>
                  <p:nvPr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260" name="Google Shape;260;p19"/>
                    <p:cNvGrpSpPr/>
                    <p:nvPr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261" name="Google Shape;261;p19"/>
                      <p:cNvGrpSpPr/>
                      <p:nvPr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262" name="Google Shape;262;p19"/>
                        <p:cNvGrpSpPr/>
                        <p:nvPr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263" name="Google Shape;263;p19"/>
                          <p:cNvGrpSpPr/>
                          <p:nvPr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264" name="Google Shape;264;p19"/>
                            <p:cNvSpPr/>
                            <p:nvPr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6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265" name="Google Shape;265;p19"/>
                            <p:cNvSpPr/>
                            <p:nvPr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cap="flat" cmpd="sng" w="25400">
                              <a:solidFill>
                                <a:schemeClr val="accent6"/>
                              </a:solidFill>
                              <a:prstDash val="solid"/>
                              <a:miter lim="800000"/>
                              <a:headEnd len="sm" w="sm" type="none"/>
                              <a:tailEnd len="sm" w="sm" type="none"/>
                            </a:ln>
                          </p:spPr>
                          <p:txBody>
                            <a:bodyPr anchorCtr="0" anchor="ctr" bIns="45700" lIns="91425" spcFirstLastPara="1" rIns="91425" wrap="square" tIns="45700">
                              <a:noAutofit/>
                            </a:bodyPr>
                            <a:lstStyle/>
                            <a:p>
                              <a:pPr indent="0" lvl="0" marL="0" marR="0" rtl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r>
                                <a:rPr lang="en-US" sz="1800">
                                  <a:solidFill>
                                    <a:schemeClr val="lt1"/>
                                  </a:solidFill>
                                  <a:latin typeface="Avenir"/>
                                  <a:ea typeface="Avenir"/>
                                  <a:cs typeface="Avenir"/>
                                  <a:sym typeface="Avenir"/>
                                </a:rPr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266" name="Google Shape;266;p19"/>
                          <p:cNvSpPr/>
                          <p:nvPr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cap="flat" cmpd="sng" w="25400">
                            <a:solidFill>
                              <a:schemeClr val="accent6"/>
                            </a:solidFill>
                            <a:prstDash val="solid"/>
                            <a:miter lim="800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800">
                                <a:solidFill>
                                  <a:schemeClr val="lt1"/>
                                </a:solidFill>
                                <a:latin typeface="Avenir"/>
                                <a:ea typeface="Avenir"/>
                                <a:cs typeface="Avenir"/>
                                <a:sym typeface="Avenir"/>
                              </a:rPr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267" name="Google Shape;267;p19"/>
                        <p:cNvSpPr/>
                        <p:nvPr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cap="flat" cmpd="sng" w="25400">
                          <a:solidFill>
                            <a:schemeClr val="accent6"/>
                          </a:solidFill>
                          <a:prstDash val="solid"/>
                          <a:miter lim="800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Avenir"/>
                              <a:ea typeface="Avenir"/>
                              <a:cs typeface="Avenir"/>
                              <a:sym typeface="Avenir"/>
                            </a:rPr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268" name="Google Shape;268;p19"/>
                      <p:cNvSpPr/>
                      <p:nvPr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cap="flat" cmpd="sng" w="25400">
                        <a:solidFill>
                          <a:schemeClr val="accent6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>
                            <a:solidFill>
                              <a:schemeClr val="lt1"/>
                            </a:solidFill>
                            <a:latin typeface="Avenir"/>
                            <a:ea typeface="Avenir"/>
                            <a:cs typeface="Avenir"/>
                            <a:sym typeface="Avenir"/>
                          </a:rPr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269" name="Google Shape;269;p19"/>
                    <p:cNvSpPr/>
                    <p:nvPr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cap="flat" cmpd="sng" w="25400">
                      <a:solidFill>
                        <a:schemeClr val="accent6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270" name="Google Shape;270;p19"/>
                  <p:cNvSpPr/>
                  <p:nvPr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accent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lt1"/>
                        </a:solidFill>
                        <a:latin typeface="Avenir"/>
                        <a:ea typeface="Avenir"/>
                        <a:cs typeface="Avenir"/>
                        <a:sym typeface="Avenir"/>
                      </a:rPr>
                      <a:t> </a:t>
                    </a:r>
                    <a:endParaRPr/>
                  </a:p>
                </p:txBody>
              </p:sp>
            </p:grpSp>
            <p:sp>
              <p:nvSpPr>
                <p:cNvPr id="271" name="Google Shape;271;p19"/>
                <p:cNvSpPr/>
                <p:nvPr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72" name="Google Shape;272;p19"/>
                <p:cNvSpPr/>
                <p:nvPr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73" name="Google Shape;273;p19"/>
                <p:cNvSpPr/>
                <p:nvPr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74" name="Google Shape;274;p19"/>
                <p:cNvSpPr/>
                <p:nvPr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  <p:sp>
              <p:nvSpPr>
                <p:cNvPr id="275" name="Google Shape;275;p19"/>
                <p:cNvSpPr/>
                <p:nvPr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rPr>
                    <a:t> </a:t>
                  </a:r>
                  <a:endParaRPr/>
                </a:p>
              </p:txBody>
            </p:sp>
          </p:grpSp>
          <p:sp>
            <p:nvSpPr>
              <p:cNvPr id="276" name="Google Shape;276;p19"/>
              <p:cNvSpPr/>
              <p:nvPr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endParaRPr/>
              </a:p>
            </p:txBody>
          </p:sp>
        </p:grpSp>
        <p:sp>
          <p:nvSpPr>
            <p:cNvPr id="277" name="Google Shape;277;p19"/>
            <p:cNvSpPr/>
            <p:nvPr/>
          </p:nvSpPr>
          <p:spPr>
            <a:xfrm rot="-5400000">
              <a:off x="506891" y="5335524"/>
              <a:ext cx="1014984" cy="2029968"/>
            </a:xfrm>
            <a:custGeom>
              <a:rect b="b" l="l" r="r" t="t"/>
              <a:pathLst>
                <a:path extrusionOk="0" h="1828800" w="915648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80" name="Google Shape;280;p19"/>
            <p:cNvCxnSpPr/>
            <p:nvPr/>
          </p:nvCxnSpPr>
          <p:spPr>
            <a:xfrm flipH="1" rot="10800000">
              <a:off x="0" y="1990665"/>
              <a:ext cx="4023360" cy="33894"/>
            </a:xfrm>
            <a:prstGeom prst="straightConnector1">
              <a:avLst/>
            </a:prstGeom>
            <a:noFill/>
            <a:ln cap="flat" cmpd="sng" w="508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1" name="Google Shape;281;p19"/>
          <p:cNvSpPr txBox="1"/>
          <p:nvPr>
            <p:ph type="ctrTitle"/>
          </p:nvPr>
        </p:nvSpPr>
        <p:spPr>
          <a:xfrm>
            <a:off x="4974771" y="576943"/>
            <a:ext cx="6449786" cy="27855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venir"/>
              <a:buNone/>
              <a:defRPr sz="48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9"/>
          <p:cNvSpPr txBox="1"/>
          <p:nvPr>
            <p:ph idx="1" type="subTitle"/>
          </p:nvPr>
        </p:nvSpPr>
        <p:spPr>
          <a:xfrm>
            <a:off x="4974772" y="3373686"/>
            <a:ext cx="6449785" cy="1029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3" name="Google Shape;283;p19"/>
          <p:cNvSpPr txBox="1"/>
          <p:nvPr>
            <p:ph idx="10" type="dt"/>
          </p:nvPr>
        </p:nvSpPr>
        <p:spPr>
          <a:xfrm>
            <a:off x="7519821" y="6353175"/>
            <a:ext cx="10972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19"/>
          <p:cNvSpPr txBox="1"/>
          <p:nvPr>
            <p:ph idx="11" type="ftr"/>
          </p:nvPr>
        </p:nvSpPr>
        <p:spPr>
          <a:xfrm>
            <a:off x="8727198" y="6350000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9"/>
          <p:cNvSpPr txBox="1"/>
          <p:nvPr>
            <p:ph idx="12" type="sldNum"/>
          </p:nvPr>
        </p:nvSpPr>
        <p:spPr>
          <a:xfrm>
            <a:off x="11123295" y="6352847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prasad22/course-relevance-dataset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"/>
          <p:cNvSpPr txBox="1"/>
          <p:nvPr>
            <p:ph type="ctrTitle"/>
          </p:nvPr>
        </p:nvSpPr>
        <p:spPr>
          <a:xfrm>
            <a:off x="4714772" y="677918"/>
            <a:ext cx="6856292" cy="3590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oppins SemiBold"/>
              <a:buNone/>
            </a:pPr>
            <a:r>
              <a:rPr b="1" lang="en-US" sz="3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COURSE RECOMMENDATIONS WITH MACHINE LEARNING</a:t>
            </a:r>
            <a:endParaRPr/>
          </a:p>
        </p:txBody>
      </p:sp>
      <p:sp>
        <p:nvSpPr>
          <p:cNvPr id="356" name="Google Shape;356;p1"/>
          <p:cNvSpPr txBox="1"/>
          <p:nvPr/>
        </p:nvSpPr>
        <p:spPr>
          <a:xfrm>
            <a:off x="8975558" y="4549829"/>
            <a:ext cx="2923673" cy="213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Cataldo Cocuzza</a:t>
            </a:r>
            <a:endParaRPr/>
          </a:p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Adrian Dayrit</a:t>
            </a:r>
            <a:endParaRPr/>
          </a:p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Kefan Liao</a:t>
            </a:r>
            <a:endParaRPr/>
          </a:p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Fay Muhammad</a:t>
            </a:r>
            <a:endParaRPr/>
          </a:p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Robert Rose</a:t>
            </a:r>
            <a:endParaRPr/>
          </a:p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Christopher Scarlata</a:t>
            </a:r>
            <a:endParaRPr b="1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"/>
          <p:cNvSpPr txBox="1"/>
          <p:nvPr>
            <p:ph type="title"/>
          </p:nvPr>
        </p:nvSpPr>
        <p:spPr>
          <a:xfrm>
            <a:off x="762001" y="896112"/>
            <a:ext cx="6589150" cy="1988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</a:pPr>
            <a:r>
              <a:rPr lang="en-US"/>
              <a:t>ETHICAL CONSIDERATIONS</a:t>
            </a:r>
            <a:endParaRPr/>
          </a:p>
        </p:txBody>
      </p:sp>
      <p:sp>
        <p:nvSpPr>
          <p:cNvPr id="434" name="Google Shape;434;p8"/>
          <p:cNvSpPr txBox="1"/>
          <p:nvPr>
            <p:ph idx="12" type="sldNum"/>
          </p:nvPr>
        </p:nvSpPr>
        <p:spPr>
          <a:xfrm>
            <a:off x="11274091" y="635508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8"/>
          <p:cNvSpPr txBox="1"/>
          <p:nvPr>
            <p:ph idx="1" type="body"/>
          </p:nvPr>
        </p:nvSpPr>
        <p:spPr>
          <a:xfrm>
            <a:off x="762001" y="3058886"/>
            <a:ext cx="6597372" cy="3296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Bias and Fairness</a:t>
            </a:r>
            <a:endParaRPr sz="2100"/>
          </a:p>
          <a:p>
            <a:pPr indent="-361950" lvl="0" marL="45720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Privacy and Consent</a:t>
            </a:r>
            <a:endParaRPr sz="2100"/>
          </a:p>
          <a:p>
            <a:pPr indent="-361950" lvl="0" marL="45720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Misuse and Manipulation</a:t>
            </a:r>
            <a:endParaRPr sz="2100"/>
          </a:p>
          <a:p>
            <a:pPr indent="0" lvl="0" marL="45720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"/>
          <p:cNvSpPr txBox="1"/>
          <p:nvPr>
            <p:ph type="ctrTitle"/>
          </p:nvPr>
        </p:nvSpPr>
        <p:spPr>
          <a:xfrm>
            <a:off x="5900245" y="544285"/>
            <a:ext cx="5528217" cy="2685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"/>
          <p:cNvSpPr txBox="1"/>
          <p:nvPr>
            <p:ph type="title"/>
          </p:nvPr>
        </p:nvSpPr>
        <p:spPr>
          <a:xfrm>
            <a:off x="4933950" y="429450"/>
            <a:ext cx="63438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63" name="Google Shape;363;p2"/>
          <p:cNvSpPr txBox="1"/>
          <p:nvPr>
            <p:ph idx="1" type="body"/>
          </p:nvPr>
        </p:nvSpPr>
        <p:spPr>
          <a:xfrm>
            <a:off x="4938725" y="2467451"/>
            <a:ext cx="6339000" cy="29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AutoNum type="arabicPeriod"/>
            </a:pPr>
            <a:r>
              <a:rPr lang="en-US" sz="2200"/>
              <a:t>Project Overview</a:t>
            </a:r>
            <a:endParaRPr sz="2200"/>
          </a:p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AutoNum type="arabicPeriod"/>
            </a:pPr>
            <a:r>
              <a:rPr lang="en-US" sz="2200"/>
              <a:t>About the Dataset</a:t>
            </a:r>
            <a:endParaRPr sz="2200"/>
          </a:p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AutoNum type="arabicPeriod"/>
            </a:pPr>
            <a:r>
              <a:rPr lang="en-US" sz="2200"/>
              <a:t>Machine Learning Tools</a:t>
            </a:r>
            <a:endParaRPr sz="2200"/>
          </a:p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AutoNum type="arabicPeriod"/>
            </a:pPr>
            <a:r>
              <a:rPr lang="en-US" sz="2200"/>
              <a:t>Data Model Prep and Optimization</a:t>
            </a:r>
            <a:endParaRPr sz="2200"/>
          </a:p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AutoNum type="arabicPeriod"/>
            </a:pPr>
            <a:r>
              <a:rPr lang="en-US" sz="2200"/>
              <a:t>DEMO</a:t>
            </a:r>
            <a:endParaRPr sz="2200"/>
          </a:p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AutoNum type="arabicPeriod"/>
            </a:pPr>
            <a:r>
              <a:rPr lang="en-US" sz="2200"/>
              <a:t>Limitations &amp; Future Development</a:t>
            </a:r>
            <a:endParaRPr sz="2200"/>
          </a:p>
          <a:p>
            <a:pPr indent="-3683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venir"/>
              <a:buAutoNum type="arabicPeriod"/>
            </a:pPr>
            <a:r>
              <a:rPr lang="en-US" sz="2200"/>
              <a:t>Ethical Considerations</a:t>
            </a:r>
            <a:endParaRPr sz="2200"/>
          </a:p>
        </p:txBody>
      </p:sp>
      <p:sp>
        <p:nvSpPr>
          <p:cNvPr id="364" name="Google Shape;364;p2"/>
          <p:cNvSpPr txBox="1"/>
          <p:nvPr>
            <p:ph idx="12" type="sldNum"/>
          </p:nvPr>
        </p:nvSpPr>
        <p:spPr>
          <a:xfrm>
            <a:off x="10967357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"/>
          <p:cNvSpPr txBox="1"/>
          <p:nvPr>
            <p:ph type="title"/>
          </p:nvPr>
        </p:nvSpPr>
        <p:spPr>
          <a:xfrm>
            <a:off x="4933950" y="429461"/>
            <a:ext cx="6343650" cy="26684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371" name="Google Shape;371;p3"/>
          <p:cNvSpPr txBox="1"/>
          <p:nvPr>
            <p:ph idx="1" type="body"/>
          </p:nvPr>
        </p:nvSpPr>
        <p:spPr>
          <a:xfrm>
            <a:off x="4938712" y="3299953"/>
            <a:ext cx="6338888" cy="266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72" name="Google Shape;3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3950" y="3229748"/>
            <a:ext cx="6658596" cy="280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"/>
          <p:cNvSpPr txBox="1"/>
          <p:nvPr>
            <p:ph type="title"/>
          </p:nvPr>
        </p:nvSpPr>
        <p:spPr>
          <a:xfrm>
            <a:off x="1552574" y="792536"/>
            <a:ext cx="98664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</a:pPr>
            <a:r>
              <a:rPr lang="en-US"/>
              <a:t>ABOUT THE DATASET</a:t>
            </a:r>
            <a:endParaRPr/>
          </a:p>
        </p:txBody>
      </p:sp>
      <p:sp>
        <p:nvSpPr>
          <p:cNvPr id="378" name="Google Shape;378;p4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79" name="Google Shape;379;p4"/>
          <p:cNvGraphicFramePr/>
          <p:nvPr/>
        </p:nvGraphicFramePr>
        <p:xfrm>
          <a:off x="1552578" y="26427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{61002E43-E03E-4654-9342-841881D3BDEC}</a:tableStyleId>
              </a:tblPr>
              <a:tblGrid>
                <a:gridCol w="1518350"/>
                <a:gridCol w="3533700"/>
                <a:gridCol w="848725"/>
              </a:tblGrid>
              <a:tr h="73150"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Attributes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00" marB="0" marR="5000" marL="5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00" marB="0" marR="5000" marL="5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00" marB="0" marR="5000" marL="5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1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SrNo</a:t>
                      </a:r>
                      <a:endParaRPr sz="1000" u="none" cap="none" strike="noStrike">
                        <a:solidFill>
                          <a:srgbClr val="20212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152400" marR="152400" marL="152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Serial Number</a:t>
                      </a:r>
                      <a:endParaRPr sz="1000"/>
                    </a:p>
                  </a:txBody>
                  <a:tcPr marT="152400" marB="152400" marR="152400" marL="152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Integer</a:t>
                      </a:r>
                      <a:endParaRPr sz="1000"/>
                    </a:p>
                  </a:txBody>
                  <a:tcPr marT="5000" marB="0" marR="5000" marL="5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the Program</a:t>
                      </a:r>
                      <a:endParaRPr sz="1000"/>
                    </a:p>
                  </a:txBody>
                  <a:tcPr marT="152400" marB="152400" marR="152400" marL="152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Graduation or Post Graduation Program</a:t>
                      </a:r>
                      <a:endParaRPr sz="1000"/>
                    </a:p>
                  </a:txBody>
                  <a:tcPr marT="152400" marB="152400" marR="152400" marL="152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 sz="1000"/>
                    </a:p>
                  </a:txBody>
                  <a:tcPr marT="5000" marB="0" marR="5000" marL="5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 of Course</a:t>
                      </a:r>
                      <a:endParaRPr sz="1000"/>
                    </a:p>
                  </a:txBody>
                  <a:tcPr marT="152400" marB="152400" marR="152400" marL="152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Subject Name within selected program</a:t>
                      </a:r>
                      <a:endParaRPr sz="1000"/>
                    </a:p>
                  </a:txBody>
                  <a:tcPr marT="152400" marB="152400" marR="152400" marL="152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 sz="1000"/>
                    </a:p>
                  </a:txBody>
                  <a:tcPr marT="5000" marB="0" marR="5000" marL="5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 sz="1000"/>
                    </a:p>
                  </a:txBody>
                  <a:tcPr marT="152400" marB="152400" marR="152400" marL="152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Subject Code</a:t>
                      </a:r>
                      <a:endParaRPr sz="1000"/>
                    </a:p>
                  </a:txBody>
                  <a:tcPr marT="152400" marB="152400" marR="152400" marL="152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 sz="1000"/>
                    </a:p>
                  </a:txBody>
                  <a:tcPr marT="5000" marB="0" marR="5000" marL="5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Need</a:t>
                      </a:r>
                      <a:endParaRPr sz="1000"/>
                    </a:p>
                  </a:txBody>
                  <a:tcPr marT="152400" marB="152400" marR="152400" marL="152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 of Developmental Need the subject is catering to</a:t>
                      </a:r>
                      <a:endParaRPr sz="1000"/>
                    </a:p>
                  </a:txBody>
                  <a:tcPr marT="152400" marB="152400" marR="152400" marL="152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 sz="1000"/>
                    </a:p>
                  </a:txBody>
                  <a:tcPr marT="5000" marB="0" marR="5000" marL="5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of the need</a:t>
                      </a:r>
                      <a:endParaRPr sz="1000"/>
                    </a:p>
                  </a:txBody>
                  <a:tcPr marT="152400" marB="152400" marR="152400" marL="152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of Developmental Need associated to the subject</a:t>
                      </a:r>
                      <a:endParaRPr sz="1000"/>
                    </a:p>
                  </a:txBody>
                  <a:tcPr marT="152400" marB="152400" marR="152400" marL="1524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0212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 sz="1000"/>
                    </a:p>
                  </a:txBody>
                  <a:tcPr marT="5000" marB="0" marR="5000" marL="5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0" name="Google Shape;380;p4"/>
          <p:cNvSpPr txBox="1"/>
          <p:nvPr/>
        </p:nvSpPr>
        <p:spPr>
          <a:xfrm>
            <a:off x="1702977" y="1524000"/>
            <a:ext cx="837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Source</a:t>
            </a: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Course Relevance Dataset from </a:t>
            </a:r>
            <a:r>
              <a:rPr lang="en-US" sz="18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*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Total Data Points</a:t>
            </a:r>
            <a:r>
              <a:rPr lang="en-U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n = 905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1" name="Google Shape;381;p4"/>
          <p:cNvSpPr txBox="1"/>
          <p:nvPr/>
        </p:nvSpPr>
        <p:spPr>
          <a:xfrm>
            <a:off x="1548000" y="6012125"/>
            <a:ext cx="9102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*</a:t>
            </a:r>
            <a:r>
              <a:rPr lang="en-US"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Link: https://www.kaggle.com/datasets/prasad22/course-relevance-dataset</a:t>
            </a:r>
            <a:endParaRPr sz="900"/>
          </a:p>
        </p:txBody>
      </p:sp>
      <p:pic>
        <p:nvPicPr>
          <p:cNvPr id="382" name="Google Shape;38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6650" y="3349176"/>
            <a:ext cx="3974750" cy="2965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6670" y="292075"/>
            <a:ext cx="3974730" cy="29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e8c0b83a9b_1_0"/>
          <p:cNvSpPr txBox="1"/>
          <p:nvPr>
            <p:ph type="title"/>
          </p:nvPr>
        </p:nvSpPr>
        <p:spPr>
          <a:xfrm>
            <a:off x="4933950" y="429461"/>
            <a:ext cx="63438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MACHINE LEARNING TOOLS</a:t>
            </a:r>
            <a:endParaRPr/>
          </a:p>
        </p:txBody>
      </p:sp>
      <p:sp>
        <p:nvSpPr>
          <p:cNvPr id="389" name="Google Shape;389;g2e8c0b83a9b_1_0"/>
          <p:cNvSpPr txBox="1"/>
          <p:nvPr>
            <p:ph idx="12" type="sldNum"/>
          </p:nvPr>
        </p:nvSpPr>
        <p:spPr>
          <a:xfrm>
            <a:off x="10967357" y="6356350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g2e8c0b83a9b_1_0"/>
          <p:cNvSpPr txBox="1"/>
          <p:nvPr>
            <p:ph idx="4294967295" type="body"/>
          </p:nvPr>
        </p:nvSpPr>
        <p:spPr>
          <a:xfrm>
            <a:off x="4933950" y="2421550"/>
            <a:ext cx="30465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b="1" lang="en-US" sz="1800" u="sng"/>
              <a:t>Libraries and Key Packages</a:t>
            </a:r>
            <a:endParaRPr sz="1800"/>
          </a:p>
          <a:p>
            <a:pPr indent="-604520" lvl="0" marL="571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PySpark</a:t>
            </a:r>
            <a:endParaRPr sz="1800"/>
          </a:p>
          <a:p>
            <a:pPr indent="-604520" lvl="0" marL="571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Matplotlib</a:t>
            </a:r>
            <a:endParaRPr sz="1800"/>
          </a:p>
          <a:p>
            <a:pPr indent="-604520" lvl="0" marL="571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Pandas</a:t>
            </a:r>
            <a:endParaRPr sz="1800"/>
          </a:p>
          <a:p>
            <a:pPr indent="-604520" lvl="0" marL="571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NLTK</a:t>
            </a:r>
            <a:endParaRPr sz="1800"/>
          </a:p>
          <a:p>
            <a:pPr indent="-184150" lvl="1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Tokenizer</a:t>
            </a:r>
            <a:endParaRPr sz="1700"/>
          </a:p>
          <a:p>
            <a:pPr indent="-184150" lvl="1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Lemmatizer</a:t>
            </a:r>
            <a:endParaRPr sz="1700"/>
          </a:p>
          <a:p>
            <a:pPr indent="-184150" lvl="1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Stop words</a:t>
            </a:r>
            <a:endParaRPr sz="1700"/>
          </a:p>
          <a:p>
            <a:pPr indent="-604520" lvl="0" marL="571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Sklearn</a:t>
            </a:r>
            <a:endParaRPr sz="1800"/>
          </a:p>
          <a:p>
            <a:pPr indent="-184150" lvl="1" marL="685800" rtl="0" algn="l">
              <a:spcBef>
                <a:spcPts val="6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TF-IDF</a:t>
            </a:r>
            <a:endParaRPr sz="1700"/>
          </a:p>
          <a:p>
            <a:pPr indent="-190500" lvl="1" marL="6858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700"/>
              <a:t>Nearest Neighbo</a:t>
            </a:r>
            <a:r>
              <a:rPr lang="en-US" sz="1800"/>
              <a:t>r</a:t>
            </a:r>
            <a:endParaRPr sz="1800"/>
          </a:p>
        </p:txBody>
      </p:sp>
      <p:pic>
        <p:nvPicPr>
          <p:cNvPr id="391" name="Google Shape;391;g2e8c0b83a9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800" y="3023074"/>
            <a:ext cx="4240550" cy="21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2e8c0b83a9b_1_0"/>
          <p:cNvSpPr txBox="1"/>
          <p:nvPr/>
        </p:nvSpPr>
        <p:spPr>
          <a:xfrm>
            <a:off x="7928950" y="5435700"/>
            <a:ext cx="415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96969"/>
                </a:solidFill>
              </a:rPr>
              <a:t>Image from freeCodeCamp - How to process textual data using TF-IDF in Python (https://www.freecodecamp.org/news/how-to-process-textual-data-using-tf-idf-in-python-cd2bbc0a94a3/)</a:t>
            </a:r>
            <a:endParaRPr/>
          </a:p>
        </p:txBody>
      </p:sp>
      <p:sp>
        <p:nvSpPr>
          <p:cNvPr id="393" name="Google Shape;393;g2e8c0b83a9b_1_0"/>
          <p:cNvSpPr txBox="1"/>
          <p:nvPr/>
        </p:nvSpPr>
        <p:spPr>
          <a:xfrm>
            <a:off x="8507650" y="20354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96969"/>
                </a:solidFill>
              </a:rPr>
              <a:t>A = “The car is driven on the road”</a:t>
            </a:r>
            <a:endParaRPr sz="1300">
              <a:solidFill>
                <a:srgbClr val="69696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696969"/>
                </a:solidFill>
              </a:rPr>
              <a:t>B = “The truck is driven on the highway”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"/>
          <p:cNvSpPr txBox="1"/>
          <p:nvPr>
            <p:ph type="title"/>
          </p:nvPr>
        </p:nvSpPr>
        <p:spPr>
          <a:xfrm>
            <a:off x="4477850" y="429450"/>
            <a:ext cx="77142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Data Model Prep and Optimization</a:t>
            </a:r>
            <a:endParaRPr/>
          </a:p>
        </p:txBody>
      </p:sp>
      <p:sp>
        <p:nvSpPr>
          <p:cNvPr id="399" name="Google Shape;399;p5"/>
          <p:cNvSpPr txBox="1"/>
          <p:nvPr>
            <p:ph idx="12" type="sldNum"/>
          </p:nvPr>
        </p:nvSpPr>
        <p:spPr>
          <a:xfrm>
            <a:off x="10967357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p5"/>
          <p:cNvSpPr txBox="1"/>
          <p:nvPr>
            <p:ph idx="4294967295" type="body"/>
          </p:nvPr>
        </p:nvSpPr>
        <p:spPr>
          <a:xfrm>
            <a:off x="8279050" y="1608475"/>
            <a:ext cx="36081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rPr b="1" lang="en-US" sz="1800"/>
              <a:t>Lemmatizer: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b="1" lang="en-US" sz="1600"/>
              <a:t>Lemmatization is the pre - process involved in natural language processing, which involves distilling words to their foundational forms.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b="1" lang="en-US" sz="1600"/>
              <a:t>We used WordNetLemmatizer() to convert the robust description to their basic word forms.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r>
              <a:t/>
            </a:r>
            <a:endParaRPr sz="1600"/>
          </a:p>
        </p:txBody>
      </p:sp>
      <p:sp>
        <p:nvSpPr>
          <p:cNvPr id="401" name="Google Shape;401;p5"/>
          <p:cNvSpPr txBox="1"/>
          <p:nvPr/>
        </p:nvSpPr>
        <p:spPr>
          <a:xfrm>
            <a:off x="4404132" y="5350023"/>
            <a:ext cx="7130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TF-IDF essentially combines TF and IDF to give a balanced score. It’s a technique to quantify important or rare words that appear frequently in documents</a:t>
            </a:r>
            <a:endParaRPr sz="1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-US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used TfidfVectorizer() to convert the text data into numerical vectors.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2" name="Google Shape;402;p5"/>
          <p:cNvSpPr txBox="1"/>
          <p:nvPr>
            <p:ph idx="4294967295" type="body"/>
          </p:nvPr>
        </p:nvSpPr>
        <p:spPr>
          <a:xfrm>
            <a:off x="4477850" y="2466725"/>
            <a:ext cx="34314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None/>
            </a:pPr>
            <a:r>
              <a:rPr b="1" lang="en-US" sz="1800"/>
              <a:t>TF-IDF: 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b="1" lang="en-US" sz="1600"/>
              <a:t>Term Frequency (TF) – </a:t>
            </a:r>
            <a:r>
              <a:rPr lang="en-US" sz="1600"/>
              <a:t>Measures how often a word appears in a document, with more frequent words getting higher scores.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b="1" lang="en-US" sz="1600"/>
              <a:t>Inverse Document Frequency (IDF) – </a:t>
            </a:r>
            <a:r>
              <a:rPr lang="en-US" sz="1600"/>
              <a:t>Highlights unique words by lowering the score of common words.</a:t>
            </a:r>
            <a:endParaRPr b="1" sz="1800"/>
          </a:p>
        </p:txBody>
      </p:sp>
      <p:sp>
        <p:nvSpPr>
          <p:cNvPr id="403" name="Google Shape;403;p5"/>
          <p:cNvSpPr/>
          <p:nvPr/>
        </p:nvSpPr>
        <p:spPr>
          <a:xfrm>
            <a:off x="8116700" y="2349350"/>
            <a:ext cx="3770400" cy="2751600"/>
          </a:xfrm>
          <a:prstGeom prst="rect">
            <a:avLst/>
          </a:prstGeom>
          <a:noFill/>
          <a:ln cap="flat" cmpd="sng" w="9525">
            <a:solidFill>
              <a:srgbClr val="BEBA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e8c0b83a9b_1_22"/>
          <p:cNvSpPr txBox="1"/>
          <p:nvPr>
            <p:ph idx="12" type="sldNum"/>
          </p:nvPr>
        </p:nvSpPr>
        <p:spPr>
          <a:xfrm>
            <a:off x="10967357" y="6356350"/>
            <a:ext cx="457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0" name="Google Shape;410;g2e8c0b83a9b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3627075"/>
            <a:ext cx="10229550" cy="32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2e8c0b83a9b_1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0"/>
            <a:ext cx="102295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"/>
          <p:cNvSpPr txBox="1"/>
          <p:nvPr>
            <p:ph type="title"/>
          </p:nvPr>
        </p:nvSpPr>
        <p:spPr>
          <a:xfrm>
            <a:off x="762001" y="896112"/>
            <a:ext cx="6589150" cy="1988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venir"/>
              <a:buNone/>
            </a:pPr>
            <a:r>
              <a:rPr lang="en-US"/>
              <a:t>DEMO – DATA MODEL OPTIMIZATION</a:t>
            </a:r>
            <a:endParaRPr/>
          </a:p>
        </p:txBody>
      </p:sp>
      <p:sp>
        <p:nvSpPr>
          <p:cNvPr id="418" name="Google Shape;418;p6"/>
          <p:cNvSpPr txBox="1"/>
          <p:nvPr>
            <p:ph idx="12" type="sldNum"/>
          </p:nvPr>
        </p:nvSpPr>
        <p:spPr>
          <a:xfrm>
            <a:off x="11274091" y="635508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"/>
          <p:cNvSpPr txBox="1"/>
          <p:nvPr>
            <p:ph type="title"/>
          </p:nvPr>
        </p:nvSpPr>
        <p:spPr>
          <a:xfrm>
            <a:off x="466936" y="311612"/>
            <a:ext cx="9389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LIMITATIONS &amp;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venir"/>
              <a:buNone/>
            </a:pPr>
            <a:r>
              <a:rPr lang="en-US"/>
              <a:t>FUTURE DEVELOPMENT</a:t>
            </a:r>
            <a:endParaRPr/>
          </a:p>
        </p:txBody>
      </p:sp>
      <p:sp>
        <p:nvSpPr>
          <p:cNvPr id="425" name="Google Shape;425;p7"/>
          <p:cNvSpPr txBox="1"/>
          <p:nvPr>
            <p:ph idx="1" type="body"/>
          </p:nvPr>
        </p:nvSpPr>
        <p:spPr>
          <a:xfrm>
            <a:off x="466725" y="1865575"/>
            <a:ext cx="37503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/>
              <a:t>Limitations</a:t>
            </a:r>
            <a:endParaRPr b="1"/>
          </a:p>
          <a:p>
            <a:pPr indent="-285750" lvl="0" marL="28575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434343"/>
                </a:solidFill>
              </a:rPr>
              <a:t>Based on the data fed i.e course description into the model, it will pick up results that might not necessarily relate to the course you’re looking for as a whole.</a:t>
            </a:r>
            <a:endParaRPr sz="1600">
              <a:solidFill>
                <a:srgbClr val="434343"/>
              </a:solidFill>
            </a:endParaRPr>
          </a:p>
          <a:p>
            <a:pPr indent="-285750" lvl="1" marL="74295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Char char="•"/>
            </a:pPr>
            <a:r>
              <a:rPr lang="en-US" sz="1600">
                <a:solidFill>
                  <a:srgbClr val="434343"/>
                </a:solidFill>
              </a:rPr>
              <a:t>Example: “Natural Language Processing” will result in courses that might relate to gardening or nature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426" name="Google Shape;426;p7"/>
          <p:cNvSpPr txBox="1"/>
          <p:nvPr>
            <p:ph idx="2" type="body"/>
          </p:nvPr>
        </p:nvSpPr>
        <p:spPr>
          <a:xfrm>
            <a:off x="4847350" y="1865575"/>
            <a:ext cx="5613900" cy="4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/>
              <a:t>Future Development</a:t>
            </a:r>
            <a:endParaRPr b="1"/>
          </a:p>
          <a:p>
            <a:pPr indent="-273050" lvl="0" marL="285750" rtl="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434343"/>
                </a:solidFill>
              </a:rPr>
              <a:t>In the future, the code should adapt to new data or user interactions over time to make the results more accurate to the course that the user is looking for.</a:t>
            </a:r>
            <a:endParaRPr sz="1600">
              <a:solidFill>
                <a:srgbClr val="434343"/>
              </a:solidFill>
            </a:endParaRPr>
          </a:p>
          <a:p>
            <a:pPr indent="-215900" lvl="2" marL="9144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Char char="•"/>
            </a:pPr>
            <a:r>
              <a:rPr lang="en-US" sz="1600">
                <a:solidFill>
                  <a:srgbClr val="434343"/>
                </a:solidFill>
              </a:rPr>
              <a:t>Integrate code that makes the program continuously ask for user input to improve recommendations automatically without having to hard-code results.</a:t>
            </a:r>
            <a:endParaRPr sz="1600">
              <a:solidFill>
                <a:srgbClr val="434343"/>
              </a:solidFill>
            </a:endParaRPr>
          </a:p>
          <a:p>
            <a:pPr indent="-273050" lvl="0" marL="285750" rtl="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Char char="•"/>
            </a:pPr>
            <a:r>
              <a:rPr lang="en-US" sz="1600">
                <a:solidFill>
                  <a:srgbClr val="434343"/>
                </a:solidFill>
              </a:rPr>
              <a:t>Build a user-friendly interface for inputting searches and viewing recommendations using Flask</a:t>
            </a:r>
            <a:endParaRPr sz="1600">
              <a:solidFill>
                <a:srgbClr val="434343"/>
              </a:solidFill>
            </a:endParaRPr>
          </a:p>
          <a:p>
            <a:pPr indent="-273050" lvl="0" marL="285750" rtl="0" algn="l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Char char="•"/>
            </a:pPr>
            <a:r>
              <a:rPr lang="en-US" sz="1600">
                <a:solidFill>
                  <a:srgbClr val="434343"/>
                </a:solidFill>
              </a:rPr>
              <a:t>Part of speech could be incorporated in the Lemmatizer, providing more accuracy to Lemmatized words.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427" name="Google Shape;427;p7"/>
          <p:cNvSpPr txBox="1"/>
          <p:nvPr>
            <p:ph idx="12" type="sldNum"/>
          </p:nvPr>
        </p:nvSpPr>
        <p:spPr>
          <a:xfrm>
            <a:off x="11123295" y="635635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74">
      <a:dk1>
        <a:srgbClr val="000000"/>
      </a:dk1>
      <a:lt1>
        <a:srgbClr val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2024-06-27T02:31:03Z</dcterms:created>
  <dc:creator>Christopher Scarlata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