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Lato Light" panose="020F0502020204030203" pitchFamily="34" charset="0"/>
      <p:regular r:id="rId14"/>
      <p:bold r:id="rId15"/>
      <p:italic r:id="rId16"/>
      <p:boldItalic r:id="rId17"/>
    </p:embeddedFont>
    <p:embeddedFont>
      <p:font typeface="Poppins SemiBold" panose="000007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8pEctHxO2S2HAYe4vJDISfeh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E022B-9D12-496E-A859-A6AF96AB2C2D}">
  <a:tblStyle styleId="{D9FE022B-9D12-496E-A859-A6AF96AB2C2D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</a:pPr>
            <a:r>
              <a:rPr lang="en-US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We used natural language processing (NLP) to build a machine learning program that identifies and recommends relevant courses based on the user’s input.</a:t>
            </a:r>
            <a:endParaRPr/>
          </a:p>
        </p:txBody>
      </p:sp>
      <p:sp>
        <p:nvSpPr>
          <p:cNvPr id="368" name="Google Shape;3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8c0b83a9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sz="1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g2e8c0b83a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8c0b83a9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8c0b83a9b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e8c0b83a9b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1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17" name="Google Shape;17;p11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0" y="0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4054172" y="4069080"/>
              <a:ext cx="2788920" cy="2788920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" name="Google Shape;22;p11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3" name="Google Shape;23;p11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4" name="Google Shape;24;p11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" name="Google Shape;25;p11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6" name="Google Shape;26;p11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7" name="Google Shape;27;p11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8" name="Google Shape;28;p11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9" name="Google Shape;29;p11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0" name="Google Shape;30;p11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 b="0" i="0" u="none" strike="noStrike" cap="non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31" name="Google Shape;31;p11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 b="0" i="0" u="none" strike="noStrike" cap="non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32" name="Google Shape;32;p11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3" name="Google Shape;33;p11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4" name="Google Shape;34;p11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5" name="Google Shape;35;p11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6" name="Google Shape;36;p11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0" i="0" u="none" strike="noStrike" cap="non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7" name="Google Shape;37;p11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8" name="Google Shape;38;p11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9" name="Google Shape;39;p11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0" name="Google Shape;40;p11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1" name="Google Shape;41;p11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2" name="Google Shape;42;p11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3" name="Google Shape;43;p11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7" name="Google Shape;47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Google Shape;49;p11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0" name="Google Shape;50;p11"/>
          <p:cNvSpPr txBox="1"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bg>
      <p:bgPr>
        <a:solidFill>
          <a:srgbClr val="BEBAC7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8097646">
            <a:off x="403102" y="-983359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 rot="-8091810">
            <a:off x="-1025089" y="458228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697467">
            <a:off x="407892" y="190047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/>
          <p:nvPr/>
        </p:nvSpPr>
        <p:spPr>
          <a:xfrm rot="-2700000">
            <a:off x="413443" y="1923515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708786">
            <a:off x="-1021285" y="3355869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110773">
            <a:off x="1859807" y="3357927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20"/>
          <p:cNvGrpSpPr/>
          <p:nvPr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294" name="Google Shape;294;p20"/>
            <p:cNvSpPr/>
            <p:nvPr/>
          </p:nvSpPr>
          <p:spPr>
            <a:xfrm>
              <a:off x="-13699" y="5839164"/>
              <a:ext cx="2862790" cy="28868"/>
            </a:xfrm>
            <a:custGeom>
              <a:avLst/>
              <a:gdLst/>
              <a:ahLst/>
              <a:cxnLst/>
              <a:rect l="l" t="t" r="r" b="b"/>
              <a:pathLst>
                <a:path w="2862790" h="28868" extrusionOk="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7246" y="5900109"/>
              <a:ext cx="2740900" cy="28868"/>
            </a:xfrm>
            <a:custGeom>
              <a:avLst/>
              <a:gdLst/>
              <a:ahLst/>
              <a:cxnLst/>
              <a:rect l="l" t="t" r="r" b="b"/>
              <a:pathLst>
                <a:path w="2740900" h="28868" extrusionOk="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08992" y="5960251"/>
              <a:ext cx="2619012" cy="29671"/>
            </a:xfrm>
            <a:custGeom>
              <a:avLst/>
              <a:gdLst/>
              <a:ahLst/>
              <a:cxnLst/>
              <a:rect l="l" t="t" r="r" b="b"/>
              <a:pathLst>
                <a:path w="2619012" h="29671" extrusionOk="0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69937" y="6021196"/>
              <a:ext cx="2497122" cy="29670"/>
            </a:xfrm>
            <a:custGeom>
              <a:avLst/>
              <a:gdLst/>
              <a:ahLst/>
              <a:cxnLst/>
              <a:rect l="l" t="t" r="r" b="b"/>
              <a:pathLst>
                <a:path w="2497122" h="29670" extrusionOk="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29279" y="6082140"/>
              <a:ext cx="2376837" cy="28869"/>
            </a:xfrm>
            <a:custGeom>
              <a:avLst/>
              <a:gdLst/>
              <a:ahLst/>
              <a:cxnLst/>
              <a:rect l="l" t="t" r="r" b="b"/>
              <a:pathLst>
                <a:path w="2376837" h="28869" extrusionOk="0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90222" y="6143085"/>
              <a:ext cx="2254948" cy="28868"/>
            </a:xfrm>
            <a:custGeom>
              <a:avLst/>
              <a:gdLst/>
              <a:ahLst/>
              <a:cxnLst/>
              <a:rect l="l" t="t" r="r" b="b"/>
              <a:pathLst>
                <a:path w="2254948" h="28868" extrusionOk="0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51970" y="6203227"/>
              <a:ext cx="2133059" cy="29671"/>
            </a:xfrm>
            <a:custGeom>
              <a:avLst/>
              <a:gdLst/>
              <a:ahLst/>
              <a:cxnLst/>
              <a:rect l="l" t="t" r="r" b="b"/>
              <a:pathLst>
                <a:path w="2133059" h="29671" extrusionOk="0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11310" y="6264172"/>
              <a:ext cx="2012774" cy="28868"/>
            </a:xfrm>
            <a:custGeom>
              <a:avLst/>
              <a:gdLst/>
              <a:ahLst/>
              <a:cxnLst/>
              <a:rect l="l" t="t" r="r" b="b"/>
              <a:pathLst>
                <a:path w="2012774" h="28868" extrusionOk="0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472255" y="6325117"/>
              <a:ext cx="1890884" cy="28868"/>
            </a:xfrm>
            <a:custGeom>
              <a:avLst/>
              <a:gdLst/>
              <a:ahLst/>
              <a:cxnLst/>
              <a:rect l="l" t="t" r="r" b="b"/>
              <a:pathLst>
                <a:path w="1890884" h="28868" extrusionOk="0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33199" y="6386061"/>
              <a:ext cx="1768996" cy="28869"/>
            </a:xfrm>
            <a:custGeom>
              <a:avLst/>
              <a:gdLst/>
              <a:ahLst/>
              <a:cxnLst/>
              <a:rect l="l" t="t" r="r" b="b"/>
              <a:pathLst>
                <a:path w="1768996" h="28869" extrusionOk="0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94946" y="6446204"/>
              <a:ext cx="1647106" cy="29670"/>
            </a:xfrm>
            <a:custGeom>
              <a:avLst/>
              <a:gdLst/>
              <a:ahLst/>
              <a:cxnLst/>
              <a:rect l="l" t="t" r="r" b="b"/>
              <a:pathLst>
                <a:path w="1647106" h="29670" extrusionOk="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54287" y="6507148"/>
              <a:ext cx="1526821" cy="28869"/>
            </a:xfrm>
            <a:custGeom>
              <a:avLst/>
              <a:gdLst/>
              <a:ahLst/>
              <a:cxnLst/>
              <a:rect l="l" t="t" r="r" b="b"/>
              <a:pathLst>
                <a:path w="1526821" h="28869" extrusionOk="0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715231" y="6568093"/>
              <a:ext cx="1404932" cy="28868"/>
            </a:xfrm>
            <a:custGeom>
              <a:avLst/>
              <a:gdLst/>
              <a:ahLst/>
              <a:cxnLst/>
              <a:rect l="l" t="t" r="r" b="b"/>
              <a:pathLst>
                <a:path w="1404932" h="28868" extrusionOk="0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76977" y="6628235"/>
              <a:ext cx="1283044" cy="29671"/>
            </a:xfrm>
            <a:custGeom>
              <a:avLst/>
              <a:gdLst/>
              <a:ahLst/>
              <a:cxnLst/>
              <a:rect l="l" t="t" r="r" b="b"/>
              <a:pathLst>
                <a:path w="1283044" h="29671" extrusionOk="0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37922" y="6689180"/>
              <a:ext cx="1161154" cy="29670"/>
            </a:xfrm>
            <a:custGeom>
              <a:avLst/>
              <a:gdLst/>
              <a:ahLst/>
              <a:cxnLst/>
              <a:rect l="l" t="t" r="r" b="b"/>
              <a:pathLst>
                <a:path w="1161154" h="29670" extrusionOk="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97263" y="6750124"/>
              <a:ext cx="1040868" cy="28869"/>
            </a:xfrm>
            <a:custGeom>
              <a:avLst/>
              <a:gdLst/>
              <a:ahLst/>
              <a:cxnLst/>
              <a:rect l="l" t="t" r="r" b="b"/>
              <a:pathLst>
                <a:path w="1040868" h="28869" extrusionOk="0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958207" y="6811069"/>
              <a:ext cx="918980" cy="28869"/>
            </a:xfrm>
            <a:custGeom>
              <a:avLst/>
              <a:gdLst/>
              <a:ahLst/>
              <a:cxnLst/>
              <a:rect l="l" t="t" r="r" b="b"/>
              <a:pathLst>
                <a:path w="918980" h="28869" extrusionOk="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1" name="Google Shape;311;p20"/>
          <p:cNvSpPr/>
          <p:nvPr/>
        </p:nvSpPr>
        <p:spPr>
          <a:xfrm>
            <a:off x="1793659" y="5801762"/>
            <a:ext cx="1075475" cy="1058335"/>
          </a:xfrm>
          <a:custGeom>
            <a:avLst/>
            <a:gdLst/>
            <a:ahLst/>
            <a:cxnLst/>
            <a:rect l="l" t="t" r="r" b="b"/>
            <a:pathLst>
              <a:path w="1062720" h="1062720" extrusionOk="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035546" y="6829131"/>
            <a:ext cx="918980" cy="28869"/>
          </a:xfrm>
          <a:custGeom>
            <a:avLst/>
            <a:gdLst/>
            <a:ahLst/>
            <a:cxnLst/>
            <a:rect l="l" t="t" r="r" b="b"/>
            <a:pathLst>
              <a:path w="918980" h="28869" extrusionOk="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20"/>
          <p:cNvSpPr txBox="1"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body" idx="1"/>
          </p:nvPr>
        </p:nvSpPr>
        <p:spPr>
          <a:xfrm>
            <a:off x="3520440" y="3259056"/>
            <a:ext cx="2994660" cy="300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2"/>
          </p:nvPr>
        </p:nvSpPr>
        <p:spPr>
          <a:xfrm>
            <a:off x="6826432" y="3253740"/>
            <a:ext cx="4580088" cy="300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dt" idx="10"/>
          </p:nvPr>
        </p:nvSpPr>
        <p:spPr>
          <a:xfrm>
            <a:off x="352372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ftr" idx="11"/>
          </p:nvPr>
        </p:nvSpPr>
        <p:spPr>
          <a:xfrm>
            <a:off x="6642161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sldNum" idx="12"/>
          </p:nvPr>
        </p:nvSpPr>
        <p:spPr>
          <a:xfrm>
            <a:off x="10949320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Picture">
  <p:cSld name="Content + Picture">
    <p:bg>
      <p:bgPr>
        <a:solidFill>
          <a:schemeClr val="accent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>
            <a:spLocks noGrp="1"/>
          </p:cNvSpPr>
          <p:nvPr>
            <p:ph type="pic" idx="2"/>
          </p:nvPr>
        </p:nvSpPr>
        <p:spPr>
          <a:xfrm>
            <a:off x="1011337" y="9212"/>
            <a:ext cx="2029967" cy="4850544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1"/>
          <p:cNvSpPr/>
          <p:nvPr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338" y="5865203"/>
            <a:ext cx="2019299" cy="9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 txBox="1">
            <a:spLocks noGrp="1"/>
          </p:cNvSpPr>
          <p:nvPr>
            <p:ph type="body" idx="1"/>
          </p:nvPr>
        </p:nvSpPr>
        <p:spPr>
          <a:xfrm>
            <a:off x="3803953" y="3259138"/>
            <a:ext cx="7615274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dt" idx="10"/>
          </p:nvPr>
        </p:nvSpPr>
        <p:spPr>
          <a:xfrm>
            <a:off x="380395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ftr" idx="11"/>
          </p:nvPr>
        </p:nvSpPr>
        <p:spPr>
          <a:xfrm>
            <a:off x="6788630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ldNum" idx="12"/>
          </p:nvPr>
        </p:nvSpPr>
        <p:spPr>
          <a:xfrm>
            <a:off x="1096202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29" name="Google Shape;329;p21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2" name="Google Shape;33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21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5" name="Google Shape;335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21"/>
          <p:cNvSpPr/>
          <p:nvPr/>
        </p:nvSpPr>
        <p:spPr>
          <a:xfrm>
            <a:off x="1011339" y="2834159"/>
            <a:ext cx="2029968" cy="2029968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able">
  <p:cSld name="Content + Table">
    <p:bg>
      <p:bgPr>
        <a:solidFill>
          <a:schemeClr val="dk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2"/>
          <p:cNvSpPr/>
          <p:nvPr/>
        </p:nvSpPr>
        <p:spPr>
          <a:xfrm rot="10800000">
            <a:off x="11177016" y="0"/>
            <a:ext cx="1014984" cy="1014984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22"/>
          <p:cNvSpPr txBox="1">
            <a:spLocks noGrp="1"/>
          </p:cNvSpPr>
          <p:nvPr>
            <p:ph type="body" idx="1"/>
          </p:nvPr>
        </p:nvSpPr>
        <p:spPr>
          <a:xfrm>
            <a:off x="762000" y="2417197"/>
            <a:ext cx="4278313" cy="37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dt" idx="10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ftr" idx="11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ldNum" idx="12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dk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3"/>
          <p:cNvSpPr/>
          <p:nvPr/>
        </p:nvSpPr>
        <p:spPr>
          <a:xfrm rot="10800000">
            <a:off x="11177016" y="0"/>
            <a:ext cx="1014984" cy="1014984"/>
          </a:xfrm>
          <a:custGeom>
            <a:avLst/>
            <a:gdLst/>
            <a:ahLst/>
            <a:cxnLst/>
            <a:rect l="l" t="t" r="r" b="b"/>
            <a:pathLst>
              <a:path w="2029968" h="2029968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3"/>
          <p:cNvSpPr txBox="1">
            <a:spLocks noGrp="1"/>
          </p:cNvSpPr>
          <p:nvPr>
            <p:ph type="dt" idx="10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ftr" idx="11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ldNum" idx="12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chemeClr val="dk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938712" y="3299953"/>
            <a:ext cx="6338888" cy="266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3429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4" name="Google Shape;54;p12"/>
          <p:cNvGrpSpPr/>
          <p:nvPr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55" name="Google Shape;55;p12"/>
            <p:cNvSpPr/>
            <p:nvPr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2029604" y="2031653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8" name="Google Shape;58;p12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2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2" name="Google Shape;62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Google Shape;63;p12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64" name="Google Shape;64;p1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5" name="Google Shape;65;p1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6" name="Google Shape;66;p1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7" name="Google Shape;67;p1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8" name="Google Shape;68;p1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9" name="Google Shape;69;p1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70" name="Google Shape;70;p1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1" name="Google Shape;71;p1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 b="0" i="0" u="none" strike="noStrike" cap="non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2" name="Google Shape;72;p1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 b="0" i="0" u="none" strike="noStrike" cap="non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73" name="Google Shape;73;p1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4" name="Google Shape;74;p12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5" name="Google Shape;75;p12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6" name="Google Shape;76;p1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7" name="Google Shape;77;p12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0" i="0" u="none" strike="noStrike" cap="non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8" name="Google Shape;78;p12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79" name="Google Shape;79;p12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0" name="Google Shape;80;p12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1" name="Google Shape;81;p1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2" name="Google Shape;82;p12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3" name="Google Shape;83;p12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4" name="Google Shape;84;p12"/>
            <p:cNvSpPr/>
            <p:nvPr/>
          </p:nvSpPr>
          <p:spPr>
            <a:xfrm>
              <a:off x="0" y="4043197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2021358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6" name="Google Shape;86;p12"/>
            <p:cNvCxnSpPr/>
            <p:nvPr/>
          </p:nvCxnSpPr>
          <p:spPr>
            <a:xfrm>
              <a:off x="10632" y="-7753"/>
              <a:ext cx="4052352" cy="4040860"/>
            </a:xfrm>
            <a:prstGeom prst="straightConnector1">
              <a:avLst/>
            </a:prstGeom>
            <a:noFill/>
            <a:ln w="508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7" name="Google Shape;87;p12"/>
            <p:cNvSpPr/>
            <p:nvPr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7306165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4833694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3">
  <p:cSld name="Two Content 3"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9" name="Google Shape;99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552575" y="2481940"/>
            <a:ext cx="6477952" cy="363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8372723" y="2481940"/>
            <a:ext cx="3046391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eriod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eriod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arenR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arenR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romanLcPeriod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09" name="Google Shape;109;p14"/>
            <p:cNvSpPr/>
            <p:nvPr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16" name="Google Shape;116;p14" descr="A black and white striped pattern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/>
            <p:nvPr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19" name="Google Shape;119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" name="Google Shape;120;p14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121" name="Google Shape;121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23" name="Google Shape;123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24" name="Google Shape;124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25" name="Google Shape;125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26" name="Google Shape;126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27" name="Google Shape;127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28" name="Google Shape;128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9" name="Google Shape;129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30" name="Google Shape;130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31" name="Google Shape;131;p14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32" name="Google Shape;132;p14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33" name="Google Shape;133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35" name="Google Shape;135;p14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6" name="Google Shape;136;p14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7" name="Google Shape;137;p14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8" name="Google Shape;138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40" name="Google Shape;140;p14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41" name="Google Shape;141;p14"/>
            <p:cNvSpPr/>
            <p:nvPr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138160" y="2029968"/>
              <a:ext cx="1014984" cy="201168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43" name="Google Shape;143;p14"/>
            <p:cNvCxnSpPr/>
            <p:nvPr/>
          </p:nvCxnSpPr>
          <p:spPr>
            <a:xfrm rot="10800000" flipH="1">
              <a:off x="8138160" y="2012062"/>
              <a:ext cx="3044952" cy="7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" name="Google Shape;144;p14"/>
            <p:cNvSpPr/>
            <p:nvPr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5" name="Google Shape;145;p14"/>
          <p:cNvSpPr txBox="1">
            <a:spLocks noGrp="1"/>
          </p:cNvSpPr>
          <p:nvPr>
            <p:ph type="dt" idx="10"/>
          </p:nvPr>
        </p:nvSpPr>
        <p:spPr>
          <a:xfrm>
            <a:off x="761295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762001" y="3058886"/>
            <a:ext cx="6597372" cy="329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solidFill>
          <a:schemeClr val="dk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152" name="Google Shape;152;p15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5" name="Google Shape;155;p15" descr="A black and white striped pattern&#10;&#10;Description automatically generated with low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5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5"/>
            <p:cNvSpPr/>
            <p:nvPr/>
          </p:nvSpPr>
          <p:spPr>
            <a:xfrm>
              <a:off x="11250235" y="4949368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9" name="Google Shape;15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5"/>
          <p:cNvSpPr txBox="1">
            <a:spLocks noGrp="1"/>
          </p:cNvSpPr>
          <p:nvPr>
            <p:ph type="dt" idx="10"/>
          </p:nvPr>
        </p:nvSpPr>
        <p:spPr>
          <a:xfrm>
            <a:off x="771735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ftr" idx="11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771734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2"/>
          </p:nvPr>
        </p:nvSpPr>
        <p:spPr>
          <a:xfrm>
            <a:off x="5645989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 type="title">
  <p:cSld name="TITLE">
    <p:bg>
      <p:bgPr>
        <a:solidFill>
          <a:schemeClr val="accen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167" name="Google Shape;167;p16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0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054172" y="4069080"/>
              <a:ext cx="2788920" cy="2788920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72" name="Google Shape;172;p16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73" name="Google Shape;173;p1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74" name="Google Shape;174;p1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5" name="Google Shape;175;p1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oogle Shape;176;p1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7" name="Google Shape;177;p1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78" name="Google Shape;178;p1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79" name="Google Shape;179;p1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0" name="Google Shape;180;p1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81" name="Google Shape;181;p1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82" name="Google Shape;182;p1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83" name="Google Shape;183;p16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84" name="Google Shape;184;p16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85" name="Google Shape;185;p1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86" name="Google Shape;186;p16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87" name="Google Shape;187;p16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8" name="Google Shape;188;p16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9" name="Google Shape;189;p16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92" name="Google Shape;192;p16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93" name="Google Shape;193;p16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97" name="Google Shape;197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16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" name="Google Shape;200;p16"/>
          <p:cNvSpPr txBox="1"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sz="4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solidFill>
          <a:schemeClr val="accent3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ctrTitle"/>
          </p:nvPr>
        </p:nvSpPr>
        <p:spPr>
          <a:xfrm>
            <a:off x="4833694" y="660358"/>
            <a:ext cx="6594768" cy="553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>
            <a:spLocks noGrp="1"/>
          </p:cNvSpPr>
          <p:nvPr>
            <p:ph type="pic" idx="2"/>
          </p:nvPr>
        </p:nvSpPr>
        <p:spPr>
          <a:xfrm rot="10800000">
            <a:off x="1" y="761322"/>
            <a:ext cx="4076118" cy="609667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17"/>
          <p:cNvGrpSpPr/>
          <p:nvPr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206" name="Google Shape;206;p17"/>
            <p:cNvSpPr/>
            <p:nvPr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09" name="Google Shape;209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7"/>
            <p:cNvSpPr/>
            <p:nvPr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11" name="Google Shape;211;p17" descr="A black and white striped pattern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Picture ">
  <p:cSld name="Title + Subtitle + Picture 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ctrTitle"/>
          </p:nvPr>
        </p:nvSpPr>
        <p:spPr>
          <a:xfrm>
            <a:off x="4833694" y="544285"/>
            <a:ext cx="6594768" cy="344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4829789" y="4130045"/>
            <a:ext cx="6594768" cy="195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216" name="Google Shape;216;p18"/>
            <p:cNvSpPr/>
            <p:nvPr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039471" y="4061896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19" name="Google Shape;21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" name="Google Shape;220;p18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21" name="Google Shape;221;p18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2" name="Google Shape;222;p18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23" name="Google Shape;223;p18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24" name="Google Shape;224;p18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25" name="Google Shape;225;p18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26" name="Google Shape;226;p1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27" name="Google Shape;227;p18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28" name="Google Shape;228;p18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29" name="Google Shape;229;p18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30" name="Google Shape;230;p18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31" name="Google Shape;231;p18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32" name="Google Shape;232;p18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33" name="Google Shape;233;p18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34" name="Google Shape;234;p18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35" name="Google Shape;235;p18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8" name="Google Shape;238;p18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40" name="Google Shape;240;p18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41" name="Google Shape;241;p18"/>
            <p:cNvSpPr/>
            <p:nvPr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9867" y="4051601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3" name="Google Shape;243;p18"/>
          <p:cNvSpPr>
            <a:spLocks noGrp="1"/>
          </p:cNvSpPr>
          <p:nvPr>
            <p:ph type="pic" idx="2"/>
          </p:nvPr>
        </p:nvSpPr>
        <p:spPr>
          <a:xfrm>
            <a:off x="0" y="-1"/>
            <a:ext cx="4076118" cy="6096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solidFill>
          <a:schemeClr val="accent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9"/>
          <p:cNvGrpSpPr/>
          <p:nvPr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246" name="Google Shape;246;p19"/>
            <p:cNvSpPr/>
            <p:nvPr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47" name="Google Shape;247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/>
            <p:nvPr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071442" y="4058828"/>
              <a:ext cx="3178103" cy="2799549"/>
            </a:xfrm>
            <a:custGeom>
              <a:avLst/>
              <a:gdLst/>
              <a:ahLst/>
              <a:cxnLst/>
              <a:rect l="l" t="t" r="r" b="b"/>
              <a:pathLst>
                <a:path w="2029968" h="2029968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51" name="Google Shape;25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2028568" y="4060579"/>
              <a:ext cx="2029968" cy="2029968"/>
            </a:xfrm>
            <a:custGeom>
              <a:avLst/>
              <a:gdLst/>
              <a:ahLst/>
              <a:cxnLst/>
              <a:rect l="l" t="t" r="r" b="b"/>
              <a:pathLst>
                <a:path w="1828800" h="1828800" extrusionOk="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54" name="Google Shape;254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9" descr="A black and white striped pattern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19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257" name="Google Shape;257;p19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58" name="Google Shape;258;p19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9" name="Google Shape;259;p1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60" name="Google Shape;260;p19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61" name="Google Shape;261;p1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62" name="Google Shape;262;p1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63" name="Google Shape;263;p19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64" name="Google Shape;264;p19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65" name="Google Shape;265;p19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 cap="flat" cmpd="sng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ctr" anchorCtr="0">
                              <a:noAutofit/>
                            </a:bodyPr>
                            <a:lstStyle/>
                            <a:p>
                              <a:pPr marL="0" marR="0" lvl="0" indent="0" algn="ctr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66" name="Google Shape;266;p19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67" name="Google Shape;267;p19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 cap="flat" cmpd="sng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68" name="Google Shape;268;p19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accent6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69" name="Google Shape;269;p19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accent6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70" name="Google Shape;270;p19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accent6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71" name="Google Shape;271;p19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4" name="Google Shape;274;p19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5" name="Google Shape;275;p19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76" name="Google Shape;276;p19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77" name="Google Shape;277;p19"/>
            <p:cNvSpPr/>
            <p:nvPr/>
          </p:nvSpPr>
          <p:spPr>
            <a:xfrm rot="-5400000">
              <a:off x="506891" y="5335524"/>
              <a:ext cx="1014984" cy="2029968"/>
            </a:xfrm>
            <a:custGeom>
              <a:avLst/>
              <a:gdLst/>
              <a:ahLst/>
              <a:cxnLst/>
              <a:rect l="l" t="t" r="r" b="b"/>
              <a:pathLst>
                <a:path w="915648" h="1828800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80" name="Google Shape;280;p19"/>
            <p:cNvCxnSpPr/>
            <p:nvPr/>
          </p:nvCxnSpPr>
          <p:spPr>
            <a:xfrm rot="10800000" flipH="1">
              <a:off x="0" y="1990665"/>
              <a:ext cx="4023360" cy="33894"/>
            </a:xfrm>
            <a:prstGeom prst="straightConnector1">
              <a:avLst/>
            </a:prstGeom>
            <a:noFill/>
            <a:ln w="508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1" name="Google Shape;281;p19"/>
          <p:cNvSpPr txBox="1"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dt" idx="10"/>
          </p:nvPr>
        </p:nvSpPr>
        <p:spPr>
          <a:xfrm>
            <a:off x="7519821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ftr" idx="11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ldNum" idx="12"/>
          </p:nvPr>
        </p:nvSpPr>
        <p:spPr>
          <a:xfrm>
            <a:off x="11123295" y="635284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ad22/course-relevance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"/>
          <p:cNvSpPr txBox="1"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SemiBold"/>
              <a:buNone/>
            </a:pPr>
            <a:r>
              <a:rPr lang="en-US" sz="3600" b="1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COURSE RECOMMENDATIONS WITH MACHINE LEARNING</a:t>
            </a:r>
            <a:endParaRPr/>
          </a:p>
        </p:txBody>
      </p:sp>
      <p:sp>
        <p:nvSpPr>
          <p:cNvPr id="356" name="Google Shape;356;p1"/>
          <p:cNvSpPr txBox="1"/>
          <p:nvPr/>
        </p:nvSpPr>
        <p:spPr>
          <a:xfrm>
            <a:off x="8975558" y="4549829"/>
            <a:ext cx="2923673" cy="21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Cataldo Cocuzza</a:t>
            </a:r>
            <a:endParaRPr/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Adrian Dayrit</a:t>
            </a:r>
            <a:endParaRPr/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Kefan Liao</a:t>
            </a:r>
            <a:endParaRPr/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Fay Muhammad</a:t>
            </a:r>
            <a:endParaRPr/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Robert Rose</a:t>
            </a:r>
            <a:endParaRPr/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Christopher Scarlata</a:t>
            </a:r>
            <a:endParaRPr sz="1800" b="1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"/>
          <p:cNvSpPr txBox="1"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434" name="Google Shape;434;p8"/>
          <p:cNvSpPr txBox="1">
            <a:spLocks noGrp="1"/>
          </p:cNvSpPr>
          <p:nvPr>
            <p:ph type="sldNum" idx="12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35" name="Google Shape;435;p8"/>
          <p:cNvSpPr txBox="1">
            <a:spLocks noGrp="1"/>
          </p:cNvSpPr>
          <p:nvPr>
            <p:ph type="body" idx="1"/>
          </p:nvPr>
        </p:nvSpPr>
        <p:spPr>
          <a:xfrm>
            <a:off x="762001" y="3058886"/>
            <a:ext cx="6597372" cy="329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Bias and Fairness</a:t>
            </a:r>
            <a:endParaRPr sz="2100"/>
          </a:p>
          <a:p>
            <a:pPr marL="457200" lvl="0" indent="-361950" algn="l" rtl="0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Privacy and Consent</a:t>
            </a:r>
            <a:endParaRPr sz="2100"/>
          </a:p>
          <a:p>
            <a:pPr marL="457200" lvl="0" indent="-361950" algn="l" rtl="0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Misuse and Manipulation</a:t>
            </a:r>
            <a:endParaRPr sz="2100"/>
          </a:p>
          <a:p>
            <a:pPr marL="457200" lvl="0" indent="0" algn="l" rtl="0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"/>
          <p:cNvSpPr txBox="1"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 sz="6000" dirty="0"/>
              <a:t>THANK YOU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"/>
          <p:cNvSpPr txBox="1">
            <a:spLocks noGrp="1"/>
          </p:cNvSpPr>
          <p:nvPr>
            <p:ph type="title"/>
          </p:nvPr>
        </p:nvSpPr>
        <p:spPr>
          <a:xfrm>
            <a:off x="4933950" y="429450"/>
            <a:ext cx="63438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63" name="Google Shape;363;p2"/>
          <p:cNvSpPr txBox="1">
            <a:spLocks noGrp="1"/>
          </p:cNvSpPr>
          <p:nvPr>
            <p:ph type="body" idx="1"/>
          </p:nvPr>
        </p:nvSpPr>
        <p:spPr>
          <a:xfrm>
            <a:off x="4938725" y="2467451"/>
            <a:ext cx="6339000" cy="29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Project Overview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About the Dataset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Machine Learning Tools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Data Model Prep and Optimization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DEMO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Limitations &amp; Future Development</a:t>
            </a:r>
            <a:endParaRPr sz="2200"/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Ethical Considerations</a:t>
            </a:r>
            <a:endParaRPr sz="2200"/>
          </a:p>
        </p:txBody>
      </p:sp>
      <p:sp>
        <p:nvSpPr>
          <p:cNvPr id="364" name="Google Shape;364;p2"/>
          <p:cNvSpPr txBox="1">
            <a:spLocks noGrp="1"/>
          </p:cNvSpPr>
          <p:nvPr>
            <p:ph type="sldNum" idx="12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"/>
          <p:cNvSpPr txBox="1"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371" name="Google Shape;371;p3"/>
          <p:cNvSpPr txBox="1">
            <a:spLocks noGrp="1"/>
          </p:cNvSpPr>
          <p:nvPr>
            <p:ph type="body" idx="1"/>
          </p:nvPr>
        </p:nvSpPr>
        <p:spPr>
          <a:xfrm>
            <a:off x="4938712" y="3299953"/>
            <a:ext cx="6338888" cy="266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372" name="Google Shape;3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950" y="3229748"/>
            <a:ext cx="6658596" cy="280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1552574" y="792536"/>
            <a:ext cx="98664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ABOUT THE DATASET</a:t>
            </a:r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379" name="Google Shape;379;p4"/>
          <p:cNvGraphicFramePr/>
          <p:nvPr/>
        </p:nvGraphicFramePr>
        <p:xfrm>
          <a:off x="1552578" y="2642766"/>
          <a:ext cx="5900775" cy="3205400"/>
        </p:xfrm>
        <a:graphic>
          <a:graphicData uri="http://schemas.openxmlformats.org/drawingml/2006/table">
            <a:tbl>
              <a:tblPr>
                <a:noFill/>
                <a:tableStyleId>{D9FE022B-9D12-496E-A859-A6AF96AB2C2D}</a:tableStyleId>
              </a:tblPr>
              <a:tblGrid>
                <a:gridCol w="151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0"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Attributes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SrNo</a:t>
                      </a:r>
                      <a:endParaRPr sz="1000" u="none" strike="noStrike" cap="none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Serial Number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the Program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or Post Graduation Program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Course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 Name within selected program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 Code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Need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Developmental Need the subject is catering to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of the need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of Developmental Need associated to the subject</a:t>
                      </a:r>
                      <a:endParaRPr sz="1000"/>
                    </a:p>
                  </a:txBody>
                  <a:tcPr marL="152400" marR="152400" marT="152400" marB="1524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L="5000" marR="5000" marT="50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"/>
          <p:cNvSpPr txBox="1"/>
          <p:nvPr/>
        </p:nvSpPr>
        <p:spPr>
          <a:xfrm>
            <a:off x="1702977" y="1524000"/>
            <a:ext cx="8373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Source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Course Relevance Dataset from </a:t>
            </a:r>
            <a:r>
              <a:rPr lang="en-US" sz="18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Total Data Points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n = 905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548000" y="6012125"/>
            <a:ext cx="910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*Link: https://www.kaggle.com/datasets/prasad22/course-relevance-dataset</a:t>
            </a:r>
            <a:endParaRPr sz="900"/>
          </a:p>
        </p:txBody>
      </p:sp>
      <p:pic>
        <p:nvPicPr>
          <p:cNvPr id="382" name="Google Shape;3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650" y="3349176"/>
            <a:ext cx="3974750" cy="296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650" y="203175"/>
            <a:ext cx="3974750" cy="296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8c0b83a9b_1_0"/>
          <p:cNvSpPr txBox="1">
            <a:spLocks noGrp="1"/>
          </p:cNvSpPr>
          <p:nvPr>
            <p:ph type="title"/>
          </p:nvPr>
        </p:nvSpPr>
        <p:spPr>
          <a:xfrm>
            <a:off x="4933950" y="429461"/>
            <a:ext cx="63438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MACHINE LEARNING TOOLS</a:t>
            </a:r>
            <a:endParaRPr/>
          </a:p>
        </p:txBody>
      </p:sp>
      <p:sp>
        <p:nvSpPr>
          <p:cNvPr id="389" name="Google Shape;389;g2e8c0b83a9b_1_0"/>
          <p:cNvSpPr txBox="1">
            <a:spLocks noGrp="1"/>
          </p:cNvSpPr>
          <p:nvPr>
            <p:ph type="sldNum" idx="12"/>
          </p:nvPr>
        </p:nvSpPr>
        <p:spPr>
          <a:xfrm>
            <a:off x="10967357" y="6356350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90" name="Google Shape;390;g2e8c0b83a9b_1_0"/>
          <p:cNvSpPr txBox="1">
            <a:spLocks noGrp="1"/>
          </p:cNvSpPr>
          <p:nvPr>
            <p:ph type="body" idx="4294967295"/>
          </p:nvPr>
        </p:nvSpPr>
        <p:spPr>
          <a:xfrm>
            <a:off x="4933950" y="2421550"/>
            <a:ext cx="30465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1800" b="1" u="sng"/>
              <a:t>Libraries and Key Packages</a:t>
            </a:r>
            <a:endParaRPr sz="1800"/>
          </a:p>
          <a:p>
            <a:pPr marL="571500" lvl="0" indent="-604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PySpark</a:t>
            </a:r>
            <a:endParaRPr sz="1800"/>
          </a:p>
          <a:p>
            <a:pPr marL="571500" lvl="0" indent="-604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Matplotlib</a:t>
            </a:r>
            <a:endParaRPr sz="1800"/>
          </a:p>
          <a:p>
            <a:pPr marL="571500" lvl="0" indent="-604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Pandas</a:t>
            </a:r>
            <a:endParaRPr sz="1800"/>
          </a:p>
          <a:p>
            <a:pPr marL="571500" lvl="0" indent="-604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NLTK</a:t>
            </a:r>
            <a:endParaRPr sz="1800"/>
          </a:p>
          <a:p>
            <a:pPr marL="685800" lvl="1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Tokenizer</a:t>
            </a:r>
            <a:endParaRPr sz="1700"/>
          </a:p>
          <a:p>
            <a:pPr marL="685800" lvl="1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Lemmatizer</a:t>
            </a:r>
            <a:endParaRPr sz="1700"/>
          </a:p>
          <a:p>
            <a:pPr marL="685800" lvl="1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Stop words</a:t>
            </a:r>
            <a:endParaRPr sz="1700"/>
          </a:p>
          <a:p>
            <a:pPr marL="571500" lvl="0" indent="-604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Sklearn</a:t>
            </a:r>
            <a:endParaRPr sz="1800"/>
          </a:p>
          <a:p>
            <a:pPr marL="685800" lvl="1" indent="-184150" algn="l" rtl="0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TF-IDF</a:t>
            </a:r>
            <a:endParaRPr sz="1700"/>
          </a:p>
          <a:p>
            <a:pPr marL="685800" lvl="1" indent="-1905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Nearest Neighbo</a:t>
            </a:r>
            <a:r>
              <a:rPr lang="en-US" sz="1800"/>
              <a:t>r</a:t>
            </a:r>
            <a:endParaRPr sz="1800"/>
          </a:p>
        </p:txBody>
      </p:sp>
      <p:pic>
        <p:nvPicPr>
          <p:cNvPr id="391" name="Google Shape;391;g2e8c0b83a9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00" y="3023074"/>
            <a:ext cx="4240550" cy="21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e8c0b83a9b_1_0"/>
          <p:cNvSpPr txBox="1"/>
          <p:nvPr/>
        </p:nvSpPr>
        <p:spPr>
          <a:xfrm>
            <a:off x="7928950" y="5435700"/>
            <a:ext cx="415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96969"/>
                </a:solidFill>
              </a:rPr>
              <a:t>Image from freeCodeCamp - How to process textual data using TF-IDF in Python (https://www.freecodecamp.org/news/how-to-process-textual-data-using-tf-idf-in-python-cd2bbc0a94a3/)</a:t>
            </a:r>
            <a:endParaRPr/>
          </a:p>
        </p:txBody>
      </p:sp>
      <p:sp>
        <p:nvSpPr>
          <p:cNvPr id="393" name="Google Shape;393;g2e8c0b83a9b_1_0"/>
          <p:cNvSpPr txBox="1"/>
          <p:nvPr/>
        </p:nvSpPr>
        <p:spPr>
          <a:xfrm>
            <a:off x="8507650" y="20354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96969"/>
                </a:solidFill>
              </a:rPr>
              <a:t>A = “The car is driven on the road”</a:t>
            </a:r>
            <a:endParaRPr sz="1300">
              <a:solidFill>
                <a:srgbClr val="69696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96969"/>
                </a:solidFill>
              </a:rPr>
              <a:t>B = “The truck is driven on the highway”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 txBox="1">
            <a:spLocks noGrp="1"/>
          </p:cNvSpPr>
          <p:nvPr>
            <p:ph type="title"/>
          </p:nvPr>
        </p:nvSpPr>
        <p:spPr>
          <a:xfrm>
            <a:off x="4477850" y="429450"/>
            <a:ext cx="77142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 dirty="0"/>
              <a:t>DATA MODEL PREP &amp; OPTIMIZATION</a:t>
            </a:r>
            <a:endParaRPr dirty="0"/>
          </a:p>
        </p:txBody>
      </p:sp>
      <p:sp>
        <p:nvSpPr>
          <p:cNvPr id="399" name="Google Shape;399;p5"/>
          <p:cNvSpPr txBox="1">
            <a:spLocks noGrp="1"/>
          </p:cNvSpPr>
          <p:nvPr>
            <p:ph type="sldNum" idx="12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00" name="Google Shape;400;p5"/>
          <p:cNvSpPr txBox="1">
            <a:spLocks noGrp="1"/>
          </p:cNvSpPr>
          <p:nvPr>
            <p:ph type="body" idx="4294967295"/>
          </p:nvPr>
        </p:nvSpPr>
        <p:spPr>
          <a:xfrm>
            <a:off x="8279050" y="1784320"/>
            <a:ext cx="360810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lang="en-US" sz="1800" b="1" dirty="0" err="1"/>
              <a:t>Lemmatizer</a:t>
            </a:r>
            <a:r>
              <a:rPr lang="en-US" sz="1800" b="1" dirty="0"/>
              <a:t>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1600" b="1" dirty="0"/>
              <a:t>Lemmatization is the pre - process involved in natural language processing, which involves distilling words to their foundational forms. 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1600" b="1" dirty="0"/>
              <a:t>We used </a:t>
            </a:r>
            <a:r>
              <a:rPr lang="en-US" sz="1600" b="1" dirty="0" err="1"/>
              <a:t>WordNetLemmatizer</a:t>
            </a:r>
            <a:r>
              <a:rPr lang="en-US" sz="1600" b="1" dirty="0"/>
              <a:t>() to convert the robust description to their basic word forms.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sz="1600" dirty="0"/>
          </a:p>
        </p:txBody>
      </p:sp>
      <p:sp>
        <p:nvSpPr>
          <p:cNvPr id="401" name="Google Shape;401;p5"/>
          <p:cNvSpPr txBox="1"/>
          <p:nvPr/>
        </p:nvSpPr>
        <p:spPr>
          <a:xfrm>
            <a:off x="4404132" y="5350023"/>
            <a:ext cx="71301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TF-IDF essentially combines TF and IDF to give a balanced score. It’s a technique to quantify important or rare words that appear frequently in documents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used TfidfVectorizer() to convert the text data into numerical vectors.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5"/>
          <p:cNvSpPr txBox="1">
            <a:spLocks noGrp="1"/>
          </p:cNvSpPr>
          <p:nvPr>
            <p:ph type="body" idx="4294967295"/>
          </p:nvPr>
        </p:nvSpPr>
        <p:spPr>
          <a:xfrm>
            <a:off x="4477850" y="2466725"/>
            <a:ext cx="34314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</a:pPr>
            <a:r>
              <a:rPr lang="en-US" sz="1800" b="1"/>
              <a:t>TF-IDF: 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1600" b="1"/>
              <a:t>Term Frequency (TF) – </a:t>
            </a:r>
            <a:r>
              <a:rPr lang="en-US" sz="1600"/>
              <a:t>Measures how often a word appears in a document, with more frequent words getting higher scores.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1600" b="1"/>
              <a:t>Inverse Document Frequency (IDF) – </a:t>
            </a:r>
            <a:r>
              <a:rPr lang="en-US" sz="1600"/>
              <a:t>Highlights unique words by lowering the score of common words.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8c0b83a9b_1_22"/>
          <p:cNvSpPr txBox="1">
            <a:spLocks noGrp="1"/>
          </p:cNvSpPr>
          <p:nvPr>
            <p:ph type="sldNum" idx="12"/>
          </p:nvPr>
        </p:nvSpPr>
        <p:spPr>
          <a:xfrm>
            <a:off x="10967357" y="6356350"/>
            <a:ext cx="457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10" name="Google Shape;410;g2e8c0b83a9b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627075"/>
            <a:ext cx="10229550" cy="3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2e8c0b83a9b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0"/>
            <a:ext cx="10229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 txBox="1"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DEMO – DATA MODEL OPTIMIZATION</a:t>
            </a:r>
            <a:endParaRPr/>
          </a:p>
        </p:txBody>
      </p:sp>
      <p:sp>
        <p:nvSpPr>
          <p:cNvPr id="418" name="Google Shape;418;p6"/>
          <p:cNvSpPr txBox="1">
            <a:spLocks noGrp="1"/>
          </p:cNvSpPr>
          <p:nvPr>
            <p:ph type="sldNum" idx="12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"/>
          <p:cNvSpPr txBox="1">
            <a:spLocks noGrp="1"/>
          </p:cNvSpPr>
          <p:nvPr>
            <p:ph type="title"/>
          </p:nvPr>
        </p:nvSpPr>
        <p:spPr>
          <a:xfrm>
            <a:off x="466936" y="311612"/>
            <a:ext cx="93894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LIMITATIONS &amp;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FUTURE DEVELOPMENT</a:t>
            </a:r>
            <a:endParaRPr/>
          </a:p>
        </p:txBody>
      </p:sp>
      <p:sp>
        <p:nvSpPr>
          <p:cNvPr id="425" name="Google Shape;425;p7"/>
          <p:cNvSpPr txBox="1">
            <a:spLocks noGrp="1"/>
          </p:cNvSpPr>
          <p:nvPr>
            <p:ph type="body" idx="1"/>
          </p:nvPr>
        </p:nvSpPr>
        <p:spPr>
          <a:xfrm>
            <a:off x="466725" y="1865575"/>
            <a:ext cx="3750300" cy="4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1"/>
              <a:t>Limitations</a:t>
            </a:r>
            <a:endParaRPr b="1"/>
          </a:p>
          <a:p>
            <a:pPr marL="285750" lvl="0" indent="-28575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434343"/>
                </a:solidFill>
              </a:rPr>
              <a:t>Based on the data fed i.e course description into the model, it will pick up results that might not necessarily relate to the course you’re looking for as a whole.</a:t>
            </a:r>
            <a:endParaRPr sz="1600">
              <a:solidFill>
                <a:srgbClr val="434343"/>
              </a:solidFill>
            </a:endParaRPr>
          </a:p>
          <a:p>
            <a:pPr marL="742950" lvl="1" indent="-28575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Example: “Natural Language Processing” will result in courses that might relate to gardening or nature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26" name="Google Shape;426;p7"/>
          <p:cNvSpPr txBox="1">
            <a:spLocks noGrp="1"/>
          </p:cNvSpPr>
          <p:nvPr>
            <p:ph type="body" idx="2"/>
          </p:nvPr>
        </p:nvSpPr>
        <p:spPr>
          <a:xfrm>
            <a:off x="4847350" y="1865575"/>
            <a:ext cx="5613900" cy="4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1"/>
              <a:t>Future Development</a:t>
            </a:r>
            <a:endParaRPr b="1"/>
          </a:p>
          <a:p>
            <a:pPr marL="285750" lvl="0" indent="-273050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434343"/>
                </a:solidFill>
              </a:rPr>
              <a:t>In the future, the code should adapt to new data or user interactions over time to make the results more accurate to the course that the user is looking for.</a:t>
            </a:r>
            <a:endParaRPr sz="1600">
              <a:solidFill>
                <a:srgbClr val="434343"/>
              </a:solidFill>
            </a:endParaRPr>
          </a:p>
          <a:p>
            <a:pPr marL="914400" lvl="2" indent="-2159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Integrate code that makes the program continuously ask for user input to improve recommendations automatically without having to hard-code results.</a:t>
            </a:r>
            <a:endParaRPr sz="1600">
              <a:solidFill>
                <a:srgbClr val="434343"/>
              </a:solidFill>
            </a:endParaRPr>
          </a:p>
          <a:p>
            <a:pPr marL="285750" lvl="0" indent="-273050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Build a user-friendly interface for inputting searches and viewing recommendations using Flask</a:t>
            </a:r>
            <a:endParaRPr sz="1600">
              <a:solidFill>
                <a:srgbClr val="434343"/>
              </a:solidFill>
            </a:endParaRPr>
          </a:p>
          <a:p>
            <a:pPr marL="285750" lvl="0" indent="-273050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Part of speech could be incorporated in the Lemmatizer, providing more accuracy to Lemmatized words.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27" name="Google Shape;427;p7"/>
          <p:cNvSpPr txBox="1">
            <a:spLocks noGrp="1"/>
          </p:cNvSpPr>
          <p:nvPr>
            <p:ph type="sldNum" idx="12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SemiBold</vt:lpstr>
      <vt:lpstr>Avenir</vt:lpstr>
      <vt:lpstr>Lato Light</vt:lpstr>
      <vt:lpstr>Arial</vt:lpstr>
      <vt:lpstr>Calibri</vt:lpstr>
      <vt:lpstr>Custom</vt:lpstr>
      <vt:lpstr>COURSE RECOMMENDATIONS WITH MACHINE LEARNING</vt:lpstr>
      <vt:lpstr>AGENDA</vt:lpstr>
      <vt:lpstr>PROJECT OVERVIEW</vt:lpstr>
      <vt:lpstr>ABOUT THE DATASET</vt:lpstr>
      <vt:lpstr>MACHINE LEARNING TOOLS</vt:lpstr>
      <vt:lpstr>DATA MODEL PREP &amp; OPTIMIZATION</vt:lpstr>
      <vt:lpstr>PowerPoint Presentation</vt:lpstr>
      <vt:lpstr>DEMO – DATA MODEL OPTIMIZATION</vt:lpstr>
      <vt:lpstr>LIMITATIONS &amp;  FUTURE DEVELOPMENT</vt:lpstr>
      <vt:lpstr>ETHICAL CONSIDERATIONS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Scarlata</dc:creator>
  <cp:lastModifiedBy>Christopher Scarlata</cp:lastModifiedBy>
  <cp:revision>1</cp:revision>
  <dcterms:created xsi:type="dcterms:W3CDTF">2024-06-27T02:31:03Z</dcterms:created>
  <dcterms:modified xsi:type="dcterms:W3CDTF">2024-06-28T00:26:52Z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