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98"/>
  </p:notesMasterIdLst>
  <p:handoutMasterIdLst>
    <p:handoutMasterId r:id="rId99"/>
  </p:handoutMasterIdLst>
  <p:sldIdLst>
    <p:sldId id="1321" r:id="rId6"/>
    <p:sldId id="1326" r:id="rId7"/>
    <p:sldId id="1327" r:id="rId8"/>
    <p:sldId id="1404" r:id="rId9"/>
    <p:sldId id="1328" r:id="rId10"/>
    <p:sldId id="1329" r:id="rId11"/>
    <p:sldId id="1330" r:id="rId12"/>
    <p:sldId id="1405" r:id="rId13"/>
    <p:sldId id="1331" r:id="rId14"/>
    <p:sldId id="1332" r:id="rId15"/>
    <p:sldId id="1333" r:id="rId16"/>
    <p:sldId id="1334" r:id="rId17"/>
    <p:sldId id="1335" r:id="rId18"/>
    <p:sldId id="1337" r:id="rId19"/>
    <p:sldId id="1422" r:id="rId20"/>
    <p:sldId id="1338" r:id="rId21"/>
    <p:sldId id="1339" r:id="rId22"/>
    <p:sldId id="1340" r:id="rId23"/>
    <p:sldId id="1341" r:id="rId24"/>
    <p:sldId id="1412" r:id="rId25"/>
    <p:sldId id="1413" r:id="rId26"/>
    <p:sldId id="1406" r:id="rId27"/>
    <p:sldId id="1342" r:id="rId28"/>
    <p:sldId id="1407" r:id="rId29"/>
    <p:sldId id="1414" r:id="rId30"/>
    <p:sldId id="1415" r:id="rId31"/>
    <p:sldId id="1416" r:id="rId32"/>
    <p:sldId id="1417" r:id="rId33"/>
    <p:sldId id="1346" r:id="rId34"/>
    <p:sldId id="1345" r:id="rId35"/>
    <p:sldId id="1347" r:id="rId36"/>
    <p:sldId id="1348" r:id="rId37"/>
    <p:sldId id="1421" r:id="rId38"/>
    <p:sldId id="1349" r:id="rId39"/>
    <p:sldId id="1350" r:id="rId40"/>
    <p:sldId id="1408" r:id="rId41"/>
    <p:sldId id="1353" r:id="rId42"/>
    <p:sldId id="1354" r:id="rId43"/>
    <p:sldId id="1355" r:id="rId44"/>
    <p:sldId id="1356" r:id="rId45"/>
    <p:sldId id="1357" r:id="rId46"/>
    <p:sldId id="1358" r:id="rId47"/>
    <p:sldId id="1359" r:id="rId48"/>
    <p:sldId id="1360" r:id="rId49"/>
    <p:sldId id="1361" r:id="rId50"/>
    <p:sldId id="1362" r:id="rId51"/>
    <p:sldId id="1363" r:id="rId52"/>
    <p:sldId id="1364" r:id="rId53"/>
    <p:sldId id="1365" r:id="rId54"/>
    <p:sldId id="1366" r:id="rId55"/>
    <p:sldId id="1367" r:id="rId56"/>
    <p:sldId id="1368" r:id="rId57"/>
    <p:sldId id="1369" r:id="rId58"/>
    <p:sldId id="1370" r:id="rId59"/>
    <p:sldId id="1371" r:id="rId60"/>
    <p:sldId id="1372" r:id="rId61"/>
    <p:sldId id="1373" r:id="rId62"/>
    <p:sldId id="1374" r:id="rId63"/>
    <p:sldId id="1375" r:id="rId64"/>
    <p:sldId id="1409" r:id="rId65"/>
    <p:sldId id="1410" r:id="rId66"/>
    <p:sldId id="1411" r:id="rId67"/>
    <p:sldId id="1377" r:id="rId68"/>
    <p:sldId id="1378" r:id="rId69"/>
    <p:sldId id="1379" r:id="rId70"/>
    <p:sldId id="1380" r:id="rId71"/>
    <p:sldId id="1381" r:id="rId72"/>
    <p:sldId id="1382" r:id="rId73"/>
    <p:sldId id="1383" r:id="rId74"/>
    <p:sldId id="1420" r:id="rId75"/>
    <p:sldId id="1384" r:id="rId76"/>
    <p:sldId id="1385" r:id="rId77"/>
    <p:sldId id="1418" r:id="rId78"/>
    <p:sldId id="1419" r:id="rId79"/>
    <p:sldId id="1386" r:id="rId80"/>
    <p:sldId id="1387" r:id="rId81"/>
    <p:sldId id="1388" r:id="rId82"/>
    <p:sldId id="1389" r:id="rId83"/>
    <p:sldId id="1390" r:id="rId84"/>
    <p:sldId id="1391" r:id="rId85"/>
    <p:sldId id="1392" r:id="rId86"/>
    <p:sldId id="1393" r:id="rId87"/>
    <p:sldId id="1394" r:id="rId88"/>
    <p:sldId id="1395" r:id="rId89"/>
    <p:sldId id="1396" r:id="rId90"/>
    <p:sldId id="1397" r:id="rId91"/>
    <p:sldId id="1398" r:id="rId92"/>
    <p:sldId id="1399" r:id="rId93"/>
    <p:sldId id="1400" r:id="rId94"/>
    <p:sldId id="1401" r:id="rId95"/>
    <p:sldId id="1402" r:id="rId96"/>
    <p:sldId id="1403" r:id="rId97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00CC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098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38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35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20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21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2018/9/2 Sunday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2018/9/2 Sunday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2018/9/2 Sunday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2018/9/2 Sunday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png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1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9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15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7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5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7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3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3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33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3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17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8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4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5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风险度量基础</a:t>
            </a:r>
            <a:endParaRPr lang="zh-CN" altLang="en-US" sz="6000" b="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11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D041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D0410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D0410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D0410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D0410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D0410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D041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12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altLang="zh-CN" sz="1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2555" y="555631"/>
            <a:ext cx="8229600" cy="789140"/>
          </a:xfrm>
        </p:spPr>
        <p:txBody>
          <a:bodyPr/>
          <a:lstStyle/>
          <a:p>
            <a:r>
              <a:rPr lang="zh-CN" altLang="en-US" sz="2800" dirty="0"/>
              <a:t>椭圆分布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30629" y="1136814"/>
            <a:ext cx="9050694" cy="438271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marL="457200" lvl="1" indent="0">
              <a:buNone/>
            </a:pPr>
            <a:endParaRPr lang="en-US" altLang="zh-CN" sz="1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Nolan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(September 29, 2014). "Multivariate stable densities and distribution functions: general and elliptical case".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Pascal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F.; et al. "Parameter Estimation For Multivariate Generalized Gaussian Distributions" (PDF).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Schmidt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(2012). "Credit Risk Modeling and Estimation via Elliptical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Copulae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In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George; et al. Credit Risk: Measurement, Evaluation and Management. Springer. p. 274. ISBN 9783642593659.</a:t>
            </a:r>
            <a:endParaRPr lang="en-US" altLang="zh-CN" sz="1800" b="1" u="sng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6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4886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：损失服从帕累托分布，均值为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DFED68-1751-4DEA-9E20-8696BBD5DE34}" type="slidenum">
              <a:rPr lang="en-US" altLang="zh-CN"/>
              <a:pPr>
                <a:defRPr/>
              </a:pPr>
              <a:t>17</a:t>
            </a:fld>
            <a:r>
              <a:rPr lang="en-US" altLang="zh-CN"/>
              <a:t> )</a:t>
            </a:r>
          </a:p>
        </p:txBody>
      </p:sp>
      <p:graphicFrame>
        <p:nvGraphicFramePr>
          <p:cNvPr id="102404" name="Object 3"/>
          <p:cNvGraphicFramePr>
            <a:graphicFrameLocks noChangeAspect="1"/>
          </p:cNvGraphicFramePr>
          <p:nvPr/>
        </p:nvGraphicFramePr>
        <p:xfrm>
          <a:off x="1873250" y="1773238"/>
          <a:ext cx="481806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3" imgW="2362200" imgH="927100" progId="Equation.DSMT4">
                  <p:embed/>
                </p:oleObj>
              </mc:Choice>
              <mc:Fallback>
                <p:oleObj name="Equation" r:id="rId3" imgW="2362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773238"/>
                        <a:ext cx="4818063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763713" y="3933825"/>
            <a:ext cx="5198859" cy="4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>
                <a:latin typeface="Symbol" pitchFamily="18" charset="2"/>
              </a:rPr>
              <a:t>用矩估计求得参数为：</a:t>
            </a:r>
            <a:r>
              <a:rPr lang="en-US" altLang="zh-CN" sz="2000" dirty="0">
                <a:latin typeface="Symbol" pitchFamily="18" charset="2"/>
              </a:rPr>
              <a:t>q</a:t>
            </a:r>
            <a:r>
              <a:rPr lang="zh-CN" altLang="en-US" sz="2000" dirty="0">
                <a:latin typeface="Symbol" pitchFamily="18" charset="2"/>
              </a:rPr>
              <a:t>＝</a:t>
            </a:r>
            <a:r>
              <a:rPr lang="en-US" altLang="zh-CN" sz="2000" dirty="0">
                <a:latin typeface="Symbol" pitchFamily="18" charset="2"/>
              </a:rPr>
              <a:t>39.660,    g =2.2018</a:t>
            </a: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07" name="Object 6"/>
          <p:cNvGraphicFramePr>
            <a:graphicFrameLocks noChangeAspect="1"/>
          </p:cNvGraphicFramePr>
          <p:nvPr/>
        </p:nvGraphicFramePr>
        <p:xfrm>
          <a:off x="1547813" y="4724400"/>
          <a:ext cx="597693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5" imgW="3162300" imgH="762000" progId="Equation.DSMT4">
                  <p:embed/>
                </p:oleObj>
              </mc:Choice>
              <mc:Fallback>
                <p:oleObj name="Equation" r:id="rId5" imgW="31623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597693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855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。用正态分布，帕累托分布和</a:t>
            </a:r>
            <a:r>
              <a:rPr lang="en-US" altLang="zh-CN" sz="1800" dirty="0" err="1">
                <a:latin typeface="Arial" charset="0"/>
              </a:rPr>
              <a:t>weibull</a:t>
            </a:r>
            <a:r>
              <a:rPr lang="zh-CN" altLang="en-US" sz="1800" dirty="0">
                <a:latin typeface="Arial" charset="0"/>
              </a:rPr>
              <a:t>分布计算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352800" y="3777114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19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9364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9432"/>
            <a:ext cx="8610600" cy="425516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风险度量与保费原理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TVaR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PH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Wang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扭曲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风险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度量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期望值原理，标准差原理，方差原理，指数原理，零效用原理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21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22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136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8733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24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2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3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12911"/>
              </p:ext>
            </p:extLst>
          </p:nvPr>
        </p:nvGraphicFramePr>
        <p:xfrm>
          <a:off x="558800" y="17081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7081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82188" y="760393"/>
            <a:ext cx="906017" cy="60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78311"/>
              </p:ext>
            </p:extLst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00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29085"/>
              </p:ext>
            </p:extLst>
          </p:nvPr>
        </p:nvGraphicFramePr>
        <p:xfrm>
          <a:off x="2723933" y="1265758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933" y="1265758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5388" y="1343873"/>
            <a:ext cx="1635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有限</a:t>
            </a:r>
            <a:r>
              <a:rPr lang="zh-CN" altLang="en-US" sz="2000" dirty="0">
                <a:latin typeface="Arial" charset="0"/>
              </a:rPr>
              <a:t>期望值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96087" y="2645977"/>
            <a:ext cx="5873115" cy="35526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0750" y="3778250"/>
            <a:ext cx="3683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8884" y="5159140"/>
            <a:ext cx="33855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9279"/>
              </p:ext>
            </p:extLst>
          </p:nvPr>
        </p:nvGraphicFramePr>
        <p:xfrm>
          <a:off x="2631774" y="1377631"/>
          <a:ext cx="3443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3" imgW="1523880" imgH="330120" progId="Equation.DSMT4">
                  <p:embed/>
                </p:oleObj>
              </mc:Choice>
              <mc:Fallback>
                <p:oleObj name="Equation" r:id="rId3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774" y="1377631"/>
                        <a:ext cx="3443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5388" y="1488290"/>
            <a:ext cx="140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止</a:t>
            </a:r>
            <a:r>
              <a:rPr lang="zh-CN" altLang="en-US" sz="2000" dirty="0">
                <a:latin typeface="Arial" charset="0"/>
              </a:rPr>
              <a:t>损保费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2464802"/>
            <a:ext cx="5746282" cy="3801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4720" y="3667225"/>
            <a:ext cx="336884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94843"/>
              </p:ext>
            </p:extLst>
          </p:nvPr>
        </p:nvGraphicFramePr>
        <p:xfrm>
          <a:off x="1521493" y="1964941"/>
          <a:ext cx="5438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3" imgW="1981080" imgH="1574640" progId="Equation.DSMT4">
                  <p:embed/>
                </p:oleObj>
              </mc:Choice>
              <mc:Fallback>
                <p:oleObj name="Equation" r:id="rId3" imgW="198108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3" y="1964941"/>
                        <a:ext cx="54387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7094" y="122902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平均</a:t>
            </a:r>
            <a:r>
              <a:rPr lang="zh-CN" altLang="en-US" sz="2000" dirty="0">
                <a:latin typeface="Arial" charset="0"/>
              </a:rPr>
              <a:t>超额损失</a:t>
            </a: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A1681688-C9E8-4904-B462-2E534487DD05}" type="slidenum">
              <a:rPr lang="en-US" altLang="zh-CN"/>
              <a:pPr>
                <a:buNone/>
                <a:defRPr/>
              </a:pPr>
              <a:t>29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46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76693"/>
              </p:ext>
            </p:extLst>
          </p:nvPr>
        </p:nvGraphicFramePr>
        <p:xfrm>
          <a:off x="770121" y="666550"/>
          <a:ext cx="39036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" name="Equation" r:id="rId3" imgW="2197080" imgH="672840" progId="Equation.DSMT4">
                  <p:embed/>
                </p:oleObj>
              </mc:Choice>
              <mc:Fallback>
                <p:oleObj name="Equation" r:id="rId3" imgW="2197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21" y="666550"/>
                        <a:ext cx="39036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12520"/>
              </p:ext>
            </p:extLst>
          </p:nvPr>
        </p:nvGraphicFramePr>
        <p:xfrm>
          <a:off x="4791075" y="2744804"/>
          <a:ext cx="390683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" name="Equation" r:id="rId5" imgW="2323800" imgH="672840" progId="Equation.DSMT4">
                  <p:embed/>
                </p:oleObj>
              </mc:Choice>
              <mc:Fallback>
                <p:oleObj name="Equation" r:id="rId5" imgW="2323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744804"/>
                        <a:ext cx="390683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43712"/>
              </p:ext>
            </p:extLst>
          </p:nvPr>
        </p:nvGraphicFramePr>
        <p:xfrm>
          <a:off x="522288" y="4648200"/>
          <a:ext cx="3603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" name="Equation" r:id="rId7" imgW="2057400" imgH="672840" progId="Equation.DSMT4">
                  <p:embed/>
                </p:oleObj>
              </mc:Choice>
              <mc:Fallback>
                <p:oleObj name="Equation" r:id="rId7" imgW="2057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648200"/>
                        <a:ext cx="3603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44522"/>
              </p:ext>
            </p:extLst>
          </p:nvPr>
        </p:nvGraphicFramePr>
        <p:xfrm>
          <a:off x="4961823" y="4572803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" name="Equation" r:id="rId9" imgW="1244600" imgH="660400" progId="Equation.DSMT4">
                  <p:embed/>
                </p:oleObj>
              </mc:Choice>
              <mc:Fallback>
                <p:oleObj name="Equation" r:id="rId9" imgW="1244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23" y="4572803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609600" y="2362200"/>
          <a:ext cx="365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" name="Equation" r:id="rId11" imgW="2209800" imgH="914400" progId="Equation.DSMT4">
                  <p:embed/>
                </p:oleObj>
              </mc:Choice>
              <mc:Fallback>
                <p:oleObj name="Equation" r:id="rId11" imgW="220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6576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8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30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508624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的不同计算公式（连续分布）：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buNone/>
                <a:defRPr/>
              </a:pPr>
              <a:t>31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193538" name="Picture 2" descr="Economic Cap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591457" y="1524000"/>
            <a:ext cx="7848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665" y="805660"/>
            <a:ext cx="1422184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经济资本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96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</a:t>
            </a:r>
            <a:fld id="{C920FDCF-67CE-490A-A68D-2134704B2E8E}" type="slidenum">
              <a:rPr lang="en-US" altLang="zh-CN">
                <a:latin typeface="Times New Roman" pitchFamily="18" charset="0"/>
                <a:cs typeface="Times New Roman" pitchFamily="18" charset="0"/>
              </a:rPr>
              <a:pPr>
                <a:buNone/>
                <a:defRPr/>
              </a:pPr>
              <a:t>32</a:t>
            </a:fld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1323694" y="529961"/>
            <a:ext cx="6781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保险公司的最优经济资本可以表示为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807610" y="2057400"/>
            <a:ext cx="1641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经济资本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804161" y="2779713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总成本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31621"/>
              </p:ext>
            </p:extLst>
          </p:nvPr>
        </p:nvGraphicFramePr>
        <p:xfrm>
          <a:off x="2075848" y="2659549"/>
          <a:ext cx="5102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8" y="2659549"/>
                        <a:ext cx="5102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9"/>
          <p:cNvSpPr txBox="1">
            <a:spLocks noChangeArrowheads="1"/>
          </p:cNvSpPr>
          <p:nvPr/>
        </p:nvSpPr>
        <p:spPr bwMode="auto">
          <a:xfrm>
            <a:off x="859971" y="3664374"/>
            <a:ext cx="363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ost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求偏导并令其等于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0: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54668"/>
              </p:ext>
            </p:extLst>
          </p:nvPr>
        </p:nvGraphicFramePr>
        <p:xfrm>
          <a:off x="1011645" y="4724400"/>
          <a:ext cx="4732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Equation" r:id="rId6" imgW="2425680" imgH="203040" progId="Equation.DSMT4">
                  <p:embed/>
                </p:oleObj>
              </mc:Choice>
              <mc:Fallback>
                <p:oleObj name="Equation" r:id="rId6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45" y="4724400"/>
                        <a:ext cx="4732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9893"/>
              </p:ext>
            </p:extLst>
          </p:nvPr>
        </p:nvGraphicFramePr>
        <p:xfrm>
          <a:off x="2423758" y="5351646"/>
          <a:ext cx="3694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8" imgW="2120760" imgH="457200" progId="Equation.DSMT4">
                  <p:embed/>
                </p:oleObj>
              </mc:Choice>
              <mc:Fallback>
                <p:oleObj name="Equation" r:id="rId8" imgW="2120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58" y="5351646"/>
                        <a:ext cx="36941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402" y="144102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假设公司的损失为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33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56458"/>
              </p:ext>
            </p:extLst>
          </p:nvPr>
        </p:nvGraphicFramePr>
        <p:xfrm>
          <a:off x="1578209" y="1092584"/>
          <a:ext cx="5756242" cy="6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209" y="1092584"/>
                        <a:ext cx="5756242" cy="6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9202"/>
              </p:ext>
            </p:extLst>
          </p:nvPr>
        </p:nvGraphicFramePr>
        <p:xfrm>
          <a:off x="1244869" y="2184936"/>
          <a:ext cx="6387966" cy="2646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资本收益率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最优经济资本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10%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90%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95%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99%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661" y="5258702"/>
            <a:ext cx="668163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注：资本要求的收益率越高，最优经济资本越小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60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9993B01-3798-41A7-A396-291C8A855BB9}" type="slidenum">
              <a:rPr lang="en-US" altLang="zh-CN"/>
              <a:pPr>
                <a:buNone/>
                <a:defRPr/>
              </a:pPr>
              <a:t>34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93867"/>
              </p:ext>
            </p:extLst>
          </p:nvPr>
        </p:nvGraphicFramePr>
        <p:xfrm>
          <a:off x="1219200" y="2349500"/>
          <a:ext cx="65151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3" imgW="3340080" imgH="1904760" progId="Equation.DSMT4">
                  <p:embed/>
                </p:oleObj>
              </mc:Choice>
              <mc:Fallback>
                <p:oleObj name="Equation" r:id="rId3" imgW="334008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49500"/>
                        <a:ext cx="65151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9155"/>
              </p:ext>
            </p:extLst>
          </p:nvPr>
        </p:nvGraphicFramePr>
        <p:xfrm>
          <a:off x="1250950" y="1208088"/>
          <a:ext cx="36306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208088"/>
                        <a:ext cx="36306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5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26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75374"/>
              </p:ext>
            </p:extLst>
          </p:nvPr>
        </p:nvGraphicFramePr>
        <p:xfrm>
          <a:off x="1352049" y="4090160"/>
          <a:ext cx="51355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3" imgW="2400120" imgH="927000" progId="Equation.DSMT4">
                  <p:embed/>
                </p:oleObj>
              </mc:Choice>
              <mc:Fallback>
                <p:oleObj name="Equation" r:id="rId3" imgW="2400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049" y="4090160"/>
                        <a:ext cx="5135563" cy="198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41083"/>
              </p:ext>
            </p:extLst>
          </p:nvPr>
        </p:nvGraphicFramePr>
        <p:xfrm>
          <a:off x="1323975" y="1236663"/>
          <a:ext cx="515778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5" imgW="2184120" imgH="927000" progId="Equation.DSMT4">
                  <p:embed/>
                </p:oleObj>
              </mc:Choice>
              <mc:Fallback>
                <p:oleObj name="Equation" r:id="rId5" imgW="2184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36663"/>
                        <a:ext cx="5157788" cy="2181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21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36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475841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应用上式证明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87186"/>
              </p:ext>
            </p:extLst>
          </p:nvPr>
        </p:nvGraphicFramePr>
        <p:xfrm>
          <a:off x="67377" y="3459468"/>
          <a:ext cx="8915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0" name="Equation" r:id="rId3" imgW="5283200" imgH="419100" progId="Equation.DSMT4">
                  <p:embed/>
                </p:oleObj>
              </mc:Choice>
              <mc:Fallback>
                <p:oleObj name="Equation" r:id="rId3" imgW="528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7" y="3459468"/>
                        <a:ext cx="8915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498"/>
              </p:ext>
            </p:extLst>
          </p:nvPr>
        </p:nvGraphicFramePr>
        <p:xfrm>
          <a:off x="1496390" y="4697918"/>
          <a:ext cx="757060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1" name="Equation" r:id="rId5" imgW="5092700" imgH="609600" progId="Equation.DSMT4">
                  <p:embed/>
                </p:oleObj>
              </mc:Choice>
              <mc:Fallback>
                <p:oleObj name="Equation" r:id="rId5" imgW="5092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90" y="4697918"/>
                        <a:ext cx="757060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55678"/>
              </p:ext>
            </p:extLst>
          </p:nvPr>
        </p:nvGraphicFramePr>
        <p:xfrm>
          <a:off x="1471668" y="5556171"/>
          <a:ext cx="2743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2" name="Equation" r:id="rId7" imgW="1663700" imgH="457200" progId="Equation.DSMT4">
                  <p:embed/>
                </p:oleObj>
              </mc:Choice>
              <mc:Fallback>
                <p:oleObj name="Equation" r:id="rId7" imgW="166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68" y="5556171"/>
                        <a:ext cx="2743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74222"/>
              </p:ext>
            </p:extLst>
          </p:nvPr>
        </p:nvGraphicFramePr>
        <p:xfrm>
          <a:off x="192088" y="2560638"/>
          <a:ext cx="721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3" name="Equation" r:id="rId9" imgW="3568680" imgH="241200" progId="Equation.DSMT4">
                  <p:embed/>
                </p:oleObj>
              </mc:Choice>
              <mc:Fallback>
                <p:oleObj name="Equation" r:id="rId9" imgW="3568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560638"/>
                        <a:ext cx="7210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74169"/>
              </p:ext>
            </p:extLst>
          </p:nvPr>
        </p:nvGraphicFramePr>
        <p:xfrm>
          <a:off x="1817688" y="1712913"/>
          <a:ext cx="49450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4" name="Equation" r:id="rId11" imgW="3403440" imgH="419040" progId="Equation.DSMT4">
                  <p:embed/>
                </p:oleObj>
              </mc:Choice>
              <mc:Fallback>
                <p:oleObj name="Equation" r:id="rId11" imgW="34034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712913"/>
                        <a:ext cx="4945062" cy="608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0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1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2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39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4029269" y="857398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29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40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43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0259"/>
            <a:ext cx="7793038" cy="86518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基于扭曲函数的风险度量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75468" y="1443173"/>
            <a:ext cx="7993063" cy="13128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扭曲函数</a:t>
            </a: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是定义在区间</a:t>
            </a:r>
            <a:r>
              <a:rPr lang="en-US" altLang="zh-CN" sz="2400" dirty="0" smtClean="0">
                <a:latin typeface="Times New Roman" pitchFamily="18" charset="0"/>
              </a:rPr>
              <a:t>[0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1]</a:t>
            </a:r>
            <a:r>
              <a:rPr lang="zh-CN" altLang="en-US" sz="2400" dirty="0" smtClean="0">
                <a:latin typeface="Times New Roman" pitchFamily="18" charset="0"/>
              </a:rPr>
              <a:t>上的递增凹（</a:t>
            </a:r>
            <a:r>
              <a:rPr lang="en-US" altLang="zh-CN" sz="2400" dirty="0" smtClean="0">
                <a:latin typeface="Times New Roman" pitchFamily="18" charset="0"/>
              </a:rPr>
              <a:t>concave</a:t>
            </a:r>
            <a:r>
              <a:rPr lang="zh-CN" altLang="en-US" sz="2400" dirty="0" smtClean="0">
                <a:latin typeface="Times New Roman" pitchFamily="18" charset="0"/>
              </a:rPr>
              <a:t>）函数，即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(.) ≥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″</a:t>
            </a:r>
            <a:r>
              <a:rPr lang="en-US" altLang="zh-CN" sz="2400" dirty="0" smtClean="0">
                <a:latin typeface="Times New Roman" pitchFamily="18" charset="0"/>
              </a:rPr>
              <a:t>(.) ≤ 0</a:t>
            </a:r>
            <a:r>
              <a:rPr lang="zh-CN" altLang="en-US" sz="2400" dirty="0" smtClean="0">
                <a:latin typeface="Times New Roman" pitchFamily="18" charset="0"/>
              </a:rPr>
              <a:t>，且</a:t>
            </a:r>
            <a:r>
              <a:rPr lang="en-US" altLang="zh-CN" sz="2400" dirty="0" smtClean="0">
                <a:latin typeface="Times New Roman" pitchFamily="18" charset="0"/>
              </a:rPr>
              <a:t>g(0) =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g(1) = 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2603633"/>
            <a:ext cx="7239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7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19200"/>
            <a:ext cx="7993063" cy="5305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假设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是一个非负随机变量。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对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的风险度量为：</a:t>
            </a: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被称作扭曲函数（</a:t>
            </a:r>
            <a:r>
              <a:rPr lang="en-US" altLang="zh-CN" sz="2400" dirty="0" smtClean="0">
                <a:latin typeface="Times New Roman" pitchFamily="18" charset="0"/>
              </a:rPr>
              <a:t>distortion function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注：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)]</a:t>
            </a:r>
            <a:r>
              <a:rPr lang="zh-CN" altLang="en-US" sz="2400" dirty="0" smtClean="0">
                <a:latin typeface="Times New Roman" pitchFamily="18" charset="0"/>
              </a:rPr>
              <a:t>仍是一个生存函数（下页）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7492"/>
              </p:ext>
            </p:extLst>
          </p:nvPr>
        </p:nvGraphicFramePr>
        <p:xfrm>
          <a:off x="1910484" y="2438400"/>
          <a:ext cx="26638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3" imgW="1244600" imgH="469900" progId="Equation.DSMT4">
                  <p:embed/>
                </p:oleObj>
              </mc:Choice>
              <mc:Fallback>
                <p:oleObj name="Equation" r:id="rId3" imgW="124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484" y="2438400"/>
                        <a:ext cx="266382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03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4F321A-DC85-497A-9670-CCE3819E6748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 )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685800" y="838200"/>
            <a:ext cx="5519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</a:rPr>
              <a:t>g</a:t>
            </a:r>
            <a:r>
              <a:rPr lang="en-US" altLang="zh-CN" b="1" dirty="0">
                <a:solidFill>
                  <a:srgbClr val="0033CC"/>
                </a:solidFill>
              </a:rPr>
              <a:t>[</a:t>
            </a:r>
            <a:r>
              <a:rPr lang="en-US" altLang="zh-CN" b="1" i="1" dirty="0">
                <a:solidFill>
                  <a:srgbClr val="0033CC"/>
                </a:solidFill>
              </a:rPr>
              <a:t>S</a:t>
            </a:r>
            <a:r>
              <a:rPr lang="en-US" altLang="zh-CN" b="1" dirty="0">
                <a:solidFill>
                  <a:srgbClr val="0033CC"/>
                </a:solidFill>
              </a:rPr>
              <a:t>(</a:t>
            </a:r>
            <a:r>
              <a:rPr lang="en-US" altLang="zh-CN" b="1" i="1" dirty="0">
                <a:solidFill>
                  <a:srgbClr val="0033CC"/>
                </a:solidFill>
              </a:rPr>
              <a:t>x</a:t>
            </a:r>
            <a:r>
              <a:rPr lang="en-US" altLang="zh-CN" b="1" dirty="0">
                <a:solidFill>
                  <a:srgbClr val="0033CC"/>
                </a:solidFill>
              </a:rPr>
              <a:t>)] </a:t>
            </a:r>
            <a:r>
              <a:rPr lang="zh-CN" altLang="en-US" b="1" dirty="0" smtClean="0">
                <a:solidFill>
                  <a:srgbClr val="0033CC"/>
                </a:solidFill>
              </a:rPr>
              <a:t>是定义在区间</a:t>
            </a: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en-US" altLang="zh-CN" b="1" dirty="0">
                <a:solidFill>
                  <a:srgbClr val="0033CC"/>
                </a:solidFill>
              </a:rPr>
              <a:t>0,∞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r>
              <a:rPr lang="zh-CN" altLang="en-US" b="1" dirty="0" smtClean="0">
                <a:solidFill>
                  <a:srgbClr val="0033CC"/>
                </a:solidFill>
              </a:rPr>
              <a:t>的生存函数：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graphicFrame>
        <p:nvGraphicFramePr>
          <p:cNvPr id="1259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20553"/>
              </p:ext>
            </p:extLst>
          </p:nvPr>
        </p:nvGraphicFramePr>
        <p:xfrm>
          <a:off x="1981200" y="2209800"/>
          <a:ext cx="40386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3" imgW="1790700" imgH="1308100" progId="Equation.DSMT4">
                  <p:embed/>
                </p:oleObj>
              </mc:Choice>
              <mc:Fallback>
                <p:oleObj name="Equation" r:id="rId3" imgW="1790700" imgH="130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038600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0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9E0B786-DC1F-4884-A7E8-8A11041E6F1F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 )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547688" y="1396356"/>
            <a:ext cx="5634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记生存函数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[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)]</a:t>
            </a:r>
            <a:r>
              <a:rPr lang="zh-CN" altLang="en-US" b="1" dirty="0" smtClean="0"/>
              <a:t>对应的随机变量为 </a:t>
            </a:r>
            <a:r>
              <a:rPr lang="en-US" altLang="zh-CN" b="1" dirty="0" smtClean="0"/>
              <a:t> 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*</a:t>
            </a:r>
            <a:r>
              <a:rPr lang="en-US" altLang="zh-CN" b="1" i="1" dirty="0"/>
              <a:t> </a:t>
            </a:r>
            <a:endParaRPr lang="en-US" altLang="zh-CN" b="1" dirty="0"/>
          </a:p>
        </p:txBody>
      </p:sp>
      <p:graphicFrame>
        <p:nvGraphicFramePr>
          <p:cNvPr id="1269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88820"/>
              </p:ext>
            </p:extLst>
          </p:nvPr>
        </p:nvGraphicFramePr>
        <p:xfrm>
          <a:off x="547688" y="2590800"/>
          <a:ext cx="818197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3" imgW="3568680" imgH="876240" progId="Equation.DSMT4">
                  <p:embed/>
                </p:oleObj>
              </mc:Choice>
              <mc:Fallback>
                <p:oleObj name="Equation" r:id="rId3" imgW="3568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590800"/>
                        <a:ext cx="8181975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7"/>
          <p:cNvSpPr txBox="1">
            <a:spLocks noChangeArrowheads="1"/>
          </p:cNvSpPr>
          <p:nvPr/>
        </p:nvSpPr>
        <p:spPr bwMode="auto">
          <a:xfrm>
            <a:off x="914400" y="5562599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解释：对密度函数的右尾赋予较大权重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7558" y="727335"/>
            <a:ext cx="482536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对扭曲函数风险度量的一种解释：</a:t>
            </a:r>
            <a:endParaRPr lang="zh-CN" altLang="en-US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696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6172"/>
              </p:ext>
            </p:extLst>
          </p:nvPr>
        </p:nvGraphicFramePr>
        <p:xfrm>
          <a:off x="2037472" y="942262"/>
          <a:ext cx="5367337" cy="54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3" imgW="2577960" imgH="2628720" progId="Equation.DSMT4">
                  <p:embed/>
                </p:oleObj>
              </mc:Choice>
              <mc:Fallback>
                <p:oleObj name="Equation" r:id="rId3" imgW="2577960" imgH="262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472" y="942262"/>
                        <a:ext cx="5367337" cy="54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4282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827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33253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5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00" y="6326188"/>
            <a:ext cx="2286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51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" y="870479"/>
            <a:ext cx="7543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09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400" y="152400"/>
            <a:ext cx="1066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(0.01,10,0.001)</a:t>
            </a:r>
          </a:p>
          <a:p>
            <a:r>
              <a:rPr lang="en-US" altLang="zh-CN" sz="100" dirty="0"/>
              <a:t>a=2</a:t>
            </a:r>
          </a:p>
          <a:p>
            <a:r>
              <a:rPr lang="en-US" altLang="zh-CN" sz="100" dirty="0" err="1"/>
              <a:t>f1</a:t>
            </a:r>
            <a:r>
              <a:rPr lang="en-US" altLang="zh-CN" sz="100" dirty="0"/>
              <a:t>=1/a*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f2</a:t>
            </a:r>
            <a:r>
              <a:rPr lang="en-US" altLang="zh-CN" sz="100" dirty="0"/>
              <a:t>=1/(2*a)*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(-x/(2*a))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x,f1,pch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3.5,0.4,expression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指数分布的密度函数</a:t>
            </a:r>
            <a:r>
              <a:rPr lang="en-US" altLang="zh-CN" sz="100" dirty="0"/>
              <a:t>: f(x)==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</a:t>
            </a:r>
            <a:r>
              <a:rPr lang="en-US" altLang="zh-CN" sz="100" dirty="0" err="1"/>
              <a:t>1,theta</a:t>
            </a:r>
            <a:r>
              <a:rPr lang="en-US" altLang="zh-CN" sz="100" dirty="0"/>
              <a:t>)*e^(-x/theta)),col=1)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6.5,0.15,expression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扭曲后的密度函数</a:t>
            </a:r>
            <a:r>
              <a:rPr lang="en-US" altLang="zh-CN" sz="100" dirty="0"/>
              <a:t>: tilde(f)(x)==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(1,2*theta)*e^(-x/(2*theta))),col=2)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s1</a:t>
            </a:r>
            <a:r>
              <a:rPr lang="en-US" altLang="zh-CN" sz="100" dirty="0"/>
              <a:t>=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s2</a:t>
            </a:r>
            <a:r>
              <a:rPr lang="en-US" altLang="zh-CN" sz="100" dirty="0"/>
              <a:t>=</a:t>
            </a:r>
            <a:r>
              <a:rPr lang="en-US" altLang="zh-CN" sz="100" dirty="0" err="1"/>
              <a:t>s1^0.5</a:t>
            </a:r>
            <a:endParaRPr lang="en-US" altLang="zh-CN" sz="100" dirty="0"/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x,s1,pch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2.5,0.2,expression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指数分布的生存函数</a:t>
            </a:r>
            <a:r>
              <a:rPr lang="en-US" altLang="zh-CN" sz="100" dirty="0"/>
              <a:t>: S(x)==e^{x/theta}),col=1)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6,0.6,expression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扭曲后的生存函数</a:t>
            </a:r>
            <a:r>
              <a:rPr lang="en-US" altLang="zh-CN" sz="100" dirty="0"/>
              <a:t>: g(S(x))==e^{x/(2*theta)}),col=2)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513171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AF77ACC-4A35-49A9-9A4E-49BA1C7FA447}" type="slidenum">
              <a:rPr lang="en-US" altLang="zh-CN"/>
              <a:pPr>
                <a:defRPr/>
              </a:pPr>
              <a:t>53</a:t>
            </a:fld>
            <a:r>
              <a:rPr lang="en-US" altLang="zh-CN"/>
              <a:t> )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485241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扭曲函数风险度量与 </a:t>
            </a:r>
            <a:r>
              <a:rPr lang="en-US" altLang="zh-CN" b="1" dirty="0" err="1" smtClean="0"/>
              <a:t>TVaR</a:t>
            </a:r>
            <a:r>
              <a:rPr lang="zh-CN" altLang="en-US" b="1" dirty="0" smtClean="0"/>
              <a:t>的比较</a:t>
            </a:r>
            <a:endParaRPr lang="en-US" altLang="zh-CN" b="1" dirty="0"/>
          </a:p>
        </p:txBody>
      </p:sp>
      <p:graphicFrame>
        <p:nvGraphicFramePr>
          <p:cNvPr id="137220" name="Object 5"/>
          <p:cNvGraphicFramePr>
            <a:graphicFrameLocks noChangeAspect="1"/>
          </p:cNvGraphicFramePr>
          <p:nvPr/>
        </p:nvGraphicFramePr>
        <p:xfrm>
          <a:off x="1155700" y="1600200"/>
          <a:ext cx="6196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00200"/>
                        <a:ext cx="61960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1944688" y="3124200"/>
          <a:ext cx="6865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" name="Equation" r:id="rId5" imgW="3276360" imgH="469800" progId="Equation.DSMT4">
                  <p:embed/>
                </p:oleObj>
              </mc:Choice>
              <mc:Fallback>
                <p:oleObj name="Equation" r:id="rId5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124200"/>
                        <a:ext cx="6865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1905000" y="4495800"/>
          <a:ext cx="26654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26654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14590"/>
              </p:ext>
            </p:extLst>
          </p:nvPr>
        </p:nvGraphicFramePr>
        <p:xfrm>
          <a:off x="1917700" y="5715000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" name="Equation" r:id="rId9" imgW="1384200" imgH="469800" progId="Equation.DSMT4">
                  <p:embed/>
                </p:oleObj>
              </mc:Choice>
              <mc:Fallback>
                <p:oleObj name="Equation" r:id="rId9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715000"/>
                        <a:ext cx="2870200" cy="965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6390"/>
              </p:ext>
            </p:extLst>
          </p:nvPr>
        </p:nvGraphicFramePr>
        <p:xfrm>
          <a:off x="5275020" y="4963886"/>
          <a:ext cx="3703054" cy="8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020" y="4963886"/>
                        <a:ext cx="3703054" cy="85789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316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30795"/>
            <a:ext cx="184731" cy="4160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1066281"/>
            <a:ext cx="4560864" cy="18933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set.seed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111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loss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rlnorm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rep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40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(loss)/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sort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(loss), p,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type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"s"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9286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 b="3619"/>
          <a:stretch>
            <a:fillRect/>
          </a:stretch>
        </p:blipFill>
        <p:spPr bwMode="auto">
          <a:xfrm>
            <a:off x="4800600" y="2661672"/>
            <a:ext cx="39892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3918972"/>
            <a:ext cx="449580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quantile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0.99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     99%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10.35728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mean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(loss[loss 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])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13.57995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1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893" y="1046256"/>
            <a:ext cx="5764213" cy="898041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+mj-lt"/>
              </a:rPr>
              <a:t>PH risk measure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9138"/>
            <a:ext cx="8540750" cy="4471987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PH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Proportional Hazard</a:t>
            </a:r>
            <a:r>
              <a:rPr lang="zh-CN" altLang="en-US" sz="2400" dirty="0" smtClean="0">
                <a:latin typeface="Times New Roman" pitchFamily="18" charset="0"/>
              </a:rPr>
              <a:t>）：比例危险率。 假设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是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的生存函数，</a:t>
            </a:r>
            <a:r>
              <a:rPr lang="zh-CN" altLang="en-US" sz="2400" dirty="0" smtClean="0">
                <a:latin typeface="Symbol" pitchFamily="18" charset="2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</a:rPr>
              <a:t>是其危险率，则有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14C9778-8122-4A89-BCA9-1458594A6703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2819400" y="3505200"/>
          <a:ext cx="2665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Equation" r:id="rId3" imgW="1397000" imgH="482600" progId="Equation.DSMT4">
                  <p:embed/>
                </p:oleObj>
              </mc:Choice>
              <mc:Fallback>
                <p:oleObj name="Equation" r:id="rId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665413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2819400" y="4953000"/>
          <a:ext cx="2109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5" imgW="1143000" imgH="469900" progId="Equation.DSMT4">
                  <p:embed/>
                </p:oleObj>
              </mc:Choice>
              <mc:Fallback>
                <p:oleObj name="Equation" r:id="rId5" imgW="114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1097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5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576103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假设新的危险率为（</a:t>
            </a:r>
            <a:r>
              <a:rPr lang="en-US" altLang="zh-CN" sz="2400" b="1" i="1" dirty="0" smtClean="0">
                <a:latin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≥ 1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则相应的生存函数为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基于</a:t>
            </a:r>
            <a:r>
              <a:rPr lang="en-US" altLang="zh-CN" sz="2400" b="1" dirty="0" smtClean="0">
                <a:latin typeface="Times New Roman" pitchFamily="18" charset="0"/>
              </a:rPr>
              <a:t>PH</a:t>
            </a:r>
            <a:r>
              <a:rPr lang="zh-CN" altLang="en-US" sz="2400" b="1" dirty="0" smtClean="0">
                <a:latin typeface="Times New Roman" pitchFamily="18" charset="0"/>
              </a:rPr>
              <a:t>变换的风险度量为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02ED78C-2D76-42A9-82DA-43CE4DA10FD9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 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3302000" y="1371600"/>
          <a:ext cx="1830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name="Equation" r:id="rId3" imgW="901309" imgH="393529" progId="Equation.DSMT4">
                  <p:embed/>
                </p:oleObj>
              </mc:Choice>
              <mc:Fallback>
                <p:oleObj name="Equation" r:id="rId3" imgW="90130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371600"/>
                        <a:ext cx="183038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9400"/>
              </p:ext>
            </p:extLst>
          </p:nvPr>
        </p:nvGraphicFramePr>
        <p:xfrm>
          <a:off x="991403" y="3001904"/>
          <a:ext cx="75358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2" name="Equation" r:id="rId5" imgW="3695700" imgH="546100" progId="Equation.DSMT4">
                  <p:embed/>
                </p:oleObj>
              </mc:Choice>
              <mc:Fallback>
                <p:oleObj name="Equation" r:id="rId5" imgW="36957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403" y="3001904"/>
                        <a:ext cx="75358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4746"/>
              </p:ext>
            </p:extLst>
          </p:nvPr>
        </p:nvGraphicFramePr>
        <p:xfrm>
          <a:off x="4572000" y="4446872"/>
          <a:ext cx="4067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Equation" r:id="rId7" imgW="2120760" imgH="469800" progId="Equation.DSMT4">
                  <p:embed/>
                </p:oleObj>
              </mc:Choice>
              <mc:Fallback>
                <p:oleObj name="Equation" r:id="rId7" imgW="2120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46872"/>
                        <a:ext cx="4067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5638800"/>
            <a:ext cx="37322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541E6A"/>
                </a:solidFill>
              </a:rPr>
              <a:t>  PH</a:t>
            </a:r>
            <a:r>
              <a:rPr lang="zh-CN" altLang="en-US" b="1" dirty="0">
                <a:solidFill>
                  <a:srgbClr val="541E6A"/>
                </a:solidFill>
              </a:rPr>
              <a:t>对应的扭曲函数为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rgbClr val="541E6A"/>
                </a:solidFill>
              </a:rPr>
              <a:t>    </a:t>
            </a:r>
            <a:r>
              <a:rPr lang="en-US" altLang="zh-CN" b="1" dirty="0">
                <a:solidFill>
                  <a:srgbClr val="541E6A"/>
                </a:solidFill>
              </a:rPr>
              <a:t>g(</a:t>
            </a:r>
            <a:r>
              <a:rPr lang="en-US" altLang="zh-CN" b="1" i="1" dirty="0">
                <a:solidFill>
                  <a:srgbClr val="541E6A"/>
                </a:solidFill>
              </a:rPr>
              <a:t>t</a:t>
            </a:r>
            <a:r>
              <a:rPr lang="en-US" altLang="zh-CN" b="1" dirty="0">
                <a:solidFill>
                  <a:srgbClr val="541E6A"/>
                </a:solidFill>
              </a:rPr>
              <a:t>) = </a:t>
            </a:r>
            <a:r>
              <a:rPr lang="en-US" altLang="zh-CN" b="1" i="1" dirty="0" err="1">
                <a:solidFill>
                  <a:srgbClr val="541E6A"/>
                </a:solidFill>
              </a:rPr>
              <a:t>t</a:t>
            </a:r>
            <a:r>
              <a:rPr lang="en-US" altLang="zh-CN" b="1" baseline="30000" dirty="0" err="1">
                <a:solidFill>
                  <a:srgbClr val="541E6A"/>
                </a:solidFill>
              </a:rPr>
              <a:t>1</a:t>
            </a:r>
            <a:r>
              <a:rPr lang="en-US" altLang="zh-CN" b="1" baseline="30000" dirty="0">
                <a:solidFill>
                  <a:srgbClr val="541E6A"/>
                </a:solidFill>
              </a:rPr>
              <a:t>/</a:t>
            </a:r>
            <a:r>
              <a:rPr lang="en-US" altLang="zh-CN" b="1" i="1" baseline="30000" dirty="0">
                <a:solidFill>
                  <a:srgbClr val="541E6A"/>
                </a:solidFill>
              </a:rPr>
              <a:t>r</a:t>
            </a:r>
            <a:r>
              <a:rPr lang="en-US" altLang="zh-CN" b="1" dirty="0">
                <a:solidFill>
                  <a:srgbClr val="541E6A"/>
                </a:solidFill>
              </a:rPr>
              <a:t> </a:t>
            </a:r>
            <a:r>
              <a:rPr lang="zh-CN" altLang="en-US" b="1" dirty="0">
                <a:solidFill>
                  <a:srgbClr val="541E6A"/>
                </a:solidFill>
              </a:rPr>
              <a:t>，</a:t>
            </a:r>
            <a:r>
              <a:rPr lang="en-US" altLang="zh-CN" b="1" i="1" dirty="0">
                <a:solidFill>
                  <a:srgbClr val="541E6A"/>
                </a:solidFill>
              </a:rPr>
              <a:t>r </a:t>
            </a:r>
            <a:r>
              <a:rPr lang="en-US" altLang="zh-CN" b="1" dirty="0">
                <a:solidFill>
                  <a:srgbClr val="541E6A"/>
                </a:solidFill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100309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226C96E-3502-4216-BB8F-0917F5CC52BF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 )</a:t>
            </a:r>
          </a:p>
        </p:txBody>
      </p:sp>
      <p:graphicFrame>
        <p:nvGraphicFramePr>
          <p:cNvPr id="141315" name="Object 4"/>
          <p:cNvGraphicFramePr>
            <a:graphicFrameLocks noChangeAspect="1"/>
          </p:cNvGraphicFramePr>
          <p:nvPr/>
        </p:nvGraphicFramePr>
        <p:xfrm>
          <a:off x="1168400" y="1905000"/>
          <a:ext cx="55102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3" imgW="2641320" imgH="1180800" progId="Equation.DSMT4">
                  <p:embed/>
                </p:oleObj>
              </mc:Choice>
              <mc:Fallback>
                <p:oleObj name="Equation" r:id="rId3" imgW="264132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905000"/>
                        <a:ext cx="5510213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1203325" y="1031875"/>
            <a:ext cx="3005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r </a:t>
            </a:r>
            <a:r>
              <a:rPr lang="zh-CN" altLang="en-US" dirty="0" smtClean="0"/>
              <a:t>称作风险厌恶指数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1143000" y="4876800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上式中</a:t>
            </a:r>
            <a:r>
              <a:rPr lang="en-US" altLang="zh-CN" dirty="0" smtClean="0"/>
              <a:t>log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)] &lt; 0,  </a:t>
            </a:r>
            <a:r>
              <a:rPr lang="en-US" altLang="zh-CN" dirty="0" smtClean="0"/>
              <a:t>  </a:t>
            </a:r>
            <a:r>
              <a:rPr lang="zh-CN" altLang="en-US" dirty="0"/>
              <a:t>所以</a:t>
            </a:r>
            <a:r>
              <a:rPr lang="en-US" altLang="zh-CN" dirty="0" smtClean="0"/>
              <a:t> </a:t>
            </a:r>
            <a:r>
              <a:rPr lang="en-US" altLang="zh-CN" dirty="0">
                <a:latin typeface="Symbol" pitchFamily="18" charset="2"/>
              </a:rPr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的增函数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5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08050"/>
            <a:ext cx="8154988" cy="5545138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      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经</a:t>
            </a:r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PH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变换以后的生存函数，其尾部明显增大。</a:t>
            </a: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</a:rPr>
              <a:t>S(x)</a:t>
            </a:r>
            <a:r>
              <a:rPr lang="zh-CN" altLang="en-US" sz="2200" b="1" dirty="0" smtClean="0">
                <a:latin typeface="Times New Roman" pitchFamily="18" charset="0"/>
              </a:rPr>
              <a:t>与</a:t>
            </a:r>
            <a:r>
              <a:rPr lang="en-US" altLang="zh-CN" sz="2200" b="1" dirty="0" smtClean="0">
                <a:latin typeface="Times New Roman" pitchFamily="18" charset="0"/>
              </a:rPr>
              <a:t>g[S(x)]</a:t>
            </a:r>
            <a:r>
              <a:rPr lang="zh-CN" altLang="en-US" sz="2200" b="1" dirty="0" smtClean="0">
                <a:latin typeface="Times New Roman" pitchFamily="18" charset="0"/>
              </a:rPr>
              <a:t>的比较：</a:t>
            </a:r>
            <a:r>
              <a:rPr lang="en-US" altLang="zh-CN" sz="2200" b="1" dirty="0" smtClean="0">
                <a:latin typeface="Times New Roman" pitchFamily="18" charset="0"/>
              </a:rPr>
              <a:t>PH</a:t>
            </a:r>
            <a:r>
              <a:rPr lang="zh-CN" altLang="en-US" sz="2200" b="1" dirty="0" smtClean="0">
                <a:latin typeface="Times New Roman" pitchFamily="18" charset="0"/>
              </a:rPr>
              <a:t>扭曲函数</a:t>
            </a:r>
          </a:p>
        </p:txBody>
      </p:sp>
      <p:pic>
        <p:nvPicPr>
          <p:cNvPr id="142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345363" cy="3787775"/>
          </a:xfrm>
          <a:noFill/>
        </p:spPr>
      </p:pic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9737EA1-E702-4028-A5C6-A7F3CF0A338E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 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0" y="2181326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2608263" y="3736975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r=1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708400" y="3789363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chemeClr val="tx2"/>
                </a:solidFill>
                <a:latin typeface="Arial" charset="0"/>
              </a:rPr>
              <a:t>r=2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08488" y="3448050"/>
            <a:ext cx="53732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r=3</a:t>
            </a:r>
          </a:p>
        </p:txBody>
      </p:sp>
    </p:spTree>
    <p:extLst>
      <p:ext uri="{BB962C8B-B14F-4D97-AF65-F5344CB8AC3E}">
        <p14:creationId xmlns:p14="http://schemas.microsoft.com/office/powerpoint/2010/main" val="31813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latin typeface="+mj-lt"/>
              </a:rPr>
              <a:t>VaR</a:t>
            </a:r>
            <a:r>
              <a:rPr lang="en-US" altLang="zh-CN" sz="2400" b="1" dirty="0" smtClean="0">
                <a:latin typeface="+mj-lt"/>
              </a:rPr>
              <a:t>: 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latin typeface="+mj-lt"/>
              </a:rPr>
              <a:t>TVaR</a:t>
            </a:r>
            <a:r>
              <a:rPr lang="en-US" altLang="zh-CN" sz="2400" b="1" dirty="0" smtClean="0">
                <a:latin typeface="+mj-lt"/>
              </a:rPr>
              <a:t>: 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latin typeface="+mj-lt"/>
              </a:rPr>
              <a:t>CVaR</a:t>
            </a:r>
            <a:r>
              <a:rPr lang="zh-CN" altLang="en-US" b="1" dirty="0" smtClean="0">
                <a:latin typeface="+mj-lt"/>
              </a:rPr>
              <a:t>： </a:t>
            </a:r>
            <a:r>
              <a:rPr lang="en-US" altLang="zh-CN" b="1" smtClean="0">
                <a:latin typeface="+mj-lt"/>
              </a:rPr>
              <a:t>Conditional </a:t>
            </a:r>
            <a:r>
              <a:rPr lang="en-US" altLang="zh-CN" b="1" dirty="0" smtClean="0">
                <a:latin typeface="+mj-lt"/>
              </a:rPr>
              <a:t>V</a:t>
            </a:r>
            <a:r>
              <a:rPr lang="en-US" altLang="zh-CN" b="1" smtClean="0">
                <a:latin typeface="+mj-lt"/>
              </a:rPr>
              <a:t>alue </a:t>
            </a:r>
            <a:r>
              <a:rPr lang="en-US" altLang="zh-CN" b="1">
                <a:latin typeface="+mj-lt"/>
              </a:rPr>
              <a:t>at </a:t>
            </a:r>
            <a:r>
              <a:rPr lang="en-US" altLang="zh-CN" b="1" dirty="0">
                <a:latin typeface="+mj-lt"/>
              </a:rPr>
              <a:t>R</a:t>
            </a:r>
            <a:r>
              <a:rPr lang="en-US" altLang="zh-CN" b="1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lt"/>
              </a:rPr>
              <a:t>练习：假设损失服从指数分布，均值为</a:t>
            </a:r>
            <a:r>
              <a:rPr lang="en-US" altLang="zh-CN" sz="2400" dirty="0" smtClean="0">
                <a:latin typeface="+mn-lt"/>
              </a:rPr>
              <a:t>10</a:t>
            </a:r>
            <a:r>
              <a:rPr lang="zh-CN" altLang="en-US" sz="2400" dirty="0">
                <a:latin typeface="+mn-lt"/>
              </a:rPr>
              <a:t>。</a:t>
            </a:r>
            <a:r>
              <a:rPr lang="zh-CN" altLang="en-US" sz="2400" dirty="0" smtClean="0">
                <a:latin typeface="+mn-lt"/>
              </a:rPr>
              <a:t>当 </a:t>
            </a:r>
            <a:r>
              <a:rPr lang="en-US" altLang="zh-CN" sz="2400" dirty="0" smtClean="0">
                <a:latin typeface="+mn-lt"/>
              </a:rPr>
              <a:t>r = 50</a:t>
            </a:r>
            <a:r>
              <a:rPr lang="zh-CN" altLang="en-US" sz="2400" dirty="0" smtClean="0">
                <a:latin typeface="+mn-lt"/>
              </a:rPr>
              <a:t>时，计算</a:t>
            </a:r>
            <a:r>
              <a:rPr lang="en-US" altLang="zh-CN" sz="2400" dirty="0" smtClean="0">
                <a:latin typeface="+mn-lt"/>
              </a:rPr>
              <a:t>PH</a:t>
            </a:r>
            <a:r>
              <a:rPr lang="zh-CN" altLang="en-US" sz="2400" dirty="0" smtClean="0">
                <a:latin typeface="+mn-lt"/>
              </a:rPr>
              <a:t>风险度量值。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B9A9A36-B939-4FE5-9469-3F8FDAFDD748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3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120"/>
            <a:ext cx="8229600" cy="4860924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方法一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function(x)  (1 -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pexp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(x, rate = 1/10))^(1/50)</a:t>
            </a:r>
            <a:b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 [1]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263.5</a:t>
            </a: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方法二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function(x) 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(-x/10/50)</a:t>
            </a:r>
            <a:b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## [1] 500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2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62</a:t>
            </a:fld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1783" y="636585"/>
            <a:ext cx="3987800" cy="36659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4961" y="2589196"/>
            <a:ext cx="3917950" cy="36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62750"/>
            <a:ext cx="8540750" cy="5810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Wang risk measure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97788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Symbol" pitchFamily="18" charset="2"/>
              </a:rPr>
              <a:t>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为标准正态分布的分布函数，概率密度函数为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王变换：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其中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</a:rPr>
              <a:t>取实数。在度量保险风险时，取                   ，</a:t>
            </a:r>
            <a:r>
              <a:rPr lang="en-US" altLang="zh-CN" sz="2400" b="1" dirty="0" smtClean="0">
                <a:latin typeface="Symbol" pitchFamily="18" charset="2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为事先选定的可靠性水平。</a:t>
            </a:r>
            <a:endParaRPr lang="zh-CN" altLang="en-US" sz="2400" b="1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CFA5E86-BAA7-467C-9F02-6F9CDC86D1B1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 )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0" y="372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30400"/>
              </p:ext>
            </p:extLst>
          </p:nvPr>
        </p:nvGraphicFramePr>
        <p:xfrm>
          <a:off x="2584350" y="2407070"/>
          <a:ext cx="2079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Equation" r:id="rId3" imgW="1028700" imgH="469900" progId="Equation.DSMT4">
                  <p:embed/>
                </p:oleObj>
              </mc:Choice>
              <mc:Fallback>
                <p:oleObj name="Equation" r:id="rId3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50" y="2407070"/>
                        <a:ext cx="2079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0" y="383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34632"/>
              </p:ext>
            </p:extLst>
          </p:nvPr>
        </p:nvGraphicFramePr>
        <p:xfrm>
          <a:off x="2518928" y="3935782"/>
          <a:ext cx="2724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8" y="3935782"/>
                        <a:ext cx="2724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38298"/>
              </p:ext>
            </p:extLst>
          </p:nvPr>
        </p:nvGraphicFramePr>
        <p:xfrm>
          <a:off x="5791200" y="4742032"/>
          <a:ext cx="1344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7" imgW="711200" imgH="228600" progId="Equation.DSMT4">
                  <p:embed/>
                </p:oleObj>
              </mc:Choice>
              <mc:Fallback>
                <p:oleObj name="Equation" r:id="rId7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42032"/>
                        <a:ext cx="1344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31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905776" cy="990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王变换在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=1.645</a:t>
            </a:r>
            <a:r>
              <a:rPr lang="zh-CN" altLang="en-US" sz="2400" dirty="0" smtClean="0">
                <a:latin typeface="Times New Roman" pitchFamily="18" charset="0"/>
              </a:rPr>
              <a:t>和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 2.326</a:t>
            </a:r>
            <a:r>
              <a:rPr lang="zh-CN" altLang="en-US" sz="2400" dirty="0" smtClean="0">
                <a:latin typeface="Times New Roman" pitchFamily="18" charset="0"/>
              </a:rPr>
              <a:t>时的扭曲函数，分别对应</a:t>
            </a:r>
            <a:r>
              <a:rPr lang="en-US" altLang="zh-CN" sz="2400" dirty="0" smtClean="0">
                <a:latin typeface="Times New Roman" pitchFamily="18" charset="0"/>
              </a:rPr>
              <a:t>95</a:t>
            </a:r>
            <a:r>
              <a:rPr lang="zh-CN" altLang="en-US" sz="2400" dirty="0" smtClean="0">
                <a:latin typeface="Times New Roman" pitchFamily="18" charset="0"/>
              </a:rPr>
              <a:t>％和</a:t>
            </a:r>
            <a:r>
              <a:rPr lang="en-US" altLang="zh-CN" sz="2400" dirty="0" smtClean="0">
                <a:latin typeface="Times New Roman" pitchFamily="18" charset="0"/>
              </a:rPr>
              <a:t>99</a:t>
            </a:r>
            <a:r>
              <a:rPr lang="zh-CN" altLang="en-US" sz="2400" dirty="0" smtClean="0">
                <a:latin typeface="Times New Roman" pitchFamily="18" charset="0"/>
              </a:rPr>
              <a:t>％的可靠性水平。 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B6A3B19-73A1-4AE6-90D1-6AFEF2EAFBC0}" type="slidenum">
              <a:rPr lang="en-US" altLang="zh-CN"/>
              <a:pPr>
                <a:defRPr/>
              </a:pPr>
              <a:t>64</a:t>
            </a:fld>
            <a:r>
              <a:rPr lang="en-US" altLang="zh-CN" dirty="0"/>
              <a:t> )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1016"/>
            <a:ext cx="8077571" cy="436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6613"/>
            <a:ext cx="8540750" cy="50307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：将王变换应用于对数正态分布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m,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，可以得到对数正态分布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, 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，风险度量为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 + </a:t>
            </a:r>
            <a:r>
              <a:rPr lang="en-US" altLang="zh-CN" sz="2400" dirty="0" err="1" smtClean="0">
                <a:latin typeface="Symbol" pitchFamily="18" charset="2"/>
              </a:rPr>
              <a:t>0.5s</a:t>
            </a:r>
            <a:r>
              <a:rPr lang="en-US" altLang="zh-CN" sz="2400" baseline="30000" dirty="0" err="1" smtClean="0">
                <a:latin typeface="Symbol" pitchFamily="18" charset="2"/>
              </a:rPr>
              <a:t>2</a:t>
            </a:r>
            <a:r>
              <a:rPr lang="en-US" altLang="zh-CN" sz="2400" dirty="0" smtClean="0"/>
              <a:t>).</a:t>
            </a:r>
          </a:p>
          <a:p>
            <a:pPr eaLnBrk="1" hangingPunct="1"/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：</a:t>
            </a:r>
          </a:p>
          <a:p>
            <a:pPr marL="742950" lvl="1" indent="-285750" eaLnBrk="1" hangingPunct="1"/>
            <a:r>
              <a:rPr lang="zh-CN" altLang="en-US" sz="2400" dirty="0" smtClean="0"/>
              <a:t>对数正态的生存函数</a:t>
            </a:r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r>
              <a:rPr lang="zh-CN" altLang="en-US" sz="2400" dirty="0" smtClean="0"/>
              <a:t>实施王变换以后的生存函数为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0737475-DDD5-4F8C-A265-0BF6C2E6DAA9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 )</a:t>
            </a:r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92635"/>
              </p:ext>
            </p:extLst>
          </p:nvPr>
        </p:nvGraphicFramePr>
        <p:xfrm>
          <a:off x="1037924" y="3465094"/>
          <a:ext cx="6153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Equation" r:id="rId3" imgW="2768600" imgH="431800" progId="Equation.DSMT4">
                  <p:embed/>
                </p:oleObj>
              </mc:Choice>
              <mc:Fallback>
                <p:oleObj name="Equation" r:id="rId3" imgW="276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24" y="3465094"/>
                        <a:ext cx="61531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80592"/>
              </p:ext>
            </p:extLst>
          </p:nvPr>
        </p:nvGraphicFramePr>
        <p:xfrm>
          <a:off x="1154214" y="5388543"/>
          <a:ext cx="53165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" name="Equation" r:id="rId5" imgW="2590560" imgH="482400" progId="Equation.DSMT4">
                  <p:embed/>
                </p:oleObj>
              </mc:Choice>
              <mc:Fallback>
                <p:oleObj name="Equation" r:id="rId5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14" y="5388543"/>
                        <a:ext cx="53165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429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DE1130D-315F-4D3C-B925-7D18900CB309}" type="slidenum">
              <a:rPr lang="en-US" altLang="zh-CN"/>
              <a:pPr>
                <a:defRPr/>
              </a:pPr>
              <a:t>66</a:t>
            </a:fld>
            <a:r>
              <a:rPr lang="en-US" altLang="zh-CN"/>
              <a:t> )</a:t>
            </a:r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2" name="Object 3"/>
          <p:cNvGraphicFramePr>
            <a:graphicFrameLocks noChangeAspect="1"/>
          </p:cNvGraphicFramePr>
          <p:nvPr/>
        </p:nvGraphicFramePr>
        <p:xfrm>
          <a:off x="914400" y="762000"/>
          <a:ext cx="50371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1" name="Equation" r:id="rId3" imgW="2590560" imgH="482400" progId="Equation.DSMT4">
                  <p:embed/>
                </p:oleObj>
              </mc:Choice>
              <mc:Fallback>
                <p:oleObj name="Equation" r:id="rId3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371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095375" y="6011863"/>
            <a:ext cx="638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上式就是参数为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(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m + </a:t>
            </a:r>
            <a:r>
              <a:rPr lang="en-US" altLang="zh-CN" sz="2000" i="1">
                <a:solidFill>
                  <a:srgbClr val="2C3BFA"/>
                </a:solidFill>
              </a:rPr>
              <a:t>k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s, s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)</a:t>
            </a:r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的对数正态分布的生存函数。</a:t>
            </a: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1917700" y="2667000"/>
          <a:ext cx="560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2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560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905000" y="4267200"/>
          <a:ext cx="28194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" name="Equation" r:id="rId7" imgW="1587240" imgH="431640" progId="Equation.DSMT4">
                  <p:embed/>
                </p:oleObj>
              </mc:Choice>
              <mc:Fallback>
                <p:oleObj name="Equation" r:id="rId7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8194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50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9073" y="596293"/>
            <a:ext cx="8229600" cy="78914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56996"/>
            <a:ext cx="8229600" cy="43827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损失分布的均值为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矩估计法估计伽马分布和对数正态分布的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</a:t>
            </a:r>
            <a:r>
              <a:rPr lang="en-US" altLang="zh-CN" sz="2400" dirty="0" smtClean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上述伽马分布和对数正态分布中分别抽取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个随机样本，基于该随机样本计算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2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137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4683"/>
              </p:ext>
            </p:extLst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4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5769"/>
              </p:ext>
            </p:extLst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28270"/>
              </p:ext>
            </p:extLst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6986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72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01443"/>
              </p:ext>
            </p:extLst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0163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73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83569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例（</a:t>
            </a:r>
            <a:r>
              <a:rPr lang="zh-CN" altLang="en-US" sz="1800" dirty="0" smtClean="0">
                <a:latin typeface="Arial" charset="0"/>
              </a:rPr>
              <a:t>标准差原理和方差原理存在的问题）</a:t>
            </a:r>
            <a:r>
              <a:rPr lang="zh-CN" altLang="en-US" dirty="0" smtClean="0">
                <a:latin typeface="Arial" charset="0"/>
              </a:rPr>
              <a:t>：均值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，标准差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843981" y="1407911"/>
            <a:ext cx="4171335" cy="23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 矩</a:t>
            </a:r>
            <a:r>
              <a:rPr lang="zh-CN" altLang="en-US" dirty="0">
                <a:latin typeface="Arial" charset="0"/>
              </a:rPr>
              <a:t>估计求得参数如下</a:t>
            </a:r>
            <a:r>
              <a:rPr lang="zh-CN" altLang="en-US" dirty="0" smtClean="0">
                <a:latin typeface="Arial" charset="0"/>
              </a:rPr>
              <a:t>：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 正态分布（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 帕累托分布（</a:t>
            </a:r>
            <a:r>
              <a:rPr lang="en-US" altLang="zh-CN" dirty="0" smtClean="0">
                <a:latin typeface="Arial" charset="0"/>
              </a:rPr>
              <a:t>120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2.2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 Weibull</a:t>
            </a:r>
            <a:r>
              <a:rPr lang="zh-CN" altLang="en-US" dirty="0" smtClean="0">
                <a:latin typeface="Arial" charset="0"/>
              </a:rPr>
              <a:t>分布（</a:t>
            </a:r>
            <a:r>
              <a:rPr lang="en-US" altLang="zh-CN" dirty="0" smtClean="0">
                <a:latin typeface="Arial" charset="0"/>
              </a:rPr>
              <a:t>50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0.5</a:t>
            </a:r>
            <a:r>
              <a:rPr lang="zh-CN" altLang="en-US" dirty="0" smtClean="0">
                <a:latin typeface="Arial" charset="0"/>
              </a:rPr>
              <a:t>）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882190" y="3777110"/>
            <a:ext cx="2040943" cy="5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分位数的比较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8206"/>
              </p:ext>
            </p:extLst>
          </p:nvPr>
        </p:nvGraphicFramePr>
        <p:xfrm>
          <a:off x="676175" y="435863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分位数水平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14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74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6938"/>
              </p:ext>
            </p:extLst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75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20957"/>
              </p:ext>
            </p:extLst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72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77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61751"/>
              </p:ext>
            </p:extLst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78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1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79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8551"/>
              </p:ext>
            </p:extLst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67630"/>
              </p:ext>
            </p:extLst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6017"/>
              </p:ext>
            </p:extLst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0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78272"/>
              </p:ext>
            </p:extLst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06205"/>
              </p:ext>
            </p:extLst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887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58266" y="585335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err="1" smtClean="0">
                <a:latin typeface="+mj-lt"/>
              </a:rPr>
              <a:t>VaR</a:t>
            </a:r>
            <a:r>
              <a:rPr lang="en-US" altLang="zh-CN" dirty="0" smtClean="0">
                <a:latin typeface="+mj-lt"/>
              </a:rPr>
              <a:t> = </a:t>
            </a:r>
            <a:r>
              <a:rPr lang="en-US" altLang="zh-CN" dirty="0" err="1" smtClean="0">
                <a:latin typeface="+mj-lt"/>
              </a:rPr>
              <a:t>qgamma</a:t>
            </a:r>
            <a:r>
              <a:rPr lang="en-US" altLang="zh-CN" dirty="0" smtClean="0">
                <a:latin typeface="+mj-lt"/>
              </a:rPr>
              <a:t>(0.90,  shape=2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scale=1000</a:t>
            </a:r>
            <a:r>
              <a:rPr lang="en-US" altLang="zh-CN" dirty="0">
                <a:latin typeface="+mj-lt"/>
              </a:rPr>
              <a:t>) </a:t>
            </a:r>
            <a:r>
              <a:rPr lang="en-US" altLang="zh-CN" dirty="0" smtClean="0">
                <a:latin typeface="+mj-lt"/>
              </a:rPr>
              <a:t> 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保费原理的应用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令保险人的初始资本金为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，则当保费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由下式确定时，保险人的破产概率不会超过</a:t>
            </a:r>
            <a:r>
              <a:rPr lang="en-US" altLang="zh-CN" sz="2400" i="1" dirty="0" smtClean="0">
                <a:latin typeface="Symbol" pitchFamily="18" charset="2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zh-CN" altLang="en-US" sz="2400" i="1" dirty="0" smtClean="0">
                <a:latin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如</a:t>
            </a:r>
            <a:r>
              <a:rPr lang="en-US" altLang="zh-CN" sz="2400" i="1" dirty="0" smtClean="0">
                <a:latin typeface="Symbol" pitchFamily="18" charset="2"/>
              </a:rPr>
              <a:t>e </a:t>
            </a:r>
            <a:r>
              <a:rPr lang="zh-CN" altLang="en-US" sz="2400" dirty="0" smtClean="0">
                <a:latin typeface="Symbol" pitchFamily="18" charset="2"/>
              </a:rPr>
              <a:t>＝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0.1%</a:t>
            </a:r>
            <a:r>
              <a:rPr lang="zh-CN" altLang="en-US" sz="2400" dirty="0" smtClean="0">
                <a:latin typeface="Times New Roman" pitchFamily="18" charset="0"/>
              </a:rPr>
              <a:t>）：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E8E4A40-F6EA-4C2A-AC02-101F7E001E27}" type="slidenum">
              <a:rPr lang="en-US" altLang="zh-CN"/>
              <a:pPr>
                <a:defRPr/>
              </a:pPr>
              <a:t>80</a:t>
            </a:fld>
            <a:r>
              <a:rPr lang="en-US" altLang="zh-CN" dirty="0"/>
              <a:t> )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35526"/>
              </p:ext>
            </p:extLst>
          </p:nvPr>
        </p:nvGraphicFramePr>
        <p:xfrm>
          <a:off x="1497902" y="3136232"/>
          <a:ext cx="1804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02" y="3136232"/>
                        <a:ext cx="18049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74254"/>
              </p:ext>
            </p:extLst>
          </p:nvPr>
        </p:nvGraphicFramePr>
        <p:xfrm>
          <a:off x="4164806" y="3080669"/>
          <a:ext cx="10588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name="Equation" r:id="rId5" imgW="596900" imgH="419100" progId="Equation.DSMT4">
                  <p:embed/>
                </p:oleObj>
              </mc:Choice>
              <mc:Fallback>
                <p:oleObj name="Equation" r:id="rId5" imgW="59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06" y="3080669"/>
                        <a:ext cx="1058863" cy="747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8"/>
          <p:cNvSpPr>
            <a:spLocks noChangeArrowheads="1"/>
          </p:cNvSpPr>
          <p:nvPr/>
        </p:nvSpPr>
        <p:spPr bwMode="auto">
          <a:xfrm>
            <a:off x="1042988" y="4506227"/>
            <a:ext cx="4203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其中损失 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en-US" altLang="zh-CN" i="1" dirty="0" smtClean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为复合泊松分布。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79210" name="Rectangle 9"/>
          <p:cNvSpPr>
            <a:spLocks noChangeArrowheads="1"/>
          </p:cNvSpPr>
          <p:nvPr/>
        </p:nvSpPr>
        <p:spPr bwMode="auto">
          <a:xfrm>
            <a:off x="1042988" y="5472113"/>
            <a:ext cx="624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Arial" charset="0"/>
              </a:rPr>
              <a:t>上式即为指数保费原理，</a:t>
            </a:r>
            <a:r>
              <a:rPr lang="en-US" altLang="zh-CN" i="1">
                <a:latin typeface="Symbol" pitchFamily="18" charset="2"/>
              </a:rPr>
              <a:t>a </a:t>
            </a:r>
            <a:r>
              <a:rPr lang="zh-CN" altLang="en-US">
                <a:latin typeface="Arial" charset="0"/>
              </a:rPr>
              <a:t>为风险厌恶系数。</a:t>
            </a:r>
          </a:p>
        </p:txBody>
      </p:sp>
    </p:spTree>
    <p:extLst>
      <p:ext uri="{BB962C8B-B14F-4D97-AF65-F5344CB8AC3E}">
        <p14:creationId xmlns:p14="http://schemas.microsoft.com/office/powerpoint/2010/main" val="1685751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111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</a:t>
            </a:r>
            <a:r>
              <a:rPr lang="en-US" altLang="zh-CN" sz="2400" i="1" smtClean="0">
                <a:latin typeface="Symbol" pitchFamily="18" charset="2"/>
              </a:rPr>
              <a:t>a </a:t>
            </a:r>
            <a:r>
              <a:rPr lang="zh-CN" altLang="en-US" sz="2400" smtClean="0"/>
              <a:t>较小时，指数原理的风险保费可以近似表示为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AAC95F7-DE6A-4E90-82E8-4C31CD566C8A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 )</a:t>
            </a:r>
          </a:p>
        </p:txBody>
      </p:sp>
      <p:sp>
        <p:nvSpPr>
          <p:cNvPr id="180228" name="Rectangle 3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617975"/>
              </p:ext>
            </p:extLst>
          </p:nvPr>
        </p:nvGraphicFramePr>
        <p:xfrm>
          <a:off x="1916113" y="1981200"/>
          <a:ext cx="17557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1200"/>
                        <a:ext cx="17557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1165"/>
              </p:ext>
            </p:extLst>
          </p:nvPr>
        </p:nvGraphicFramePr>
        <p:xfrm>
          <a:off x="2200275" y="3200400"/>
          <a:ext cx="3908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Equation" r:id="rId5" imgW="2234880" imgH="482400" progId="Equation.DSMT4">
                  <p:embed/>
                </p:oleObj>
              </mc:Choice>
              <mc:Fallback>
                <p:oleObj name="Equation" r:id="rId5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200400"/>
                        <a:ext cx="3908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2620"/>
              </p:ext>
            </p:extLst>
          </p:nvPr>
        </p:nvGraphicFramePr>
        <p:xfrm>
          <a:off x="2124075" y="4495800"/>
          <a:ext cx="30241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9" name="Equation" r:id="rId7" imgW="1701720" imgH="1041120" progId="Equation.DSMT4">
                  <p:embed/>
                </p:oleObj>
              </mc:Choice>
              <mc:Fallback>
                <p:oleObj name="Equation" r:id="rId7" imgW="17017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95800"/>
                        <a:ext cx="3024188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8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由此可得下述的方差原理：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其中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当风险厌恶系数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/>
              <a:t>较小时，指数原理近似于方差原理。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D14D9E-79BA-46C7-ACBE-DE763C69FF1D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 )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44011"/>
              </p:ext>
            </p:extLst>
          </p:nvPr>
        </p:nvGraphicFramePr>
        <p:xfrm>
          <a:off x="1969987" y="2126180"/>
          <a:ext cx="46799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0" name="Equation" r:id="rId3" imgW="2565360" imgH="393480" progId="Equation.DSMT4">
                  <p:embed/>
                </p:oleObj>
              </mc:Choice>
              <mc:Fallback>
                <p:oleObj name="Equation" r:id="rId3" imgW="2565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87" y="2126180"/>
                        <a:ext cx="46799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9626"/>
              </p:ext>
            </p:extLst>
          </p:nvPr>
        </p:nvGraphicFramePr>
        <p:xfrm>
          <a:off x="2723148" y="3339164"/>
          <a:ext cx="15033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1" name="Equation" r:id="rId5" imgW="876300" imgH="419100" progId="Equation.DSMT4">
                  <p:embed/>
                </p:oleObj>
              </mc:Choice>
              <mc:Fallback>
                <p:oleObj name="Equation" r:id="rId5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48" y="3339164"/>
                        <a:ext cx="15033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74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如果初始资本在一年内所要求的投资收益为 </a:t>
            </a:r>
            <a:r>
              <a:rPr lang="en-US" altLang="zh-CN" sz="2400" i="1" dirty="0" err="1" smtClean="0">
                <a:latin typeface="Times New Roman" pitchFamily="18" charset="0"/>
              </a:rPr>
              <a:t>iR</a:t>
            </a:r>
            <a:r>
              <a:rPr lang="zh-CN" altLang="en-US" sz="2400" dirty="0" smtClean="0">
                <a:latin typeface="Times New Roman" pitchFamily="18" charset="0"/>
              </a:rPr>
              <a:t>，则在方差原理下的保费可以表示为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问题</a:t>
            </a:r>
            <a:r>
              <a:rPr lang="zh-CN" altLang="en-US" sz="2400" dirty="0" smtClean="0">
                <a:latin typeface="Times New Roman" pitchFamily="18" charset="0"/>
              </a:rPr>
              <a:t>：当初始资本金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多大时，上述保费最具有竞争力，即保费最小？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96A40ECB-C37B-4EDF-B68B-AD98317C9AC1}" type="slidenum">
              <a:rPr lang="en-US" altLang="zh-CN"/>
              <a:pPr>
                <a:defRPr/>
              </a:pPr>
              <a:t>83</a:t>
            </a:fld>
            <a:r>
              <a:rPr lang="en-US" altLang="zh-CN"/>
              <a:t> )</a:t>
            </a:r>
          </a:p>
        </p:txBody>
      </p:sp>
      <p:sp>
        <p:nvSpPr>
          <p:cNvPr id="1822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92041"/>
              </p:ext>
            </p:extLst>
          </p:nvPr>
        </p:nvGraphicFramePr>
        <p:xfrm>
          <a:off x="2268019" y="2864719"/>
          <a:ext cx="4066089" cy="86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9" y="2864719"/>
                        <a:ext cx="4066089" cy="862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2627313" y="4098925"/>
            <a:ext cx="881973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latin typeface="Arial" charset="0"/>
              </a:rPr>
              <a:t>纯保费</a:t>
            </a:r>
          </a:p>
        </p:txBody>
      </p:sp>
      <p:sp>
        <p:nvSpPr>
          <p:cNvPr id="182279" name="Text Box 6"/>
          <p:cNvSpPr txBox="1">
            <a:spLocks noChangeArrowheads="1"/>
          </p:cNvSpPr>
          <p:nvPr/>
        </p:nvSpPr>
        <p:spPr bwMode="auto">
          <a:xfrm>
            <a:off x="4014796" y="4083101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安全附加</a:t>
            </a:r>
          </a:p>
        </p:txBody>
      </p:sp>
      <p:sp>
        <p:nvSpPr>
          <p:cNvPr id="182280" name="Text Box 7"/>
          <p:cNvSpPr txBox="1">
            <a:spLocks noChangeArrowheads="1"/>
          </p:cNvSpPr>
          <p:nvPr/>
        </p:nvSpPr>
        <p:spPr bwMode="auto">
          <a:xfrm>
            <a:off x="5776904" y="4063850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利润附加</a:t>
            </a:r>
          </a:p>
        </p:txBody>
      </p:sp>
    </p:spTree>
    <p:extLst>
      <p:ext uri="{BB962C8B-B14F-4D97-AF65-F5344CB8AC3E}">
        <p14:creationId xmlns:p14="http://schemas.microsoft.com/office/powerpoint/2010/main" val="90805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188"/>
            <a:ext cx="8229600" cy="5510212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上式对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求导数并令其为零，可得最优初始资本为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故最具竞争力的保费水平为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上式也是根据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标准差原理</a:t>
            </a:r>
            <a:r>
              <a:rPr lang="zh-CN" altLang="en-US" sz="2400" dirty="0" smtClean="0">
                <a:latin typeface="Times New Roman" pitchFamily="18" charset="0"/>
              </a:rPr>
              <a:t>计算的保费。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541CCD-9028-4DCC-9E26-074C99D15C28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 )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31272"/>
              </p:ext>
            </p:extLst>
          </p:nvPr>
        </p:nvGraphicFramePr>
        <p:xfrm>
          <a:off x="2152049" y="2005631"/>
          <a:ext cx="21193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049" y="2005631"/>
                        <a:ext cx="211931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7021"/>
              </p:ext>
            </p:extLst>
          </p:nvPr>
        </p:nvGraphicFramePr>
        <p:xfrm>
          <a:off x="1203242" y="4215866"/>
          <a:ext cx="6578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Equation" r:id="rId5" imgW="3454200" imgH="393480" progId="Equation.DSMT4">
                  <p:embed/>
                </p:oleObj>
              </mc:Choice>
              <mc:Fallback>
                <p:oleObj name="Equation" r:id="rId5" imgW="345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42" y="4215866"/>
                        <a:ext cx="6578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1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关于上述保费的两点结论：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在最具竞争力的保费条件下，安全附加等于利润附加：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安全附加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利润附加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增加时，安全附加和利润附加都将增加。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6EEDD91-06BE-4A24-AAA9-B76676F83B17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 )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73153"/>
              </p:ext>
            </p:extLst>
          </p:nvPr>
        </p:nvGraphicFramePr>
        <p:xfrm>
          <a:off x="2914851" y="2940726"/>
          <a:ext cx="3533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Equation" r:id="rId3" imgW="1955520" imgH="444240" progId="Equation.DSMT4">
                  <p:embed/>
                </p:oleObj>
              </mc:Choice>
              <mc:Fallback>
                <p:oleObj name="Equation" r:id="rId3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851" y="2940726"/>
                        <a:ext cx="3533775" cy="8048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38238"/>
              </p:ext>
            </p:extLst>
          </p:nvPr>
        </p:nvGraphicFramePr>
        <p:xfrm>
          <a:off x="3068053" y="4034856"/>
          <a:ext cx="23098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53" y="4034856"/>
                        <a:ext cx="2309813" cy="8302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标准差原理的应用</a:t>
            </a:r>
            <a:r>
              <a:rPr lang="zh-CN" altLang="en-US" sz="2400" dirty="0" smtClean="0">
                <a:latin typeface="Times New Roman" pitchFamily="18" charset="0"/>
              </a:rPr>
              <a:t>：标准差原理不满足可加性，可以首先计算总保费，再分配给个体风险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i="1" baseline="-25000" dirty="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第一步：应用标准差原理计算总保费：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第二步：根据总风险                  计算最优初始资本：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第三步：应用下述方差原理给个体风险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</a:rPr>
              <a:t>分配保费：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710B43B-2D3F-4D7E-9188-513255A053DF}" type="slidenum">
              <a:rPr lang="en-US" altLang="zh-CN"/>
              <a:pPr>
                <a:defRPr/>
              </a:pPr>
              <a:t>86</a:t>
            </a:fld>
            <a:r>
              <a:rPr lang="en-US" altLang="zh-CN"/>
              <a:t> )</a:t>
            </a:r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80834"/>
              </p:ext>
            </p:extLst>
          </p:nvPr>
        </p:nvGraphicFramePr>
        <p:xfrm>
          <a:off x="4047424" y="3375560"/>
          <a:ext cx="1273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8" name="Equation" r:id="rId3" imgW="660113" imgH="444307" progId="Equation.DSMT4">
                  <p:embed/>
                </p:oleObj>
              </mc:Choice>
              <mc:Fallback>
                <p:oleObj name="Equation" r:id="rId3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424" y="3375560"/>
                        <a:ext cx="1273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23292"/>
              </p:ext>
            </p:extLst>
          </p:nvPr>
        </p:nvGraphicFramePr>
        <p:xfrm>
          <a:off x="2392362" y="4097955"/>
          <a:ext cx="21796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9" name="Equation" r:id="rId5" imgW="1143000" imgH="444500" progId="Equation.DSMT4">
                  <p:embed/>
                </p:oleObj>
              </mc:Choice>
              <mc:Fallback>
                <p:oleObj name="Equation" r:id="rId5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4097955"/>
                        <a:ext cx="21796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7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72607"/>
              </p:ext>
            </p:extLst>
          </p:nvPr>
        </p:nvGraphicFramePr>
        <p:xfrm>
          <a:off x="2294822" y="5887453"/>
          <a:ext cx="3384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0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2" y="5887453"/>
                        <a:ext cx="33845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057"/>
              </p:ext>
            </p:extLst>
          </p:nvPr>
        </p:nvGraphicFramePr>
        <p:xfrm>
          <a:off x="2506578" y="2711450"/>
          <a:ext cx="33829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" name="Equation" r:id="rId9" imgW="1739900" imgH="254000" progId="Equation.DSMT4">
                  <p:embed/>
                </p:oleObj>
              </mc:Choice>
              <mc:Fallback>
                <p:oleObj name="Equation" r:id="rId9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578" y="2711450"/>
                        <a:ext cx="33829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80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6451" y="2047876"/>
            <a:ext cx="7924800" cy="10239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上述个体风险的保费之和正好等于总保费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637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5246200"/>
              </p:ext>
            </p:extLst>
          </p:nvPr>
        </p:nvGraphicFramePr>
        <p:xfrm>
          <a:off x="6721475" y="8143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814388"/>
                        <a:ext cx="22860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FEE9300-DB15-4A10-94F1-A05D8F8F41C3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 )</a:t>
            </a: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32693"/>
              </p:ext>
            </p:extLst>
          </p:nvPr>
        </p:nvGraphicFramePr>
        <p:xfrm>
          <a:off x="1990023" y="3157086"/>
          <a:ext cx="3586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2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23" y="3157086"/>
                        <a:ext cx="3586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9217"/>
              </p:ext>
            </p:extLst>
          </p:nvPr>
        </p:nvGraphicFramePr>
        <p:xfrm>
          <a:off x="2732772" y="5064493"/>
          <a:ext cx="331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" name="Equation" r:id="rId7" imgW="1612900" imgH="254000" progId="Equation.DSMT4">
                  <p:embed/>
                </p:oleObj>
              </mc:Choice>
              <mc:Fallback>
                <p:oleObj name="Equation" r:id="rId7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772" y="5064493"/>
                        <a:ext cx="331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8002588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例：</a:t>
            </a:r>
            <a:r>
              <a:rPr lang="zh-CN" altLang="en-US" sz="2400" smtClean="0">
                <a:latin typeface="Times New Roman" pitchFamily="18" charset="0"/>
              </a:rPr>
              <a:t>假设风险集合包含两类风险，相互独立，它们均服从指数分布，  其中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6668703"/>
              </p:ext>
            </p:extLst>
          </p:nvPr>
        </p:nvGraphicFramePr>
        <p:xfrm>
          <a:off x="1042988" y="4221163"/>
          <a:ext cx="6491287" cy="202247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风险单位数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均值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88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7" name="Object 4"/>
          <p:cNvGraphicFramePr>
            <a:graphicFrameLocks noChangeAspect="1"/>
          </p:cNvGraphicFramePr>
          <p:nvPr/>
        </p:nvGraphicFramePr>
        <p:xfrm>
          <a:off x="2051050" y="2349500"/>
          <a:ext cx="302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4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024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9" name="Object 6"/>
          <p:cNvGraphicFramePr>
            <a:graphicFrameLocks noChangeAspect="1"/>
          </p:cNvGraphicFramePr>
          <p:nvPr/>
        </p:nvGraphicFramePr>
        <p:xfrm>
          <a:off x="2027238" y="3429000"/>
          <a:ext cx="2519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5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429000"/>
                        <a:ext cx="25193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97887" cy="47894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标准差原理不满足可加性，故：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首先计算风险集合的总保费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然后应用方差原理将其在各个风险类别之间进行分配。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若令</a:t>
            </a:r>
            <a:r>
              <a:rPr lang="en-US" altLang="zh-CN" sz="2400" dirty="0" smtClean="0">
                <a:latin typeface="Symbol" pitchFamily="18" charset="2"/>
              </a:rPr>
              <a:t>e</a:t>
            </a:r>
            <a:r>
              <a:rPr lang="en-US" altLang="zh-CN" sz="2400" dirty="0" smtClean="0">
                <a:latin typeface="Times New Roman" pitchFamily="18" charset="0"/>
              </a:rPr>
              <a:t> =1%</a:t>
            </a:r>
            <a:r>
              <a:rPr lang="zh-CN" altLang="en-US" sz="2400" dirty="0" smtClean="0">
                <a:latin typeface="Times New Roman" pitchFamily="18" charset="0"/>
              </a:rPr>
              <a:t>，则有                            。如果资本收益率为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％，则标准差原理计算出的保单组合的总保费为：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A3652C6-DFEE-4D0A-9423-574A0488E892}" type="slidenum">
              <a:rPr lang="en-US" altLang="zh-CN"/>
              <a:pPr>
                <a:defRPr/>
              </a:pPr>
              <a:t>89</a:t>
            </a:fld>
            <a:r>
              <a:rPr lang="en-US" altLang="zh-CN"/>
              <a:t> )</a:t>
            </a:r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99983"/>
              </p:ext>
            </p:extLst>
          </p:nvPr>
        </p:nvGraphicFramePr>
        <p:xfrm>
          <a:off x="3248527" y="3692090"/>
          <a:ext cx="180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8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27" y="3692090"/>
                        <a:ext cx="180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55746"/>
              </p:ext>
            </p:extLst>
          </p:nvPr>
        </p:nvGraphicFramePr>
        <p:xfrm>
          <a:off x="1403350" y="5018639"/>
          <a:ext cx="384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8639"/>
                        <a:ext cx="3848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7"/>
          <p:cNvSpPr txBox="1">
            <a:spLocks noChangeArrowheads="1"/>
          </p:cNvSpPr>
          <p:nvPr/>
        </p:nvSpPr>
        <p:spPr bwMode="auto">
          <a:xfrm>
            <a:off x="519113" y="6207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charset="0"/>
              </a:rPr>
              <a:t>标准差原理的应用：</a:t>
            </a:r>
          </a:p>
        </p:txBody>
      </p:sp>
    </p:spTree>
    <p:extLst>
      <p:ext uri="{BB962C8B-B14F-4D97-AF65-F5344CB8AC3E}">
        <p14:creationId xmlns:p14="http://schemas.microsoft.com/office/powerpoint/2010/main" val="318345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9396476-FEF2-4BF8-91BF-5D2646E9CECF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 )</a:t>
            </a:r>
          </a:p>
        </p:txBody>
      </p:sp>
      <p:graphicFrame>
        <p:nvGraphicFramePr>
          <p:cNvPr id="356400" name="Group 48"/>
          <p:cNvGraphicFramePr>
            <a:graphicFrameLocks noGrp="1"/>
          </p:cNvGraphicFramePr>
          <p:nvPr/>
        </p:nvGraphicFramePr>
        <p:xfrm>
          <a:off x="323850" y="1628775"/>
          <a:ext cx="8286750" cy="1701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标准差原理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535" name="Rectangle 39"/>
          <p:cNvSpPr>
            <a:spLocks noChangeArrowheads="1"/>
          </p:cNvSpPr>
          <p:nvPr/>
        </p:nvSpPr>
        <p:spPr bwMode="auto">
          <a:xfrm>
            <a:off x="457200" y="3810000"/>
            <a:ext cx="84248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 altLang="zh-CN">
                <a:latin typeface="Arial" charset="0"/>
              </a:rPr>
              <a:t>    </a:t>
            </a:r>
            <a:r>
              <a:rPr lang="zh-CN" altLang="en-US">
                <a:latin typeface="Arial" charset="0"/>
              </a:rPr>
              <a:t>再应用方差原理将此总保费分配给各风险类别。如风险</a:t>
            </a:r>
            <a:r>
              <a:rPr lang="en-US" altLang="zh-CN">
                <a:latin typeface="Arial" charset="0"/>
              </a:rPr>
              <a:t>A</a:t>
            </a:r>
            <a:r>
              <a:rPr lang="zh-CN" altLang="en-US">
                <a:latin typeface="Arial" charset="0"/>
              </a:rPr>
              <a:t>的保费为：</a:t>
            </a:r>
          </a:p>
        </p:txBody>
      </p:sp>
      <p:sp>
        <p:nvSpPr>
          <p:cNvPr id="192536" name="Rectangle 40"/>
          <p:cNvSpPr>
            <a:spLocks noChangeArrowheads="1"/>
          </p:cNvSpPr>
          <p:nvPr/>
        </p:nvSpPr>
        <p:spPr bwMode="auto">
          <a:xfrm>
            <a:off x="2916238" y="379413"/>
            <a:ext cx="92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graphicFrame>
        <p:nvGraphicFramePr>
          <p:cNvPr id="192537" name="Object 41"/>
          <p:cNvGraphicFramePr>
            <a:graphicFrameLocks noChangeAspect="1"/>
          </p:cNvGraphicFramePr>
          <p:nvPr/>
        </p:nvGraphicFramePr>
        <p:xfrm>
          <a:off x="3886200" y="2362200"/>
          <a:ext cx="1682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Equation" r:id="rId4" imgW="1015559" imgH="253890" progId="Equation.DSMT4">
                  <p:embed/>
                </p:oleObj>
              </mc:Choice>
              <mc:Fallback>
                <p:oleObj name="Equation" r:id="rId4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6827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Rectangle 42"/>
          <p:cNvSpPr>
            <a:spLocks noChangeArrowheads="1"/>
          </p:cNvSpPr>
          <p:nvPr/>
        </p:nvSpPr>
        <p:spPr bwMode="auto">
          <a:xfrm flipV="1">
            <a:off x="6588125" y="698500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sp>
        <p:nvSpPr>
          <p:cNvPr id="192539" name="Rectangle 44"/>
          <p:cNvSpPr>
            <a:spLocks noChangeArrowheads="1"/>
          </p:cNvSpPr>
          <p:nvPr/>
        </p:nvSpPr>
        <p:spPr bwMode="auto">
          <a:xfrm>
            <a:off x="1403350" y="908050"/>
            <a:ext cx="6048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zh-CN" altLang="en-US" sz="2200" b="1">
                <a:solidFill>
                  <a:srgbClr val="333399"/>
                </a:solidFill>
                <a:latin typeface="Arial" charset="0"/>
              </a:rPr>
              <a:t>风险集合的保费及其在各风险类别的分配</a:t>
            </a:r>
          </a:p>
        </p:txBody>
      </p:sp>
      <p:sp>
        <p:nvSpPr>
          <p:cNvPr id="192540" name="Rectangle 4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41" name="Object 46"/>
          <p:cNvGraphicFramePr>
            <a:graphicFrameLocks noChangeAspect="1"/>
          </p:cNvGraphicFramePr>
          <p:nvPr/>
        </p:nvGraphicFramePr>
        <p:xfrm>
          <a:off x="1143000" y="5181600"/>
          <a:ext cx="60785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Equation" r:id="rId6" imgW="3327400" imgH="393700" progId="Equation.DSMT4">
                  <p:embed/>
                </p:oleObj>
              </mc:Choice>
              <mc:Fallback>
                <p:oleObj name="Equation" r:id="rId6" imgW="332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785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26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124200"/>
            <a:ext cx="8610600" cy="3006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两点结论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en-US" altLang="zh-CN" sz="2400" i="1" dirty="0" err="1" smtClean="0">
                <a:latin typeface="Times New Roman" pitchFamily="18" charset="0"/>
              </a:rPr>
              <a:t>i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越高，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的最优值越小。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安全附加与纯保费不成比例：</a:t>
            </a:r>
            <a:r>
              <a:rPr lang="zh-CN" altLang="en-US" sz="2500" dirty="0" smtClean="0">
                <a:latin typeface="Times New Roman" pitchFamily="18" charset="0"/>
              </a:rPr>
              <a:t>如当</a:t>
            </a:r>
            <a:r>
              <a:rPr lang="en-US" altLang="zh-CN" sz="2500" i="1" dirty="0" err="1" smtClean="0">
                <a:latin typeface="Times New Roman" pitchFamily="18" charset="0"/>
              </a:rPr>
              <a:t>i</a:t>
            </a:r>
            <a:r>
              <a:rPr lang="en-US" altLang="zh-CN" sz="2500" i="1" dirty="0" smtClean="0">
                <a:latin typeface="Times New Roman" pitchFamily="18" charset="0"/>
              </a:rPr>
              <a:t> </a:t>
            </a:r>
            <a:r>
              <a:rPr lang="en-US" altLang="zh-CN" sz="2500" dirty="0" smtClean="0">
                <a:latin typeface="Times New Roman" pitchFamily="18" charset="0"/>
              </a:rPr>
              <a:t>= 2%</a:t>
            </a:r>
            <a:r>
              <a:rPr lang="zh-CN" altLang="en-US" sz="2500" dirty="0" smtClean="0">
                <a:latin typeface="Times New Roman" pitchFamily="18" charset="0"/>
              </a:rPr>
              <a:t>时，</a:t>
            </a:r>
            <a:endParaRPr lang="zh-CN" altLang="en-US" sz="2400" dirty="0" smtClean="0">
              <a:latin typeface="Times New Roman" pitchFamily="18" charset="0"/>
            </a:endParaRP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(5.89-5)/5 = 17.8%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B 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(1.0356-1)/1= 3.56%</a:t>
            </a:r>
          </a:p>
        </p:txBody>
      </p:sp>
      <p:graphicFrame>
        <p:nvGraphicFramePr>
          <p:cNvPr id="357414" name="Group 38"/>
          <p:cNvGraphicFramePr>
            <a:graphicFrameLocks noGrp="1"/>
          </p:cNvGraphicFramePr>
          <p:nvPr>
            <p:ph sz="half" idx="2"/>
          </p:nvPr>
        </p:nvGraphicFramePr>
        <p:xfrm>
          <a:off x="381000" y="838200"/>
          <a:ext cx="8077200" cy="19592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5%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53.17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81.71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6.41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1.0564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10%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57.77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6.99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1.0797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827709-A3FC-4FB7-BE59-04AE285AC402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49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002588" cy="2371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练习：</a:t>
            </a:r>
            <a:r>
              <a:rPr lang="zh-CN" altLang="en-US" sz="2400" b="1" dirty="0" smtClean="0">
                <a:latin typeface="Times New Roman" pitchFamily="18" charset="0"/>
              </a:rPr>
              <a:t>假设风险集合包含三类风险，相互独立，均服从伽马分布，有关数据如下表所示。如果要求破产概率小于</a:t>
            </a:r>
            <a:r>
              <a:rPr lang="en-US" altLang="zh-CN" sz="2400" b="1" dirty="0" smtClean="0">
                <a:latin typeface="Times New Roman" pitchFamily="18" charset="0"/>
              </a:rPr>
              <a:t>1%</a:t>
            </a:r>
            <a:r>
              <a:rPr lang="zh-CN" altLang="en-US" sz="2400" b="1" dirty="0" smtClean="0">
                <a:latin typeface="Times New Roman" pitchFamily="18" charset="0"/>
              </a:rPr>
              <a:t>，资本金的收益率为</a:t>
            </a:r>
            <a:r>
              <a:rPr lang="en-US" altLang="zh-CN" sz="2400" b="1" dirty="0" smtClean="0">
                <a:latin typeface="Times New Roman" pitchFamily="18" charset="0"/>
              </a:rPr>
              <a:t>5%</a:t>
            </a:r>
            <a:r>
              <a:rPr lang="zh-CN" altLang="en-US" sz="2400" b="1" dirty="0" smtClean="0">
                <a:latin typeface="Times New Roman" pitchFamily="18" charset="0"/>
              </a:rPr>
              <a:t>，请计算每个风险类别的保费。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21798"/>
              </p:ext>
            </p:extLst>
          </p:nvPr>
        </p:nvGraphicFramePr>
        <p:xfrm>
          <a:off x="1066800" y="3581400"/>
          <a:ext cx="7085798" cy="2118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风险单位数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shape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scale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1.5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92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22814</TotalTime>
  <Words>3193</Words>
  <Application>Microsoft Office PowerPoint</Application>
  <PresentationFormat>全屏显示(4:3)</PresentationFormat>
  <Paragraphs>614</Paragraphs>
  <Slides>92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17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Consolas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MathType 6.0 Equation</vt:lpstr>
      <vt:lpstr>风险度量基础</vt:lpstr>
      <vt:lpstr>主要内容</vt:lpstr>
      <vt:lpstr>风险度量</vt:lpstr>
      <vt:lpstr>PowerPoint 演示文稿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VaR在什么条件下是一致性风险度量？</vt:lpstr>
      <vt:lpstr>椭圆分布</vt:lpstr>
      <vt:lpstr>PowerPoint 演示文稿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基于扭曲函数的风险度量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PH risk measure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Wang risk measure</vt:lpstr>
      <vt:lpstr>PowerPoint 演示文稿</vt:lpstr>
      <vt:lpstr>PowerPoint 演示文稿</vt:lpstr>
      <vt:lpstr>PowerPoint 演示文稿</vt:lpstr>
      <vt:lpstr>作业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保费原理的应用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2633</cp:revision>
  <cp:lastPrinted>2014-03-25T07:52:42Z</cp:lastPrinted>
  <dcterms:created xsi:type="dcterms:W3CDTF">2003-12-29T03:18:02Z</dcterms:created>
  <dcterms:modified xsi:type="dcterms:W3CDTF">2018-09-02T09:27:02Z</dcterms:modified>
</cp:coreProperties>
</file>