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1" r:id="rId1"/>
    <p:sldMasterId id="2147483754" r:id="rId2"/>
    <p:sldMasterId id="2147483774" r:id="rId3"/>
    <p:sldMasterId id="2147483787" r:id="rId4"/>
    <p:sldMasterId id="2147483807" r:id="rId5"/>
  </p:sldMasterIdLst>
  <p:notesMasterIdLst>
    <p:notesMasterId r:id="rId17"/>
  </p:notesMasterIdLst>
  <p:handoutMasterIdLst>
    <p:handoutMasterId r:id="rId18"/>
  </p:handoutMasterIdLst>
  <p:sldIdLst>
    <p:sldId id="1321" r:id="rId6"/>
    <p:sldId id="1324" r:id="rId7"/>
    <p:sldId id="1325" r:id="rId8"/>
    <p:sldId id="1332" r:id="rId9"/>
    <p:sldId id="1326" r:id="rId10"/>
    <p:sldId id="1327" r:id="rId11"/>
    <p:sldId id="1329" r:id="rId12"/>
    <p:sldId id="1331" r:id="rId13"/>
    <p:sldId id="1333" r:id="rId14"/>
    <p:sldId id="1334" r:id="rId15"/>
    <p:sldId id="1330" r:id="rId16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lu li" initials="" lastIdx="17" clrIdx="0"/>
  <p:cmAuthor id="1" name="LiLulu" initials="L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3240"/>
    <a:srgbClr val="0000CC"/>
    <a:srgbClr val="911720"/>
    <a:srgbClr val="9F1923"/>
    <a:srgbClr val="A61A24"/>
    <a:srgbClr val="CC0066"/>
    <a:srgbClr val="000099"/>
    <a:srgbClr val="666699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000" autoAdjust="0"/>
  </p:normalViewPr>
  <p:slideViewPr>
    <p:cSldViewPr snapToGrid="0">
      <p:cViewPr varScale="1">
        <p:scale>
          <a:sx n="103" d="100"/>
          <a:sy n="103" d="100"/>
        </p:scale>
        <p:origin x="1812" y="10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400"/>
    </p:cViewPr>
  </p:sorterViewPr>
  <p:notesViewPr>
    <p:cSldViewPr snapToGrid="0">
      <p:cViewPr varScale="1">
        <p:scale>
          <a:sx n="61" d="100"/>
          <a:sy n="61" d="100"/>
        </p:scale>
        <p:origin x="3254" y="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9F45C87-7387-4316-82D2-999E0F1E2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865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0A520B-1857-41B1-97D3-DA3A336EC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874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704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50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990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398099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731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495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67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2018/9/4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0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45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3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65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2018/9/4 Tuesday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5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2018/9/4 Tuesday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65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3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3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17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740634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591074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01761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7896247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5987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315759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1281281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29648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7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6843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12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221733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41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69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3467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580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36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53064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910407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0556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80549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30825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B619FA60-9CB7-4AFC-9A40-DF8B979F86F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27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87F939C6-56B5-4C59-A8F1-006D8D67E42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94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2222EC68-029F-46FA-B535-7D82201B316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83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defRPr/>
            </a:pPr>
            <a:fld id="{AE712280-C1E5-4034-8096-72A65B4CAA4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10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62A15140-449D-4733-AC44-497379A3FA3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2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75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2018/9/4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8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53B605FB-8C78-456B-BFC1-2A5FBAB1FF6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09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defRPr/>
            </a:pPr>
            <a:fld id="{0FA0BB78-806E-449E-80D7-5FA53C6FBAA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67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D85710AB-85EE-4018-9B02-13B6A173605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3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6038257A-26AF-47F3-9D37-2EA0C17C4A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33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3C8AC6C4-6230-4F64-8202-73DFBE1CD22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18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5545ED8E-5D20-4BE6-8A57-CF6C9E03E80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6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E395E-9852-4F5C-B10C-290EDA4F61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989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AC66A-7389-4AA5-AF53-07E643891D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6997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ED2C8-EDCE-40D4-8027-0CDF169893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0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0529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DF532-C828-4265-8EA1-9D6F90637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6181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53EB7-ED33-42CA-8027-3CFA0554400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22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78A34-AFB8-45FC-ADCB-4D963920A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6571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2018/9/4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0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797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60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682887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90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19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2836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549847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6658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290375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0938627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1864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89274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912840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41401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75008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 userDrawn="1"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2018/9/4 Tuesday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4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65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defRPr/>
            </a:pPr>
            <a:fld id="{48B53EB7-ED33-42CA-8027-3CFA0554400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3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photo.blog.sina.com.cn/showpic.html#blogid=74a000d30102x1jt&amp;url=http://album.sina.com.cn/pic/0028pSevzy7dY2DZw5w9e" TargetMode="Externa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2129314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产险精算定价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</a:p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对外经济贸易大学保险学院</a:t>
            </a:r>
          </a:p>
        </p:txBody>
      </p:sp>
    </p:spTree>
    <p:extLst>
      <p:ext uri="{BB962C8B-B14F-4D97-AF65-F5344CB8AC3E}">
        <p14:creationId xmlns:p14="http://schemas.microsoft.com/office/powerpoint/2010/main" val="1236414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539" y="849429"/>
            <a:ext cx="8229600" cy="4382717"/>
          </a:xfrm>
        </p:spPr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Endnote (</a:t>
            </a:r>
            <a:r>
              <a:rPr lang="zh-CN" altLang="en-US" dirty="0" smtClean="0"/>
              <a:t>文献管理软件）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Latex  </a:t>
            </a:r>
            <a:r>
              <a:rPr lang="zh-CN" altLang="en-US" dirty="0" smtClean="0"/>
              <a:t>（排版软件，制作学术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en-US" altLang="zh-CN" dirty="0" err="1" smtClean="0"/>
              <a:t>Rmarkdown</a:t>
            </a:r>
            <a:r>
              <a:rPr lang="en-US" altLang="zh-CN" dirty="0" smtClean="0"/>
              <a:t> (R + markdown</a:t>
            </a:r>
            <a:r>
              <a:rPr lang="zh-CN" altLang="en-US" dirty="0" smtClean="0"/>
              <a:t>：排版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编程）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Mathtype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（公式编辑器）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10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42596" y="773151"/>
            <a:ext cx="8229600" cy="78914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kern="0" dirty="0" smtClean="0"/>
              <a:t>其他软件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60180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01728" y="947025"/>
            <a:ext cx="57791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2018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秋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产险精算定价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选课名单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28493"/>
              </p:ext>
            </p:extLst>
          </p:nvPr>
        </p:nvGraphicFramePr>
        <p:xfrm>
          <a:off x="606490" y="2127379"/>
          <a:ext cx="8119829" cy="324784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24653">
                  <a:extLst>
                    <a:ext uri="{9D8B030D-6E8A-4147-A177-3AD203B41FA5}">
                      <a16:colId xmlns:a16="http://schemas.microsoft.com/office/drawing/2014/main" val="2518381516"/>
                    </a:ext>
                  </a:extLst>
                </a:gridCol>
                <a:gridCol w="1698794">
                  <a:extLst>
                    <a:ext uri="{9D8B030D-6E8A-4147-A177-3AD203B41FA5}">
                      <a16:colId xmlns:a16="http://schemas.microsoft.com/office/drawing/2014/main" val="1389597845"/>
                    </a:ext>
                  </a:extLst>
                </a:gridCol>
                <a:gridCol w="1698794">
                  <a:extLst>
                    <a:ext uri="{9D8B030D-6E8A-4147-A177-3AD203B41FA5}">
                      <a16:colId xmlns:a16="http://schemas.microsoft.com/office/drawing/2014/main" val="1976290105"/>
                    </a:ext>
                  </a:extLst>
                </a:gridCol>
                <a:gridCol w="1698794">
                  <a:extLst>
                    <a:ext uri="{9D8B030D-6E8A-4147-A177-3AD203B41FA5}">
                      <a16:colId xmlns:a16="http://schemas.microsoft.com/office/drawing/2014/main" val="2203071171"/>
                    </a:ext>
                  </a:extLst>
                </a:gridCol>
                <a:gridCol w="1698794">
                  <a:extLst>
                    <a:ext uri="{9D8B030D-6E8A-4147-A177-3AD203B41FA5}">
                      <a16:colId xmlns:a16="http://schemas.microsoft.com/office/drawing/2014/main" val="319571334"/>
                    </a:ext>
                  </a:extLst>
                </a:gridCol>
              </a:tblGrid>
              <a:tr h="3705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学号</a:t>
                      </a:r>
                      <a:endParaRPr lang="zh-CN" altLang="en-US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姓名</a:t>
                      </a:r>
                      <a:endParaRPr lang="zh-CN" altLang="en-US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院系</a:t>
                      </a:r>
                      <a:endParaRPr lang="zh-CN" altLang="en-US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专业</a:t>
                      </a:r>
                      <a:endParaRPr lang="zh-CN" altLang="en-US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4873072"/>
                  </a:ext>
                </a:extLst>
              </a:tr>
              <a:tr h="71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201710931892</a:t>
                      </a:r>
                      <a:endParaRPr lang="en-US" altLang="zh-CN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雷</a:t>
                      </a:r>
                      <a:r>
                        <a:rPr lang="en-US" altLang="zh-C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保险学院</a:t>
                      </a:r>
                      <a:endParaRPr lang="zh-CN" altLang="en-US" sz="1400" b="0" i="0" u="none" strike="noStrike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精算学</a:t>
                      </a:r>
                      <a:endParaRPr lang="zh-CN" altLang="en-US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242798"/>
                  </a:ext>
                </a:extLst>
              </a:tr>
              <a:tr h="71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400" b="0" i="0" u="none" strike="noStrike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201710931893</a:t>
                      </a:r>
                      <a:endParaRPr lang="en-US" altLang="zh-CN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丘</a:t>
                      </a:r>
                      <a:r>
                        <a:rPr lang="en-US" altLang="zh-C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保险学院</a:t>
                      </a:r>
                      <a:endParaRPr lang="zh-CN" altLang="en-US" sz="1400" b="0" i="0" u="none" strike="noStrike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精算学</a:t>
                      </a:r>
                      <a:endParaRPr lang="zh-CN" altLang="en-US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7469976"/>
                  </a:ext>
                </a:extLst>
              </a:tr>
              <a:tr h="71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400" b="0" i="0" u="none" strike="noStrike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201710931897</a:t>
                      </a:r>
                      <a:endParaRPr lang="en-US" altLang="zh-CN" sz="1400" b="0" i="0" u="none" strike="noStrike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陈</a:t>
                      </a:r>
                      <a:r>
                        <a:rPr lang="en-US" altLang="zh-C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保险学院</a:t>
                      </a:r>
                      <a:endParaRPr lang="zh-CN" altLang="en-US" sz="1400" b="0" i="0" u="none" strike="noStrike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精算学</a:t>
                      </a:r>
                      <a:endParaRPr lang="zh-CN" altLang="en-US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6592550"/>
                  </a:ext>
                </a:extLst>
              </a:tr>
              <a:tr h="7193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201710931900</a:t>
                      </a:r>
                      <a:endParaRPr lang="en-US" altLang="zh-CN" sz="1400" b="0" i="0" u="none" strike="noStrike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王</a:t>
                      </a:r>
                      <a:r>
                        <a:rPr lang="en-US" altLang="zh-C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保险学院</a:t>
                      </a:r>
                      <a:endParaRPr lang="zh-CN" altLang="en-US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精算学</a:t>
                      </a:r>
                      <a:endParaRPr lang="zh-CN" altLang="en-US" sz="1400" b="0" i="0" u="none" strike="noStrike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062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105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1252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2186"/>
            <a:ext cx="8229600" cy="4447674"/>
          </a:xfrm>
        </p:spPr>
        <p:txBody>
          <a:bodyPr/>
          <a:lstStyle/>
          <a:p>
            <a:r>
              <a:rPr lang="zh-CN" altLang="en-US" dirty="0" smtClean="0"/>
              <a:t>风险度量</a:t>
            </a:r>
            <a:endParaRPr lang="en-US" altLang="zh-CN" dirty="0"/>
          </a:p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损失次数、损失金额、累积损失模型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极值理论与巨灾损失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相依风险模型：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copula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及其应用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损失预测模型：广义线性模型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dirty="0" smtClean="0"/>
              <a:t>贝叶斯风险模型</a:t>
            </a:r>
            <a:endParaRPr lang="en-US" altLang="zh-CN" dirty="0" smtClean="0"/>
          </a:p>
          <a:p>
            <a:pPr eaLnBrk="1" hangingPunct="1"/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221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6397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参考书目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10600" cy="47244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+mj-lt"/>
                <a:cs typeface="Times New Roman" pitchFamily="18" charset="0"/>
              </a:rPr>
              <a:t>[1] Klugman S.A., </a:t>
            </a:r>
            <a:r>
              <a:rPr lang="en-US" altLang="zh-CN" sz="2400" b="1" dirty="0" err="1" smtClean="0">
                <a:latin typeface="+mj-lt"/>
                <a:cs typeface="Times New Roman" pitchFamily="18" charset="0"/>
              </a:rPr>
              <a:t>Panjer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 H.H., </a:t>
            </a:r>
            <a:r>
              <a:rPr lang="en-US" altLang="zh-CN" sz="2400" b="1" dirty="0" err="1" smtClean="0">
                <a:latin typeface="+mj-lt"/>
                <a:cs typeface="Times New Roman" pitchFamily="18" charset="0"/>
              </a:rPr>
              <a:t>Willmot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latin typeface="+mj-lt"/>
                <a:cs typeface="Times New Roman" pitchFamily="18" charset="0"/>
              </a:rPr>
              <a:t>G.E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. 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Loss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models:From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data to decisions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Fourth Edition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）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. John Wiley &amp; Sons, Inc., 2012. </a:t>
            </a:r>
          </a:p>
          <a:p>
            <a:pPr marL="0" indent="0" eaLnBrk="1" hangingPunct="1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+mj-lt"/>
                <a:cs typeface="Times New Roman" pitchFamily="18" charset="0"/>
              </a:rPr>
              <a:t>[2] Arthur </a:t>
            </a:r>
            <a:r>
              <a:rPr lang="en-US" altLang="zh-CN" sz="2400" b="1" dirty="0" err="1" smtClean="0">
                <a:latin typeface="+mj-lt"/>
                <a:cs typeface="Times New Roman" pitchFamily="18" charset="0"/>
              </a:rPr>
              <a:t>Charpentier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. 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Computational actuarial science with R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. CRC Press, 2015.</a:t>
            </a:r>
          </a:p>
          <a:p>
            <a:pPr marL="0" indent="0" eaLnBrk="1" hangingPunct="1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+mj-lt"/>
                <a:cs typeface="Times New Roman" pitchFamily="18" charset="0"/>
              </a:rPr>
              <a:t>[3] de Jong P., Heller G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. Generalized linear models for insurance data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[M]. Cambridge University Press, 2008.</a:t>
            </a:r>
          </a:p>
          <a:p>
            <a:pPr marL="0" indent="0" eaLnBrk="1" hangingPunct="1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+mj-lt"/>
                <a:cs typeface="Times New Roman" pitchFamily="18" charset="0"/>
              </a:rPr>
              <a:t>[4] </a:t>
            </a:r>
            <a:r>
              <a:rPr lang="zh-CN" altLang="en-US" sz="2400" b="1" dirty="0" smtClean="0">
                <a:latin typeface="+mj-lt"/>
                <a:cs typeface="Times New Roman" pitchFamily="18" charset="0"/>
              </a:rPr>
              <a:t>孟生旺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. </a:t>
            </a:r>
            <a:r>
              <a:rPr lang="zh-CN" altLang="en-US" sz="2400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风险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模型：基于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R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的保险损失预测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[M]. </a:t>
            </a:r>
            <a:r>
              <a:rPr lang="zh-CN" altLang="en-US" sz="2400" b="1" dirty="0">
                <a:latin typeface="+mj-lt"/>
                <a:cs typeface="Times New Roman" pitchFamily="18" charset="0"/>
              </a:rPr>
              <a:t>清华</a:t>
            </a:r>
            <a:r>
              <a:rPr lang="zh-CN" altLang="en-US" sz="2400" b="1" dirty="0" smtClean="0">
                <a:latin typeface="+mj-lt"/>
                <a:cs typeface="Times New Roman" pitchFamily="18" charset="0"/>
              </a:rPr>
              <a:t>大学出版社</a:t>
            </a:r>
            <a:r>
              <a:rPr lang="en-US" altLang="zh-CN" sz="2400" b="1" dirty="0" smtClean="0">
                <a:latin typeface="+mj-lt"/>
                <a:cs typeface="Times New Roman" pitchFamily="18" charset="0"/>
              </a:rPr>
              <a:t>, 2017.</a:t>
            </a:r>
            <a:br>
              <a:rPr lang="en-US" altLang="zh-CN" sz="2400" b="1" dirty="0" smtClean="0">
                <a:latin typeface="+mj-lt"/>
                <a:cs typeface="Times New Roman" pitchFamily="18" charset="0"/>
              </a:rPr>
            </a:br>
            <a:endParaRPr lang="en-US" altLang="zh-CN" sz="2400" b="1" dirty="0" smtClean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23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4</a:t>
            </a:fld>
            <a:endParaRPr lang="zh-CN" altLang="en-US" dirty="0"/>
          </a:p>
        </p:txBody>
      </p:sp>
      <p:pic>
        <p:nvPicPr>
          <p:cNvPr id="1026" name="Picture 2" descr="http://s15.sinaimg.cn/mw690/0028pSevzy7dY2DZw5w9e&amp;69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818" y="787752"/>
            <a:ext cx="4085424" cy="5536046"/>
          </a:xfrm>
          <a:prstGeom prst="rect">
            <a:avLst/>
          </a:prstGeom>
          <a:noFill/>
          <a:ln>
            <a:solidFill>
              <a:srgbClr val="0000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81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/>
          <p:cNvSpPr txBox="1">
            <a:spLocks noChangeArrowheads="1"/>
          </p:cNvSpPr>
          <p:nvPr/>
        </p:nvSpPr>
        <p:spPr bwMode="auto">
          <a:xfrm>
            <a:off x="381800" y="746709"/>
            <a:ext cx="8534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CAS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专著：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（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1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）基于贝叶斯</a:t>
            </a:r>
            <a:r>
              <a:rPr lang="en-US" altLang="zh-CN" sz="1800" dirty="0" err="1">
                <a:ea typeface="黑体" pitchFamily="49" charset="-122"/>
                <a:cs typeface="Arial Unicode MS" pitchFamily="34" charset="-122"/>
              </a:rPr>
              <a:t>MCMC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的随机准备金评估模型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（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2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）</a:t>
            </a:r>
            <a:r>
              <a:rPr lang="zh-CN" altLang="en-US" sz="1800" dirty="0">
                <a:solidFill>
                  <a:srgbClr val="0070C0"/>
                </a:solidFill>
                <a:ea typeface="黑体" pitchFamily="49" charset="-122"/>
                <a:cs typeface="Arial Unicode MS" pitchFamily="34" charset="-122"/>
              </a:rPr>
              <a:t>损失分布模型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（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3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）基于广义线性模型的准备金评估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（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4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）过离散泊松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Bootstrap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模型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（</a:t>
            </a:r>
            <a:r>
              <a:rPr lang="en-US" altLang="zh-CN" sz="1800" dirty="0">
                <a:ea typeface="黑体" pitchFamily="49" charset="-122"/>
                <a:cs typeface="Arial Unicode MS" pitchFamily="34" charset="-122"/>
              </a:rPr>
              <a:t>5</a:t>
            </a:r>
            <a:r>
              <a:rPr lang="zh-CN" altLang="en-US" sz="1800" dirty="0">
                <a:ea typeface="黑体" pitchFamily="49" charset="-122"/>
                <a:cs typeface="Arial Unicode MS" pitchFamily="34" charset="-122"/>
              </a:rPr>
              <a:t>）</a:t>
            </a:r>
            <a:r>
              <a:rPr lang="zh-CN" altLang="en-US" sz="1800" dirty="0">
                <a:solidFill>
                  <a:srgbClr val="0070C0"/>
                </a:solidFill>
                <a:ea typeface="黑体" pitchFamily="49" charset="-122"/>
                <a:cs typeface="Arial Unicode MS" pitchFamily="34" charset="-122"/>
              </a:rPr>
              <a:t>非寿险定价的广义线性模型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CAS Monograph No. 1 –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Stochastic Loss Reserving Using Bayesian </a:t>
            </a:r>
            <a:r>
              <a:rPr lang="en-US" altLang="zh-CN" sz="1800" b="1" dirty="0" err="1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MCMC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 Models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by Glenn Meyers,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FCAS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MAAA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</a:t>
            </a:r>
            <a:r>
              <a:rPr lang="en-US" altLang="zh-CN" sz="1800" b="1" dirty="0" err="1" smtClean="0">
                <a:ea typeface="黑体" pitchFamily="49" charset="-122"/>
                <a:cs typeface="Arial Unicode MS" pitchFamily="34" charset="-122"/>
              </a:rPr>
              <a:t>CERA</a:t>
            </a:r>
            <a:endParaRPr lang="en-US" altLang="zh-CN" sz="1800" b="1" dirty="0" smtClean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CAS Monograph No. 2 –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Distributions for Actuaries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by David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Bahnemann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 </a:t>
            </a:r>
            <a:br>
              <a:rPr lang="en-US" altLang="zh-CN" sz="1800" b="1" dirty="0">
                <a:ea typeface="黑体" pitchFamily="49" charset="-122"/>
                <a:cs typeface="Arial Unicode MS" pitchFamily="34" charset="-122"/>
              </a:rPr>
            </a:br>
            <a:endParaRPr lang="en-US" altLang="zh-CN" sz="1800" b="1" dirty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CAS Monograph No. 3 – 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Stochastic Loss Reserving Using Generalized Linear Models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 by Greg Taylor and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Gráinne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 McGuire</a:t>
            </a:r>
            <a:br>
              <a:rPr lang="en-US" altLang="zh-CN" sz="1800" b="1" dirty="0">
                <a:ea typeface="黑体" pitchFamily="49" charset="-122"/>
                <a:cs typeface="Arial Unicode MS" pitchFamily="34" charset="-122"/>
              </a:rPr>
            </a:br>
            <a:endParaRPr lang="en-US" altLang="zh-CN" sz="1800" b="1" dirty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CAS Monograph No. 4 – 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Using the </a:t>
            </a:r>
            <a:r>
              <a:rPr lang="en-US" altLang="zh-CN" sz="1800" b="1" dirty="0" err="1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ODP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 Bootstrap Model: A Practitioner’s Guide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 by Mark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Shapland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/>
            </a:r>
            <a:br>
              <a:rPr lang="en-US" altLang="zh-CN" sz="1800" b="1" dirty="0">
                <a:ea typeface="黑体" pitchFamily="49" charset="-122"/>
                <a:cs typeface="Arial Unicode MS" pitchFamily="34" charset="-122"/>
              </a:rPr>
            </a:br>
            <a:endParaRPr lang="en-US" altLang="zh-CN" sz="1800" b="1" dirty="0">
              <a:ea typeface="黑体" pitchFamily="49" charset="-122"/>
              <a:cs typeface="Arial Unicode MS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CAS Monograph No. 5 – </a:t>
            </a:r>
            <a:r>
              <a:rPr lang="en-US" altLang="zh-CN" sz="1800" b="1" dirty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Generalized Linear Models for Insurance Rating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 by Mark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Goldburd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Anand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 </a:t>
            </a:r>
            <a:r>
              <a:rPr lang="en-US" altLang="zh-CN" sz="1800" b="1" dirty="0" err="1">
                <a:ea typeface="黑体" pitchFamily="49" charset="-122"/>
                <a:cs typeface="Arial Unicode MS" pitchFamily="34" charset="-122"/>
              </a:rPr>
              <a:t>Khare</a:t>
            </a:r>
            <a:r>
              <a:rPr lang="en-US" altLang="zh-CN" sz="1800" b="1" dirty="0">
                <a:ea typeface="黑体" pitchFamily="49" charset="-122"/>
                <a:cs typeface="Arial Unicode MS" pitchFamily="34" charset="-122"/>
              </a:rPr>
              <a:t>, and Dan Tevet</a:t>
            </a:r>
            <a:endParaRPr lang="zh-CN" altLang="en-US" sz="1800" b="1" dirty="0">
              <a:ea typeface="黑体" pitchFamily="49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046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855838"/>
            <a:ext cx="7543800" cy="1295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相关期刊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832925"/>
            <a:ext cx="8590547" cy="4103418"/>
          </a:xfrm>
        </p:spPr>
        <p:txBody>
          <a:bodyPr/>
          <a:lstStyle/>
          <a:p>
            <a:pPr eaLnBrk="1" hangingPunct="1"/>
            <a:r>
              <a:rPr lang="en-US" altLang="zh-CN" b="1" dirty="0" err="1" smtClean="0">
                <a:latin typeface="+mj-lt"/>
              </a:rPr>
              <a:t>ASTIN</a:t>
            </a:r>
            <a:r>
              <a:rPr lang="en-US" altLang="zh-CN" b="1" dirty="0" smtClean="0">
                <a:latin typeface="+mj-lt"/>
              </a:rPr>
              <a:t> Bulletin</a:t>
            </a:r>
          </a:p>
          <a:p>
            <a:pPr eaLnBrk="1" hangingPunct="1"/>
            <a:r>
              <a:rPr lang="en-US" altLang="zh-CN" b="1" dirty="0" smtClean="0">
                <a:latin typeface="+mj-lt"/>
              </a:rPr>
              <a:t>Insurance : Mathematics and </a:t>
            </a:r>
            <a:r>
              <a:rPr lang="en-US" altLang="zh-CN" dirty="0">
                <a:latin typeface="+mj-lt"/>
              </a:rPr>
              <a:t>E</a:t>
            </a:r>
            <a:r>
              <a:rPr lang="en-US" altLang="zh-CN" b="1" dirty="0" smtClean="0">
                <a:latin typeface="+mj-lt"/>
              </a:rPr>
              <a:t>conomics</a:t>
            </a:r>
            <a:r>
              <a:rPr lang="zh-CN" altLang="en-US" b="1" dirty="0" smtClean="0">
                <a:latin typeface="+mj-lt"/>
              </a:rPr>
              <a:t>（</a:t>
            </a:r>
            <a:r>
              <a:rPr lang="en-US" altLang="zh-CN" b="1" dirty="0" smtClean="0">
                <a:latin typeface="+mj-lt"/>
              </a:rPr>
              <a:t>IME</a:t>
            </a:r>
            <a:r>
              <a:rPr lang="zh-CN" altLang="en-US" b="1" dirty="0" smtClean="0">
                <a:latin typeface="+mj-lt"/>
              </a:rPr>
              <a:t>）</a:t>
            </a:r>
            <a:endParaRPr lang="en-US" altLang="zh-CN" b="1" dirty="0" smtClean="0">
              <a:latin typeface="+mj-lt"/>
            </a:endParaRPr>
          </a:p>
          <a:p>
            <a:pPr eaLnBrk="1" hangingPunct="1"/>
            <a:r>
              <a:rPr lang="en-US" altLang="zh-CN" b="1" dirty="0" smtClean="0">
                <a:latin typeface="+mj-lt"/>
              </a:rPr>
              <a:t>North American Actuarial </a:t>
            </a:r>
            <a:r>
              <a:rPr lang="en-US" altLang="zh-CN" dirty="0">
                <a:latin typeface="+mj-lt"/>
              </a:rPr>
              <a:t>J</a:t>
            </a:r>
            <a:r>
              <a:rPr lang="en-US" altLang="zh-CN" b="1" dirty="0" smtClean="0">
                <a:latin typeface="+mj-lt"/>
              </a:rPr>
              <a:t>ournal</a:t>
            </a:r>
          </a:p>
          <a:p>
            <a:pPr eaLnBrk="1" hangingPunct="1"/>
            <a:r>
              <a:rPr lang="en-US" altLang="zh-CN" b="1" dirty="0" smtClean="0">
                <a:latin typeface="+mj-lt"/>
              </a:rPr>
              <a:t>Scandinavian Actuarial Journal</a:t>
            </a:r>
          </a:p>
          <a:p>
            <a:r>
              <a:rPr lang="en-US" altLang="zh-CN" dirty="0">
                <a:latin typeface="+mj-lt"/>
              </a:rPr>
              <a:t>E-Forum of CAS</a:t>
            </a:r>
            <a:endParaRPr lang="zh-CN" altLang="en-US" dirty="0">
              <a:latin typeface="+mj-lt"/>
            </a:endParaRPr>
          </a:p>
          <a:p>
            <a:pPr eaLnBrk="1" hangingPunct="1"/>
            <a:endParaRPr lang="en-US" altLang="zh-CN" dirty="0" smtClean="0">
              <a:latin typeface="+mj-lt"/>
            </a:endParaRPr>
          </a:p>
          <a:p>
            <a:pPr eaLnBrk="1" hangingPunct="1"/>
            <a:r>
              <a:rPr lang="en-US" altLang="zh-CN" dirty="0" smtClean="0">
                <a:latin typeface="+mj-lt"/>
              </a:rPr>
              <a:t>Journal of risk and insurance</a:t>
            </a:r>
          </a:p>
        </p:txBody>
      </p:sp>
    </p:spTree>
    <p:extLst>
      <p:ext uri="{BB962C8B-B14F-4D97-AF65-F5344CB8AC3E}">
        <p14:creationId xmlns:p14="http://schemas.microsoft.com/office/powerpoint/2010/main" val="622624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86076" y="1231561"/>
            <a:ext cx="8229600" cy="78914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教学安排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76451" y="2521819"/>
            <a:ext cx="8229600" cy="369915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讲授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( 70% )</a:t>
            </a:r>
          </a:p>
          <a:p>
            <a:pPr>
              <a:defRPr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交流和展示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( 30% 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：文献阅读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 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09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50253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教学资源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8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5021" y="1639393"/>
            <a:ext cx="8229600" cy="78914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kern="0" dirty="0">
                <a:solidFill>
                  <a:srgbClr val="FF0000"/>
                </a:solidFill>
              </a:rPr>
              <a:t>https://github.com/lizhengxiao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2568806"/>
            <a:ext cx="8229600" cy="78914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kern="0" dirty="0" smtClean="0"/>
              <a:t>办公地点和时间</a:t>
            </a:r>
            <a:r>
              <a:rPr lang="en-US" altLang="zh-CN" kern="0" dirty="0" smtClean="0"/>
              <a:t>:</a:t>
            </a:r>
            <a:endParaRPr lang="zh-CN" altLang="en-US" kern="0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35021" y="3411412"/>
            <a:ext cx="8229600" cy="78914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kern="0" dirty="0" smtClean="0">
                <a:solidFill>
                  <a:schemeClr val="tx1"/>
                </a:solidFill>
              </a:rPr>
              <a:t>博学楼：</a:t>
            </a:r>
            <a:r>
              <a:rPr lang="en-US" altLang="zh-CN" kern="0" dirty="0" smtClean="0">
                <a:solidFill>
                  <a:schemeClr val="tx1"/>
                </a:solidFill>
              </a:rPr>
              <a:t>1320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kern="0" dirty="0" smtClean="0">
                <a:solidFill>
                  <a:schemeClr val="tx1"/>
                </a:solidFill>
              </a:rPr>
              <a:t>周二</a:t>
            </a:r>
            <a:r>
              <a:rPr lang="en-US" altLang="zh-CN" kern="0" dirty="0" smtClean="0">
                <a:solidFill>
                  <a:schemeClr val="tx1"/>
                </a:solidFill>
              </a:rPr>
              <a:t> 9</a:t>
            </a:r>
            <a:r>
              <a:rPr lang="zh-CN" altLang="en-US" kern="0" dirty="0" smtClean="0">
                <a:solidFill>
                  <a:schemeClr val="tx1"/>
                </a:solidFill>
              </a:rPr>
              <a:t>：</a:t>
            </a:r>
            <a:r>
              <a:rPr lang="en-US" altLang="zh-CN" kern="0" dirty="0" smtClean="0">
                <a:solidFill>
                  <a:schemeClr val="tx1"/>
                </a:solidFill>
              </a:rPr>
              <a:t>00 – 12</a:t>
            </a:r>
            <a:r>
              <a:rPr lang="zh-CN" altLang="en-US" kern="0" dirty="0" smtClean="0">
                <a:solidFill>
                  <a:schemeClr val="tx1"/>
                </a:solidFill>
              </a:rPr>
              <a:t>：</a:t>
            </a:r>
            <a:r>
              <a:rPr lang="en-US" altLang="zh-CN" kern="0" dirty="0" smtClean="0">
                <a:solidFill>
                  <a:schemeClr val="tx1"/>
                </a:solidFill>
              </a:rPr>
              <a:t>00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kern="0" dirty="0" smtClean="0">
                <a:solidFill>
                  <a:schemeClr val="tx1"/>
                </a:solidFill>
              </a:rPr>
              <a:t>周三</a:t>
            </a:r>
            <a:r>
              <a:rPr lang="en-US" altLang="zh-CN" kern="0" dirty="0" smtClean="0">
                <a:solidFill>
                  <a:schemeClr val="tx1"/>
                </a:solidFill>
              </a:rPr>
              <a:t> 9: 00 – 17:00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41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604" y="1095987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软件：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852" y="1885127"/>
            <a:ext cx="8229600" cy="4382717"/>
          </a:xfrm>
        </p:spPr>
        <p:txBody>
          <a:bodyPr/>
          <a:lstStyle/>
          <a:p>
            <a:r>
              <a:rPr lang="zh-CN" altLang="en-US" dirty="0" smtClean="0"/>
              <a:t>程序包：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actuar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amlss</a:t>
            </a:r>
            <a:r>
              <a:rPr lang="en-US" altLang="zh-CN" dirty="0" smtClean="0"/>
              <a:t> (</a:t>
            </a:r>
            <a:r>
              <a:rPr lang="zh-CN" altLang="en-US" dirty="0" smtClean="0"/>
              <a:t>熟练掌握）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data.table</a:t>
            </a:r>
            <a:r>
              <a:rPr lang="zh-CN" altLang="en-US" dirty="0" smtClean="0"/>
              <a:t>（熟练掌握）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878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ppt/theme/theme3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ppt/theme/theme5.xml><?xml version="1.0" encoding="utf-8"?>
<a:theme xmlns:a="http://schemas.openxmlformats.org/drawingml/2006/main" name="2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母板1</Template>
  <TotalTime>21766</TotalTime>
  <Words>371</Words>
  <Application>Microsoft Office PowerPoint</Application>
  <PresentationFormat>全屏显示(4:3)</PresentationFormat>
  <Paragraphs>89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 Unicode MS</vt:lpstr>
      <vt:lpstr>黑体</vt:lpstr>
      <vt:lpstr>华文楷体</vt:lpstr>
      <vt:lpstr>华文新魏</vt:lpstr>
      <vt:lpstr>楷体</vt:lpstr>
      <vt:lpstr>楷体_GB2312</vt:lpstr>
      <vt:lpstr>宋体</vt:lpstr>
      <vt:lpstr>Arial</vt:lpstr>
      <vt:lpstr>Times New Roman</vt:lpstr>
      <vt:lpstr>Verdana</vt:lpstr>
      <vt:lpstr>Wingdings</vt:lpstr>
      <vt:lpstr>Wingdings 2</vt:lpstr>
      <vt:lpstr>ZWAdobeF</vt:lpstr>
      <vt:lpstr>演示文稿9</vt:lpstr>
      <vt:lpstr>产线精算定价</vt:lpstr>
      <vt:lpstr>1_演示文稿9</vt:lpstr>
      <vt:lpstr>1_产线精算定价</vt:lpstr>
      <vt:lpstr>2_演示文稿9</vt:lpstr>
      <vt:lpstr>产险精算定价</vt:lpstr>
      <vt:lpstr>主要内容</vt:lpstr>
      <vt:lpstr>参考书目</vt:lpstr>
      <vt:lpstr>PowerPoint 演示文稿</vt:lpstr>
      <vt:lpstr>PowerPoint 演示文稿</vt:lpstr>
      <vt:lpstr>相关期刊</vt:lpstr>
      <vt:lpstr>教学安排</vt:lpstr>
      <vt:lpstr>教学资源</vt:lpstr>
      <vt:lpstr>软件：R</vt:lpstr>
      <vt:lpstr>PowerPoint 演示文稿</vt:lpstr>
      <vt:lpstr>PowerPoint 演示文稿</vt:lpstr>
    </vt:vector>
  </TitlesOfParts>
  <Company>中国人民大学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ESI提升计划</dc:title>
  <dc:creator>J</dc:creator>
  <cp:lastModifiedBy>李 政宵</cp:lastModifiedBy>
  <cp:revision>2579</cp:revision>
  <cp:lastPrinted>2014-03-25T07:52:42Z</cp:lastPrinted>
  <dcterms:created xsi:type="dcterms:W3CDTF">2003-12-29T03:18:02Z</dcterms:created>
  <dcterms:modified xsi:type="dcterms:W3CDTF">2018-09-04T02:31:48Z</dcterms:modified>
</cp:coreProperties>
</file>