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97"/>
  </p:notesMasterIdLst>
  <p:handoutMasterIdLst>
    <p:handoutMasterId r:id="rId98"/>
  </p:handoutMasterIdLst>
  <p:sldIdLst>
    <p:sldId id="1321" r:id="rId6"/>
    <p:sldId id="1326" r:id="rId7"/>
    <p:sldId id="1327" r:id="rId8"/>
    <p:sldId id="1404" r:id="rId9"/>
    <p:sldId id="1328" r:id="rId10"/>
    <p:sldId id="1329" r:id="rId11"/>
    <p:sldId id="1330" r:id="rId12"/>
    <p:sldId id="1405" r:id="rId13"/>
    <p:sldId id="1331" r:id="rId14"/>
    <p:sldId id="1332" r:id="rId15"/>
    <p:sldId id="1333" r:id="rId16"/>
    <p:sldId id="1334" r:id="rId17"/>
    <p:sldId id="1335" r:id="rId18"/>
    <p:sldId id="1337" r:id="rId19"/>
    <p:sldId id="1422" r:id="rId20"/>
    <p:sldId id="1338" r:id="rId21"/>
    <p:sldId id="1340" r:id="rId22"/>
    <p:sldId id="1341" r:id="rId23"/>
    <p:sldId id="1412" r:id="rId24"/>
    <p:sldId id="1413" r:id="rId25"/>
    <p:sldId id="1406" r:id="rId26"/>
    <p:sldId id="1342" r:id="rId27"/>
    <p:sldId id="1407" r:id="rId28"/>
    <p:sldId id="1414" r:id="rId29"/>
    <p:sldId id="1415" r:id="rId30"/>
    <p:sldId id="1416" r:id="rId31"/>
    <p:sldId id="1417" r:id="rId32"/>
    <p:sldId id="1346" r:id="rId33"/>
    <p:sldId id="1345" r:id="rId34"/>
    <p:sldId id="1347" r:id="rId35"/>
    <p:sldId id="1348" r:id="rId36"/>
    <p:sldId id="1421" r:id="rId37"/>
    <p:sldId id="1349" r:id="rId38"/>
    <p:sldId id="1350" r:id="rId39"/>
    <p:sldId id="1408" r:id="rId40"/>
    <p:sldId id="1353" r:id="rId41"/>
    <p:sldId id="1354" r:id="rId42"/>
    <p:sldId id="1355" r:id="rId43"/>
    <p:sldId id="1356" r:id="rId44"/>
    <p:sldId id="1357" r:id="rId45"/>
    <p:sldId id="1358" r:id="rId46"/>
    <p:sldId id="1359" r:id="rId47"/>
    <p:sldId id="1360" r:id="rId48"/>
    <p:sldId id="1361" r:id="rId49"/>
    <p:sldId id="1362" r:id="rId50"/>
    <p:sldId id="1363" r:id="rId51"/>
    <p:sldId id="1364" r:id="rId52"/>
    <p:sldId id="1365" r:id="rId53"/>
    <p:sldId id="1366" r:id="rId54"/>
    <p:sldId id="1367" r:id="rId55"/>
    <p:sldId id="1368" r:id="rId56"/>
    <p:sldId id="1369" r:id="rId57"/>
    <p:sldId id="1370" r:id="rId58"/>
    <p:sldId id="1371" r:id="rId59"/>
    <p:sldId id="1372" r:id="rId60"/>
    <p:sldId id="1373" r:id="rId61"/>
    <p:sldId id="1374" r:id="rId62"/>
    <p:sldId id="1375" r:id="rId63"/>
    <p:sldId id="1409" r:id="rId64"/>
    <p:sldId id="1410" r:id="rId65"/>
    <p:sldId id="1411" r:id="rId66"/>
    <p:sldId id="1377" r:id="rId67"/>
    <p:sldId id="1378" r:id="rId68"/>
    <p:sldId id="1379" r:id="rId69"/>
    <p:sldId id="1380" r:id="rId70"/>
    <p:sldId id="1381" r:id="rId71"/>
    <p:sldId id="1382" r:id="rId72"/>
    <p:sldId id="1383" r:id="rId73"/>
    <p:sldId id="1420" r:id="rId74"/>
    <p:sldId id="1384" r:id="rId75"/>
    <p:sldId id="1385" r:id="rId76"/>
    <p:sldId id="1418" r:id="rId77"/>
    <p:sldId id="1419" r:id="rId78"/>
    <p:sldId id="1386" r:id="rId79"/>
    <p:sldId id="1387" r:id="rId80"/>
    <p:sldId id="1388" r:id="rId81"/>
    <p:sldId id="1389" r:id="rId82"/>
    <p:sldId id="1390" r:id="rId83"/>
    <p:sldId id="1391" r:id="rId84"/>
    <p:sldId id="1392" r:id="rId85"/>
    <p:sldId id="1393" r:id="rId86"/>
    <p:sldId id="1394" r:id="rId87"/>
    <p:sldId id="1395" r:id="rId88"/>
    <p:sldId id="1396" r:id="rId89"/>
    <p:sldId id="1397" r:id="rId90"/>
    <p:sldId id="1398" r:id="rId91"/>
    <p:sldId id="1399" r:id="rId92"/>
    <p:sldId id="1400" r:id="rId93"/>
    <p:sldId id="1401" r:id="rId94"/>
    <p:sldId id="1402" r:id="rId95"/>
    <p:sldId id="1403" r:id="rId96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098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6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35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19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20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2018/9/4 Tuesday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2018/9/4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2018/9/4 Tuesday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2018/9/4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0.png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3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7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1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03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0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08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09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13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15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9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9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2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28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30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31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33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15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3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4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4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2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风险度量基础</a:t>
            </a:r>
            <a:endParaRPr lang="zh-CN" altLang="en-US" sz="6000" b="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6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976" y="832411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　</a:t>
            </a:r>
            <a:r>
              <a:rPr lang="en-US" altLang="zh-CN" sz="2400" dirty="0" smtClean="0">
                <a:solidFill>
                  <a:srgbClr val="0000CC"/>
                </a:solidFill>
                <a:latin typeface="+mj-lt"/>
              </a:rPr>
              <a:t>VaR </a:t>
            </a:r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的性质</a:t>
            </a:r>
            <a:endParaRPr lang="en-US" altLang="zh-CN" sz="2400" dirty="0" smtClean="0">
              <a:solidFill>
                <a:srgbClr val="00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11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不满足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可加性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12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9736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</a:t>
            </a:r>
            <a:r>
              <a:rPr lang="zh-CN" altLang="en-US" dirty="0" smtClean="0">
                <a:latin typeface="Arial" charset="0"/>
              </a:rPr>
              <a:t>满足次可</a:t>
            </a:r>
            <a:r>
              <a:rPr lang="zh-CN" altLang="en-US" dirty="0">
                <a:latin typeface="Arial" charset="0"/>
              </a:rPr>
              <a:t>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err="1" smtClean="0"/>
              <a:t>VaR</a:t>
            </a:r>
            <a:r>
              <a:rPr lang="zh-CN" altLang="en-US" sz="2800" dirty="0" smtClean="0"/>
              <a:t>在什么条件下是一致性风险度量？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>
                <a:latin typeface="+mj-lt"/>
              </a:rPr>
              <a:t>Elliptical distribution</a:t>
            </a:r>
            <a:r>
              <a:rPr lang="en-US" altLang="zh-CN" dirty="0" smtClean="0"/>
              <a:t>），VaR</a:t>
            </a:r>
            <a:r>
              <a:rPr lang="zh-CN" altLang="en-US" dirty="0" smtClean="0"/>
              <a:t>满足一致性。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2555" y="555631"/>
            <a:ext cx="8229600" cy="789140"/>
          </a:xfrm>
        </p:spPr>
        <p:txBody>
          <a:bodyPr/>
          <a:lstStyle/>
          <a:p>
            <a:r>
              <a:rPr lang="zh-CN" altLang="en-US" sz="2800" dirty="0"/>
              <a:t>椭圆分布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-130629" y="1136814"/>
            <a:ext cx="9050694" cy="438271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altLang="zh-CN" sz="1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marL="457200" lvl="1" indent="0">
              <a:buNone/>
            </a:pPr>
            <a:endParaRPr lang="en-US" altLang="zh-CN" sz="18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Nolan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(September 29, 2014). "Multivariate stable densities and distribution functions: general and elliptical case".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2017-05-26.</a:t>
            </a:r>
          </a:p>
          <a:p>
            <a:pPr lvl="1"/>
            <a:endParaRPr lang="en-US" altLang="zh-CN" sz="1800" b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Pascal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F.; et al. "Parameter Estimation For Multivariate Generalized Gaussian Distributions" (PDF). Retrieved 2017-05-26.</a:t>
            </a:r>
          </a:p>
          <a:p>
            <a:pPr lvl="1"/>
            <a:endParaRPr lang="en-US" altLang="zh-CN" sz="1800" b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b="1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Schmidt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(2012). "Credit Risk Modeling and Estimation via Elliptical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Copulae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In </a:t>
            </a:r>
            <a:r>
              <a:rPr lang="en-US" altLang="zh-CN" sz="1800" b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</a:t>
            </a:r>
            <a:r>
              <a:rPr lang="en-US" altLang="zh-CN" sz="1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George; et al. Credit Risk: Measurement, Evaluation and Management. Springer. p. 274. ISBN 9783642593659.</a:t>
            </a:r>
            <a:endParaRPr lang="en-US" altLang="zh-CN" sz="1800" b="1" u="sng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26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16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5443"/>
              </p:ext>
            </p:extLst>
          </p:nvPr>
        </p:nvGraphicFramePr>
        <p:xfrm>
          <a:off x="4931313" y="3973428"/>
          <a:ext cx="3938297" cy="5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97">
                  <a:extLst>
                    <a:ext uri="{9D8B030D-6E8A-4147-A177-3AD203B41FA5}">
                      <a16:colId xmlns:a16="http://schemas.microsoft.com/office/drawing/2014/main" val="2420049408"/>
                    </a:ext>
                  </a:extLst>
                </a:gridCol>
              </a:tblGrid>
              <a:tr h="5972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00CC"/>
                          </a:solidFill>
                        </a:rPr>
                        <a:t>qnorm</a:t>
                      </a:r>
                      <a:r>
                        <a:rPr lang="en-US" altLang="zh-CN" dirty="0" smtClean="0">
                          <a:solidFill>
                            <a:srgbClr val="0000CC"/>
                          </a:solidFill>
                        </a:rPr>
                        <a:t> ( 0.95,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mean = 33, </a:t>
                      </a:r>
                      <a:r>
                        <a:rPr lang="en-US" altLang="zh-CN" baseline="0" dirty="0" err="1" smtClean="0">
                          <a:solidFill>
                            <a:srgbClr val="0000CC"/>
                          </a:solidFill>
                        </a:rPr>
                        <a:t>sd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= 109)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3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17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</a:t>
            </a:r>
            <a:r>
              <a:rPr lang="zh-CN" altLang="en-US" sz="1800" dirty="0" smtClean="0">
                <a:latin typeface="Arial" charset="0"/>
              </a:rPr>
              <a:t>和 </a:t>
            </a:r>
            <a:r>
              <a:rPr lang="en-US" altLang="zh-CN" sz="1800" dirty="0" smtClean="0">
                <a:latin typeface="Arial" charset="0"/>
              </a:rPr>
              <a:t>Weibull </a:t>
            </a:r>
            <a:r>
              <a:rPr lang="zh-CN" altLang="en-US" sz="1800" dirty="0" smtClean="0">
                <a:latin typeface="Arial" charset="0"/>
              </a:rPr>
              <a:t>分布</a:t>
            </a:r>
            <a:r>
              <a:rPr lang="zh-CN" altLang="en-US" sz="1800" dirty="0">
                <a:latin typeface="Arial" charset="0"/>
              </a:rPr>
              <a:t>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352800" y="3777114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19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29364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9432"/>
            <a:ext cx="8610600" cy="425516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风险度量与保费原理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err="1" smtClean="0">
                <a:latin typeface="+mj-lt"/>
                <a:ea typeface="黑体" panose="02010609060101010101" pitchFamily="49" charset="-122"/>
              </a:rPr>
              <a:t>TVaR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PH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Wang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风险度量，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扭曲</a:t>
            </a:r>
            <a:r>
              <a:rPr lang="zh-CN" altLang="en-US" sz="2000" b="1" dirty="0">
                <a:latin typeface="+mj-lt"/>
                <a:ea typeface="黑体" panose="02010609060101010101" pitchFamily="49" charset="-122"/>
              </a:rPr>
              <a:t>风险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度量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期望值原理，标准差原理，方差原理，指数原理，零效用原理</a:t>
            </a:r>
            <a:endParaRPr lang="en-US" altLang="zh-CN" sz="2000" b="1" dirty="0" smtClean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21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92280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90614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23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0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1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12911"/>
              </p:ext>
            </p:extLst>
          </p:nvPr>
        </p:nvGraphicFramePr>
        <p:xfrm>
          <a:off x="558800" y="170815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70815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82188" y="760393"/>
            <a:ext cx="906017" cy="60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78311"/>
              </p:ext>
            </p:extLst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00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29085"/>
              </p:ext>
            </p:extLst>
          </p:nvPr>
        </p:nvGraphicFramePr>
        <p:xfrm>
          <a:off x="2723933" y="1265758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933" y="1265758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5388" y="1343873"/>
            <a:ext cx="1635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有限</a:t>
            </a:r>
            <a:r>
              <a:rPr lang="zh-CN" altLang="en-US" sz="2000" dirty="0">
                <a:latin typeface="Arial" charset="0"/>
              </a:rPr>
              <a:t>期望值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596087" y="2645977"/>
            <a:ext cx="5873115" cy="35526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60750" y="3778250"/>
            <a:ext cx="3683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08884" y="5159140"/>
            <a:ext cx="33855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9279"/>
              </p:ext>
            </p:extLst>
          </p:nvPr>
        </p:nvGraphicFramePr>
        <p:xfrm>
          <a:off x="2631774" y="1377631"/>
          <a:ext cx="3443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3" imgW="1523880" imgH="330120" progId="Equation.DSMT4">
                  <p:embed/>
                </p:oleObj>
              </mc:Choice>
              <mc:Fallback>
                <p:oleObj name="Equation" r:id="rId3" imgW="152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774" y="1377631"/>
                        <a:ext cx="3443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5388" y="1488290"/>
            <a:ext cx="1403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止</a:t>
            </a:r>
            <a:r>
              <a:rPr lang="zh-CN" altLang="en-US" sz="2000" dirty="0">
                <a:latin typeface="Arial" charset="0"/>
              </a:rPr>
              <a:t>损保费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28800" y="2464802"/>
            <a:ext cx="5746282" cy="38012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74720" y="3667225"/>
            <a:ext cx="336884" cy="26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94843"/>
              </p:ext>
            </p:extLst>
          </p:nvPr>
        </p:nvGraphicFramePr>
        <p:xfrm>
          <a:off x="1521493" y="1964941"/>
          <a:ext cx="54387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3" imgW="1981080" imgH="1574640" progId="Equation.DSMT4">
                  <p:embed/>
                </p:oleObj>
              </mc:Choice>
              <mc:Fallback>
                <p:oleObj name="Equation" r:id="rId3" imgW="198108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493" y="1964941"/>
                        <a:ext cx="5438775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7094" y="1229020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 平均</a:t>
            </a:r>
            <a:r>
              <a:rPr lang="zh-CN" altLang="en-US" sz="2000" dirty="0">
                <a:latin typeface="Arial" charset="0"/>
              </a:rPr>
              <a:t>超额损失</a:t>
            </a:r>
          </a:p>
        </p:txBody>
      </p:sp>
    </p:spTree>
    <p:extLst>
      <p:ext uri="{BB962C8B-B14F-4D97-AF65-F5344CB8AC3E}">
        <p14:creationId xmlns:p14="http://schemas.microsoft.com/office/powerpoint/2010/main" val="1803561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A1681688-C9E8-4904-B462-2E534487DD05}" type="slidenum">
              <a:rPr lang="en-US" altLang="zh-CN"/>
              <a:pPr>
                <a:buNone/>
                <a:defRPr/>
              </a:pPr>
              <a:t>28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46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76693"/>
              </p:ext>
            </p:extLst>
          </p:nvPr>
        </p:nvGraphicFramePr>
        <p:xfrm>
          <a:off x="770121" y="666550"/>
          <a:ext cx="39036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" name="Equation" r:id="rId3" imgW="2197080" imgH="672840" progId="Equation.DSMT4">
                  <p:embed/>
                </p:oleObj>
              </mc:Choice>
              <mc:Fallback>
                <p:oleObj name="Equation" r:id="rId3" imgW="2197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21" y="666550"/>
                        <a:ext cx="39036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12520"/>
              </p:ext>
            </p:extLst>
          </p:nvPr>
        </p:nvGraphicFramePr>
        <p:xfrm>
          <a:off x="4791075" y="2744804"/>
          <a:ext cx="390683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" name="Equation" r:id="rId5" imgW="2323800" imgH="672840" progId="Equation.DSMT4">
                  <p:embed/>
                </p:oleObj>
              </mc:Choice>
              <mc:Fallback>
                <p:oleObj name="Equation" r:id="rId5" imgW="2323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744804"/>
                        <a:ext cx="390683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43712"/>
              </p:ext>
            </p:extLst>
          </p:nvPr>
        </p:nvGraphicFramePr>
        <p:xfrm>
          <a:off x="522288" y="4648200"/>
          <a:ext cx="36036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" name="Equation" r:id="rId7" imgW="2057400" imgH="672840" progId="Equation.DSMT4">
                  <p:embed/>
                </p:oleObj>
              </mc:Choice>
              <mc:Fallback>
                <p:oleObj name="Equation" r:id="rId7" imgW="2057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648200"/>
                        <a:ext cx="36036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44522"/>
              </p:ext>
            </p:extLst>
          </p:nvPr>
        </p:nvGraphicFramePr>
        <p:xfrm>
          <a:off x="4961823" y="4572803"/>
          <a:ext cx="23622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" name="Equation" r:id="rId9" imgW="1244600" imgH="660400" progId="Equation.DSMT4">
                  <p:embed/>
                </p:oleObj>
              </mc:Choice>
              <mc:Fallback>
                <p:oleObj name="Equation" r:id="rId9" imgW="12446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823" y="4572803"/>
                        <a:ext cx="23622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609600" y="2362200"/>
          <a:ext cx="36576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" name="Equation" r:id="rId11" imgW="2209800" imgH="914400" progId="Equation.DSMT4">
                  <p:embed/>
                </p:oleObj>
              </mc:Choice>
              <mc:Fallback>
                <p:oleObj name="Equation" r:id="rId11" imgW="220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36576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83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29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508624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的不同计算公式（连续分布）：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buNone/>
                <a:defRPr/>
              </a:pPr>
              <a:t>30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193538" name="Picture 2" descr="Economic Capi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591457" y="1524000"/>
            <a:ext cx="7848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665" y="805660"/>
            <a:ext cx="1422184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经济资本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96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</a:t>
            </a:r>
            <a:fld id="{C920FDCF-67CE-490A-A68D-2134704B2E8E}" type="slidenum">
              <a:rPr lang="en-US" altLang="zh-CN">
                <a:latin typeface="Times New Roman" pitchFamily="18" charset="0"/>
                <a:cs typeface="Times New Roman" pitchFamily="18" charset="0"/>
              </a:rPr>
              <a:pPr>
                <a:buNone/>
                <a:defRPr/>
              </a:pPr>
              <a:t>31</a:t>
            </a:fld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1323694" y="529961"/>
            <a:ext cx="6781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保险公司的最优经济资本可以表示为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8" name="Text Box 5"/>
          <p:cNvSpPr txBox="1">
            <a:spLocks noChangeArrowheads="1"/>
          </p:cNvSpPr>
          <p:nvPr/>
        </p:nvSpPr>
        <p:spPr bwMode="auto">
          <a:xfrm>
            <a:off x="807610" y="2057400"/>
            <a:ext cx="1641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经济资本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sz="2000" i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430" name="Text Box 7"/>
          <p:cNvSpPr txBox="1">
            <a:spLocks noChangeArrowheads="1"/>
          </p:cNvSpPr>
          <p:nvPr/>
        </p:nvSpPr>
        <p:spPr bwMode="auto">
          <a:xfrm>
            <a:off x="804161" y="2779713"/>
            <a:ext cx="103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总成本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31621"/>
              </p:ext>
            </p:extLst>
          </p:nvPr>
        </p:nvGraphicFramePr>
        <p:xfrm>
          <a:off x="2075848" y="2659549"/>
          <a:ext cx="5102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Equation" r:id="rId4" imgW="2616120" imgH="457200" progId="Equation.DSMT4">
                  <p:embed/>
                </p:oleObj>
              </mc:Choice>
              <mc:Fallback>
                <p:oleObj name="Equation" r:id="rId4" imgW="2616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48" y="2659549"/>
                        <a:ext cx="51022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9"/>
          <p:cNvSpPr txBox="1">
            <a:spLocks noChangeArrowheads="1"/>
          </p:cNvSpPr>
          <p:nvPr/>
        </p:nvSpPr>
        <p:spPr bwMode="auto">
          <a:xfrm>
            <a:off x="859971" y="3664374"/>
            <a:ext cx="363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ost 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求偏导并令其等于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0: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54668"/>
              </p:ext>
            </p:extLst>
          </p:nvPr>
        </p:nvGraphicFramePr>
        <p:xfrm>
          <a:off x="1011645" y="4724400"/>
          <a:ext cx="47323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6" imgW="2425680" imgH="203040" progId="Equation.DSMT4">
                  <p:embed/>
                </p:oleObj>
              </mc:Choice>
              <mc:Fallback>
                <p:oleObj name="Equation" r:id="rId6" imgW="2425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645" y="4724400"/>
                        <a:ext cx="47323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59893"/>
              </p:ext>
            </p:extLst>
          </p:nvPr>
        </p:nvGraphicFramePr>
        <p:xfrm>
          <a:off x="2423758" y="5351646"/>
          <a:ext cx="36941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Equation" r:id="rId8" imgW="2120760" imgH="457200" progId="Equation.DSMT4">
                  <p:embed/>
                </p:oleObj>
              </mc:Choice>
              <mc:Fallback>
                <p:oleObj name="Equation" r:id="rId8" imgW="2120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758" y="5351646"/>
                        <a:ext cx="36941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402" y="1441025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假设公司的损失为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5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32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56458"/>
              </p:ext>
            </p:extLst>
          </p:nvPr>
        </p:nvGraphicFramePr>
        <p:xfrm>
          <a:off x="1578209" y="1092584"/>
          <a:ext cx="5756242" cy="6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209" y="1092584"/>
                        <a:ext cx="5756242" cy="6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49202"/>
              </p:ext>
            </p:extLst>
          </p:nvPr>
        </p:nvGraphicFramePr>
        <p:xfrm>
          <a:off x="1244869" y="2184936"/>
          <a:ext cx="6387966" cy="2646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资本收益率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最优经济资本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10%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90%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95%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99%</a:t>
                      </a:r>
                      <a:r>
                        <a:rPr lang="zh-CN" altLang="en-US" sz="2800" dirty="0" smtClean="0"/>
                        <a:t>水平的</a:t>
                      </a:r>
                      <a:r>
                        <a:rPr lang="en-US" altLang="zh-CN" sz="2800" dirty="0" err="1" smtClean="0"/>
                        <a:t>VaR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8661" y="5258702"/>
            <a:ext cx="668163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注：资本要求的收益率越高，最优经济资本越小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60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9993B01-3798-41A7-A396-291C8A855BB9}" type="slidenum">
              <a:rPr lang="en-US" altLang="zh-CN"/>
              <a:pPr>
                <a:buNone/>
                <a:defRPr/>
              </a:pPr>
              <a:t>33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93867"/>
              </p:ext>
            </p:extLst>
          </p:nvPr>
        </p:nvGraphicFramePr>
        <p:xfrm>
          <a:off x="1219200" y="2349500"/>
          <a:ext cx="65151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3" imgW="3340080" imgH="1904760" progId="Equation.DSMT4">
                  <p:embed/>
                </p:oleObj>
              </mc:Choice>
              <mc:Fallback>
                <p:oleObj name="Equation" r:id="rId3" imgW="334008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49500"/>
                        <a:ext cx="6515100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09155"/>
              </p:ext>
            </p:extLst>
          </p:nvPr>
        </p:nvGraphicFramePr>
        <p:xfrm>
          <a:off x="1250950" y="1208088"/>
          <a:ext cx="36306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208088"/>
                        <a:ext cx="36306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75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126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277107"/>
              </p:ext>
            </p:extLst>
          </p:nvPr>
        </p:nvGraphicFramePr>
        <p:xfrm>
          <a:off x="1352049" y="4090160"/>
          <a:ext cx="51355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1" name="Equation" r:id="rId3" imgW="2400120" imgH="927000" progId="Equation.DSMT4">
                  <p:embed/>
                </p:oleObj>
              </mc:Choice>
              <mc:Fallback>
                <p:oleObj name="Equation" r:id="rId3" imgW="2400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049" y="4090160"/>
                        <a:ext cx="5135563" cy="1981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41083"/>
              </p:ext>
            </p:extLst>
          </p:nvPr>
        </p:nvGraphicFramePr>
        <p:xfrm>
          <a:off x="1323975" y="1236663"/>
          <a:ext cx="5157788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2" name="Equation" r:id="rId5" imgW="2184120" imgH="927000" progId="Equation.DSMT4">
                  <p:embed/>
                </p:oleObj>
              </mc:Choice>
              <mc:Fallback>
                <p:oleObj name="Equation" r:id="rId5" imgW="21841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36663"/>
                        <a:ext cx="5157788" cy="2181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21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475841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应用上式证明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87186"/>
              </p:ext>
            </p:extLst>
          </p:nvPr>
        </p:nvGraphicFramePr>
        <p:xfrm>
          <a:off x="67377" y="3459468"/>
          <a:ext cx="8915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0" name="Equation" r:id="rId3" imgW="5283200" imgH="419100" progId="Equation.DSMT4">
                  <p:embed/>
                </p:oleObj>
              </mc:Choice>
              <mc:Fallback>
                <p:oleObj name="Equation" r:id="rId3" imgW="5283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7" y="3459468"/>
                        <a:ext cx="8915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498"/>
              </p:ext>
            </p:extLst>
          </p:nvPr>
        </p:nvGraphicFramePr>
        <p:xfrm>
          <a:off x="1496390" y="4697918"/>
          <a:ext cx="757060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1" name="Equation" r:id="rId5" imgW="5092700" imgH="609600" progId="Equation.DSMT4">
                  <p:embed/>
                </p:oleObj>
              </mc:Choice>
              <mc:Fallback>
                <p:oleObj name="Equation" r:id="rId5" imgW="5092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90" y="4697918"/>
                        <a:ext cx="757060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55678"/>
              </p:ext>
            </p:extLst>
          </p:nvPr>
        </p:nvGraphicFramePr>
        <p:xfrm>
          <a:off x="1471668" y="5556171"/>
          <a:ext cx="27432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2" name="Equation" r:id="rId7" imgW="1663700" imgH="457200" progId="Equation.DSMT4">
                  <p:embed/>
                </p:oleObj>
              </mc:Choice>
              <mc:Fallback>
                <p:oleObj name="Equation" r:id="rId7" imgW="1663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68" y="5556171"/>
                        <a:ext cx="27432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74222"/>
              </p:ext>
            </p:extLst>
          </p:nvPr>
        </p:nvGraphicFramePr>
        <p:xfrm>
          <a:off x="192088" y="2560638"/>
          <a:ext cx="721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" name="Equation" r:id="rId9" imgW="3568680" imgH="241200" progId="Equation.DSMT4">
                  <p:embed/>
                </p:oleObj>
              </mc:Choice>
              <mc:Fallback>
                <p:oleObj name="Equation" r:id="rId9" imgW="3568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560638"/>
                        <a:ext cx="7210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74169"/>
              </p:ext>
            </p:extLst>
          </p:nvPr>
        </p:nvGraphicFramePr>
        <p:xfrm>
          <a:off x="1817688" y="1712913"/>
          <a:ext cx="49450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4" name="Equation" r:id="rId11" imgW="3403440" imgH="419040" progId="Equation.DSMT4">
                  <p:embed/>
                </p:oleObj>
              </mc:Choice>
              <mc:Fallback>
                <p:oleObj name="Equation" r:id="rId11" imgW="34034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712913"/>
                        <a:ext cx="4945062" cy="608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7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9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38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4029269" y="857398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课后练习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39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6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7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8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502" y="859202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课后练习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29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40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42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0259"/>
            <a:ext cx="7793038" cy="86518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基于扭曲函数的风险度量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75468" y="1443173"/>
            <a:ext cx="7993063" cy="13128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扭曲函数</a:t>
            </a: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是定义在区间</a:t>
            </a:r>
            <a:r>
              <a:rPr lang="en-US" altLang="zh-CN" sz="2400" dirty="0" smtClean="0">
                <a:latin typeface="Times New Roman" pitchFamily="18" charset="0"/>
              </a:rPr>
              <a:t>[0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1]</a:t>
            </a:r>
            <a:r>
              <a:rPr lang="zh-CN" altLang="en-US" sz="2400" dirty="0" smtClean="0">
                <a:latin typeface="Times New Roman" pitchFamily="18" charset="0"/>
              </a:rPr>
              <a:t>上的递增凹（</a:t>
            </a:r>
            <a:r>
              <a:rPr lang="en-US" altLang="zh-CN" sz="2400" dirty="0" smtClean="0">
                <a:latin typeface="Times New Roman" pitchFamily="18" charset="0"/>
              </a:rPr>
              <a:t>concave</a:t>
            </a:r>
            <a:r>
              <a:rPr lang="zh-CN" altLang="en-US" sz="2400" dirty="0" smtClean="0">
                <a:latin typeface="Times New Roman" pitchFamily="18" charset="0"/>
              </a:rPr>
              <a:t>）函数，即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(.) ≥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″</a:t>
            </a:r>
            <a:r>
              <a:rPr lang="en-US" altLang="zh-CN" sz="2400" dirty="0" smtClean="0">
                <a:latin typeface="Times New Roman" pitchFamily="18" charset="0"/>
              </a:rPr>
              <a:t>(.) ≤ 0</a:t>
            </a:r>
            <a:r>
              <a:rPr lang="zh-CN" altLang="en-US" sz="2400" dirty="0" smtClean="0">
                <a:latin typeface="Times New Roman" pitchFamily="18" charset="0"/>
              </a:rPr>
              <a:t>，且</a:t>
            </a:r>
            <a:r>
              <a:rPr lang="en-US" altLang="zh-CN" sz="2400" dirty="0" smtClean="0">
                <a:latin typeface="Times New Roman" pitchFamily="18" charset="0"/>
              </a:rPr>
              <a:t>g(0) = 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g(1) = 1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2603633"/>
            <a:ext cx="7239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47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19200"/>
            <a:ext cx="7993063" cy="53054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假设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是一个非负随机变量。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对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的风险度量为：</a:t>
            </a: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g(.)</a:t>
            </a:r>
            <a:r>
              <a:rPr lang="zh-CN" altLang="en-US" sz="2400" dirty="0" smtClean="0">
                <a:latin typeface="Times New Roman" pitchFamily="18" charset="0"/>
              </a:rPr>
              <a:t>被称作扭曲函数（</a:t>
            </a:r>
            <a:r>
              <a:rPr lang="en-US" altLang="zh-CN" sz="2400" dirty="0" smtClean="0">
                <a:latin typeface="Times New Roman" pitchFamily="18" charset="0"/>
              </a:rPr>
              <a:t>distortion function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注：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)]</a:t>
            </a:r>
            <a:r>
              <a:rPr lang="zh-CN" altLang="en-US" sz="2400" dirty="0" smtClean="0">
                <a:latin typeface="Times New Roman" pitchFamily="18" charset="0"/>
              </a:rPr>
              <a:t>仍是一个生存函数（下页）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8FC3D26-AA26-48D8-BA5B-F4BC5133E81F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 )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04660"/>
              </p:ext>
            </p:extLst>
          </p:nvPr>
        </p:nvGraphicFramePr>
        <p:xfrm>
          <a:off x="1908175" y="2326433"/>
          <a:ext cx="26638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3" imgW="1244600" imgH="469900" progId="Equation.DSMT4">
                  <p:embed/>
                </p:oleObj>
              </mc:Choice>
              <mc:Fallback>
                <p:oleObj name="Equation" r:id="rId3" imgW="1244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26433"/>
                        <a:ext cx="2663825" cy="1004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9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035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84F321A-DC85-497A-9670-CCE3819E6748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 )</a:t>
            </a: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685800" y="838200"/>
            <a:ext cx="5519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33CC"/>
                </a:solidFill>
              </a:rPr>
              <a:t>g</a:t>
            </a:r>
            <a:r>
              <a:rPr lang="en-US" altLang="zh-CN" b="1" dirty="0">
                <a:solidFill>
                  <a:srgbClr val="0033CC"/>
                </a:solidFill>
              </a:rPr>
              <a:t>[</a:t>
            </a:r>
            <a:r>
              <a:rPr lang="en-US" altLang="zh-CN" b="1" i="1" dirty="0">
                <a:solidFill>
                  <a:srgbClr val="0033CC"/>
                </a:solidFill>
              </a:rPr>
              <a:t>S</a:t>
            </a:r>
            <a:r>
              <a:rPr lang="en-US" altLang="zh-CN" b="1" dirty="0">
                <a:solidFill>
                  <a:srgbClr val="0033CC"/>
                </a:solidFill>
              </a:rPr>
              <a:t>(</a:t>
            </a:r>
            <a:r>
              <a:rPr lang="en-US" altLang="zh-CN" b="1" i="1" dirty="0">
                <a:solidFill>
                  <a:srgbClr val="0033CC"/>
                </a:solidFill>
              </a:rPr>
              <a:t>x</a:t>
            </a:r>
            <a:r>
              <a:rPr lang="en-US" altLang="zh-CN" b="1" dirty="0">
                <a:solidFill>
                  <a:srgbClr val="0033CC"/>
                </a:solidFill>
              </a:rPr>
              <a:t>)] </a:t>
            </a:r>
            <a:r>
              <a:rPr lang="zh-CN" altLang="en-US" b="1" dirty="0" smtClean="0">
                <a:solidFill>
                  <a:srgbClr val="0033CC"/>
                </a:solidFill>
              </a:rPr>
              <a:t>是定义在区间</a:t>
            </a:r>
            <a:r>
              <a:rPr lang="en-US" altLang="zh-CN" b="1" dirty="0" smtClean="0">
                <a:solidFill>
                  <a:srgbClr val="0033CC"/>
                </a:solidFill>
              </a:rPr>
              <a:t>[</a:t>
            </a:r>
            <a:r>
              <a:rPr lang="en-US" altLang="zh-CN" b="1" dirty="0">
                <a:solidFill>
                  <a:srgbClr val="0033CC"/>
                </a:solidFill>
              </a:rPr>
              <a:t>0,∞</a:t>
            </a:r>
            <a:r>
              <a:rPr lang="en-US" altLang="zh-CN" b="1" dirty="0" smtClean="0">
                <a:solidFill>
                  <a:srgbClr val="0033CC"/>
                </a:solidFill>
              </a:rPr>
              <a:t>)</a:t>
            </a:r>
            <a:r>
              <a:rPr lang="zh-CN" altLang="en-US" b="1" dirty="0" smtClean="0">
                <a:solidFill>
                  <a:srgbClr val="0033CC"/>
                </a:solidFill>
              </a:rPr>
              <a:t>的生存函数：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graphicFrame>
        <p:nvGraphicFramePr>
          <p:cNvPr id="1259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20553"/>
              </p:ext>
            </p:extLst>
          </p:nvPr>
        </p:nvGraphicFramePr>
        <p:xfrm>
          <a:off x="1981200" y="2209800"/>
          <a:ext cx="40386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3" imgW="1790700" imgH="1308100" progId="Equation.DSMT4">
                  <p:embed/>
                </p:oleObj>
              </mc:Choice>
              <mc:Fallback>
                <p:oleObj name="Equation" r:id="rId3" imgW="1790700" imgH="1308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4038600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301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9E0B786-DC1F-4884-A7E8-8A11041E6F1F}" type="slidenum">
              <a:rPr lang="en-US" altLang="zh-CN"/>
              <a:pPr>
                <a:defRPr/>
              </a:pPr>
              <a:t>47</a:t>
            </a:fld>
            <a:r>
              <a:rPr lang="en-US" altLang="zh-CN"/>
              <a:t> )</a:t>
            </a: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547688" y="1396356"/>
            <a:ext cx="5634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记生存函数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[</a:t>
            </a:r>
            <a:r>
              <a:rPr lang="en-US" altLang="zh-CN" b="1" i="1" dirty="0" smtClean="0"/>
              <a:t>S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)]</a:t>
            </a:r>
            <a:r>
              <a:rPr lang="zh-CN" altLang="en-US" b="1" dirty="0" smtClean="0"/>
              <a:t>对应的随机变量为 </a:t>
            </a:r>
            <a:r>
              <a:rPr lang="en-US" altLang="zh-CN" b="1" dirty="0" smtClean="0"/>
              <a:t> </a:t>
            </a:r>
            <a:r>
              <a:rPr lang="en-US" altLang="zh-CN" b="1" i="1" dirty="0"/>
              <a:t>X</a:t>
            </a:r>
            <a:r>
              <a:rPr lang="en-US" altLang="zh-CN" b="1" i="1" baseline="30000" dirty="0"/>
              <a:t>*</a:t>
            </a:r>
            <a:r>
              <a:rPr lang="en-US" altLang="zh-CN" b="1" i="1" dirty="0"/>
              <a:t> </a:t>
            </a:r>
            <a:endParaRPr lang="en-US" altLang="zh-CN" b="1" dirty="0"/>
          </a:p>
        </p:txBody>
      </p:sp>
      <p:graphicFrame>
        <p:nvGraphicFramePr>
          <p:cNvPr id="1269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88820"/>
              </p:ext>
            </p:extLst>
          </p:nvPr>
        </p:nvGraphicFramePr>
        <p:xfrm>
          <a:off x="547688" y="2590800"/>
          <a:ext cx="818197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" name="Equation" r:id="rId3" imgW="3568680" imgH="876240" progId="Equation.DSMT4">
                  <p:embed/>
                </p:oleObj>
              </mc:Choice>
              <mc:Fallback>
                <p:oleObj name="Equation" r:id="rId3" imgW="35686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590800"/>
                        <a:ext cx="8181975" cy="200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Text Box 7"/>
          <p:cNvSpPr txBox="1">
            <a:spLocks noChangeArrowheads="1"/>
          </p:cNvSpPr>
          <p:nvPr/>
        </p:nvSpPr>
        <p:spPr bwMode="auto">
          <a:xfrm>
            <a:off x="914400" y="5562599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解释：对密度函数的右尾赋予较大权重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17558" y="727335"/>
            <a:ext cx="482536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对扭曲函数风险度量的一种解释：</a:t>
            </a:r>
            <a:endParaRPr lang="zh-CN" altLang="en-US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696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66172"/>
              </p:ext>
            </p:extLst>
          </p:nvPr>
        </p:nvGraphicFramePr>
        <p:xfrm>
          <a:off x="2037472" y="942262"/>
          <a:ext cx="5367337" cy="54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3" imgW="2577960" imgH="2628720" progId="Equation.DSMT4">
                  <p:embed/>
                </p:oleObj>
              </mc:Choice>
              <mc:Fallback>
                <p:oleObj name="Equation" r:id="rId3" imgW="2577960" imgH="262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7472" y="942262"/>
                        <a:ext cx="5367337" cy="54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42827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8277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33253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49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55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 smtClean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5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58000" y="6326188"/>
            <a:ext cx="2286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50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2" y="870479"/>
            <a:ext cx="7543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09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924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2400" y="152400"/>
            <a:ext cx="1066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(0.01,10,0.001)</a:t>
            </a:r>
          </a:p>
          <a:p>
            <a:r>
              <a:rPr lang="en-US" altLang="zh-CN" sz="100" dirty="0"/>
              <a:t>a=2</a:t>
            </a:r>
          </a:p>
          <a:p>
            <a:r>
              <a:rPr lang="en-US" altLang="zh-CN" sz="100" dirty="0" err="1"/>
              <a:t>f1</a:t>
            </a:r>
            <a:r>
              <a:rPr lang="en-US" altLang="zh-CN" sz="100" dirty="0"/>
              <a:t>=1/a*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f2</a:t>
            </a:r>
            <a:r>
              <a:rPr lang="en-US" altLang="zh-CN" sz="100" dirty="0"/>
              <a:t>=1/(2*a)*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(-x/(2*a))</a:t>
            </a:r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x,f1,pch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x,f2,col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3.5,0.4,expression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指数分布的密度函数</a:t>
            </a:r>
            <a:r>
              <a:rPr lang="en-US" altLang="zh-CN" sz="100" dirty="0"/>
              <a:t>: f(x)==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</a:t>
            </a:r>
            <a:r>
              <a:rPr lang="en-US" altLang="zh-CN" sz="100" dirty="0" err="1"/>
              <a:t>1,theta</a:t>
            </a:r>
            <a:r>
              <a:rPr lang="en-US" altLang="zh-CN" sz="100" dirty="0"/>
              <a:t>)*e^(-x/theta)),col=1)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6.5,0.15,expression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扭曲后的密度函数</a:t>
            </a:r>
            <a:r>
              <a:rPr lang="en-US" altLang="zh-CN" sz="100" dirty="0"/>
              <a:t>: tilde(f)(x)==</a:t>
            </a:r>
            <a:r>
              <a:rPr lang="en-US" altLang="zh-CN" sz="100" dirty="0" err="1"/>
              <a:t>frac</a:t>
            </a:r>
            <a:r>
              <a:rPr lang="en-US" altLang="zh-CN" sz="100" dirty="0"/>
              <a:t>(1,2*theta)*e^(-x/(2*theta))),col=2)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 err="1"/>
              <a:t>s1</a:t>
            </a:r>
            <a:r>
              <a:rPr lang="en-US" altLang="zh-CN" sz="100" dirty="0"/>
              <a:t>=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(-x/a)</a:t>
            </a:r>
          </a:p>
          <a:p>
            <a:r>
              <a:rPr lang="en-US" altLang="zh-CN" sz="100" dirty="0" err="1"/>
              <a:t>s2</a:t>
            </a:r>
            <a:r>
              <a:rPr lang="en-US" altLang="zh-CN" sz="100" dirty="0"/>
              <a:t>=</a:t>
            </a:r>
            <a:r>
              <a:rPr lang="en-US" altLang="zh-CN" sz="100" dirty="0" err="1"/>
              <a:t>s1^0.5</a:t>
            </a:r>
            <a:endParaRPr lang="en-US" altLang="zh-CN" sz="100" dirty="0"/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x,s1,pch</a:t>
            </a:r>
            <a:r>
              <a:rPr lang="en-US" altLang="zh-CN" sz="100" dirty="0"/>
              <a:t>='',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',main='</a:t>
            </a:r>
            <a:r>
              <a:rPr lang="zh-CN" altLang="en-US" sz="100" dirty="0"/>
              <a:t>对参数为</a:t>
            </a:r>
            <a:r>
              <a:rPr lang="en-US" altLang="zh-CN" sz="100" dirty="0"/>
              <a:t>2</a:t>
            </a:r>
            <a:r>
              <a:rPr lang="zh-CN" altLang="en-US" sz="100" dirty="0"/>
              <a:t>的指数分布进行扭曲</a:t>
            </a:r>
            <a:r>
              <a:rPr lang="en-US" altLang="zh-CN" sz="100" dirty="0"/>
              <a:t>,</a:t>
            </a:r>
            <a:r>
              <a:rPr lang="zh-CN" altLang="en-US" sz="100" dirty="0"/>
              <a:t>扭曲函数为</a:t>
            </a:r>
            <a:r>
              <a:rPr lang="en-US" altLang="zh-CN" sz="100" dirty="0"/>
              <a:t>g(t)=</a:t>
            </a:r>
            <a:r>
              <a:rPr lang="en-US" altLang="zh-CN" sz="100" dirty="0" err="1"/>
              <a:t>t^0.5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x,s1,col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x,s2,col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2.5,0.2,expression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指数分布的生存函数</a:t>
            </a:r>
            <a:r>
              <a:rPr lang="en-US" altLang="zh-CN" sz="100" dirty="0"/>
              <a:t>: S(x)==e^{x/theta}),col=1)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6,0.6,expression</a:t>
            </a:r>
            <a:r>
              <a:rPr lang="en-US" altLang="zh-CN" sz="100" dirty="0"/>
              <a:t>(</a:t>
            </a:r>
            <a:r>
              <a:rPr lang="zh-CN" altLang="en-US" sz="100" dirty="0"/>
              <a:t>扭曲后的生存函数</a:t>
            </a:r>
            <a:r>
              <a:rPr lang="en-US" altLang="zh-CN" sz="100" dirty="0"/>
              <a:t>: g(S(x))==e^{x/(2*theta)}),col=2)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513171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AF77ACC-4A35-49A9-9A4E-49BA1C7FA447}" type="slidenum">
              <a:rPr lang="en-US" altLang="zh-CN"/>
              <a:pPr>
                <a:defRPr/>
              </a:pPr>
              <a:t>52</a:t>
            </a:fld>
            <a:r>
              <a:rPr lang="en-US" altLang="zh-CN"/>
              <a:t> )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4929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扭曲函数风险度量与 </a:t>
            </a:r>
            <a:r>
              <a:rPr lang="en-US" altLang="zh-CN" b="1" dirty="0" err="1" smtClean="0"/>
              <a:t>TVaR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比较</a:t>
            </a:r>
            <a:endParaRPr lang="en-US" altLang="zh-CN" b="1" dirty="0"/>
          </a:p>
        </p:txBody>
      </p:sp>
      <p:graphicFrame>
        <p:nvGraphicFramePr>
          <p:cNvPr id="137220" name="Object 5"/>
          <p:cNvGraphicFramePr>
            <a:graphicFrameLocks noChangeAspect="1"/>
          </p:cNvGraphicFramePr>
          <p:nvPr/>
        </p:nvGraphicFramePr>
        <p:xfrm>
          <a:off x="1155700" y="1600200"/>
          <a:ext cx="6196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0" name="Equation" r:id="rId3" imgW="2895480" imgH="469800" progId="Equation.DSMT4">
                  <p:embed/>
                </p:oleObj>
              </mc:Choice>
              <mc:Fallback>
                <p:oleObj name="Equation" r:id="rId3" imgW="289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600200"/>
                        <a:ext cx="61960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1944688" y="3124200"/>
          <a:ext cx="68659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1" name="Equation" r:id="rId5" imgW="3276360" imgH="469800" progId="Equation.DSMT4">
                  <p:embed/>
                </p:oleObj>
              </mc:Choice>
              <mc:Fallback>
                <p:oleObj name="Equation" r:id="rId5" imgW="327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124200"/>
                        <a:ext cx="68659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1905000" y="4495800"/>
          <a:ext cx="26654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2" name="Equation" r:id="rId7" imgW="1282680" imgH="469800" progId="Equation.DSMT4">
                  <p:embed/>
                </p:oleObj>
              </mc:Choice>
              <mc:Fallback>
                <p:oleObj name="Equation" r:id="rId7" imgW="1282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26654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14590"/>
              </p:ext>
            </p:extLst>
          </p:nvPr>
        </p:nvGraphicFramePr>
        <p:xfrm>
          <a:off x="1917700" y="5715000"/>
          <a:ext cx="287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3" name="Equation" r:id="rId9" imgW="1384200" imgH="469800" progId="Equation.DSMT4">
                  <p:embed/>
                </p:oleObj>
              </mc:Choice>
              <mc:Fallback>
                <p:oleObj name="Equation" r:id="rId9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715000"/>
                        <a:ext cx="2870200" cy="965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36390"/>
              </p:ext>
            </p:extLst>
          </p:nvPr>
        </p:nvGraphicFramePr>
        <p:xfrm>
          <a:off x="5275020" y="4963886"/>
          <a:ext cx="3703054" cy="85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4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020" y="4963886"/>
                        <a:ext cx="3703054" cy="85789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316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 </a:t>
            </a:r>
            <a:r>
              <a:rPr lang="en-US" altLang="zh-CN" sz="2400" b="1" dirty="0" smtClean="0"/>
              <a:t>R 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 </a:t>
            </a:r>
            <a:r>
              <a:rPr lang="en-US" altLang="zh-CN" sz="2400" b="1" dirty="0" smtClean="0"/>
              <a:t>99% 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430795"/>
            <a:ext cx="184731" cy="4160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1066281"/>
            <a:ext cx="4560864" cy="189333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set.seed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111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loss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rlnorm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100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),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rep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40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(loss)/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length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plot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sort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(loss), p,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type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"s"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9286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 b="3619"/>
          <a:stretch>
            <a:fillRect/>
          </a:stretch>
        </p:blipFill>
        <p:spPr bwMode="auto">
          <a:xfrm>
            <a:off x="4800600" y="2661672"/>
            <a:ext cx="39892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" y="3918972"/>
            <a:ext cx="4495800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quantile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0.99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     99%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10.35728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mean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(loss[loss 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VaR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])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TVaR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[1] 13.57995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11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893" y="1046256"/>
            <a:ext cx="5764213" cy="898041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+mj-lt"/>
              </a:rPr>
              <a:t>PH risk measure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9138"/>
            <a:ext cx="8540750" cy="4471987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PH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Proportional Hazard</a:t>
            </a:r>
            <a:r>
              <a:rPr lang="zh-CN" altLang="en-US" sz="2400" dirty="0" smtClean="0">
                <a:latin typeface="Times New Roman" pitchFamily="18" charset="0"/>
              </a:rPr>
              <a:t>）：比例危险率。 假设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</a:rPr>
              <a:t>是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的生存函数，</a:t>
            </a:r>
            <a:r>
              <a:rPr lang="zh-CN" altLang="en-US" sz="2400" dirty="0" smtClean="0">
                <a:latin typeface="Symbol" pitchFamily="18" charset="2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h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</a:t>
            </a:r>
            <a:r>
              <a:rPr lang="zh-CN" altLang="en-US" sz="2400" dirty="0" smtClean="0">
                <a:latin typeface="Times New Roman" pitchFamily="18" charset="0"/>
              </a:rPr>
              <a:t>是其危险率，则有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14C9778-8122-4A89-BCA9-1458594A6703}" type="slidenum">
              <a:rPr lang="en-US" altLang="zh-CN"/>
              <a:pPr>
                <a:defRPr/>
              </a:pPr>
              <a:t>55</a:t>
            </a:fld>
            <a:r>
              <a:rPr lang="en-US" altLang="zh-CN"/>
              <a:t> 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2819400" y="3505200"/>
          <a:ext cx="2665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" name="Equation" r:id="rId3" imgW="1397000" imgH="482600" progId="Equation.DSMT4">
                  <p:embed/>
                </p:oleObj>
              </mc:Choice>
              <mc:Fallback>
                <p:oleObj name="Equation" r:id="rId3" imgW="1397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665413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2819400" y="4953000"/>
          <a:ext cx="21097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" name="Equation" r:id="rId5" imgW="1143000" imgH="469900" progId="Equation.DSMT4">
                  <p:embed/>
                </p:oleObj>
              </mc:Choice>
              <mc:Fallback>
                <p:oleObj name="Equation" r:id="rId5" imgW="114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21097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5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692150"/>
            <a:ext cx="8540750" cy="5761038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假设新的危险率为（</a:t>
            </a:r>
            <a:r>
              <a:rPr lang="en-US" altLang="zh-CN" sz="2400" b="1" i="1" dirty="0" smtClean="0">
                <a:latin typeface="Times New Roman" pitchFamily="18" charset="0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≥ 1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则相应的生存函数为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基于</a:t>
            </a:r>
            <a:r>
              <a:rPr lang="en-US" altLang="zh-CN" sz="2400" b="1" dirty="0" smtClean="0">
                <a:latin typeface="Times New Roman" pitchFamily="18" charset="0"/>
              </a:rPr>
              <a:t>PH</a:t>
            </a:r>
            <a:r>
              <a:rPr lang="zh-CN" altLang="en-US" sz="2400" b="1" dirty="0" smtClean="0">
                <a:latin typeface="Times New Roman" pitchFamily="18" charset="0"/>
              </a:rPr>
              <a:t>变换的风险度量为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02ED78C-2D76-42A9-82DA-43CE4DA10FD9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3302000" y="1371600"/>
          <a:ext cx="18303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3" name="Equation" r:id="rId3" imgW="901309" imgH="393529" progId="Equation.DSMT4">
                  <p:embed/>
                </p:oleObj>
              </mc:Choice>
              <mc:Fallback>
                <p:oleObj name="Equation" r:id="rId3" imgW="90130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371600"/>
                        <a:ext cx="1830388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19400"/>
              </p:ext>
            </p:extLst>
          </p:nvPr>
        </p:nvGraphicFramePr>
        <p:xfrm>
          <a:off x="991403" y="3001904"/>
          <a:ext cx="75358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" name="Equation" r:id="rId5" imgW="3695700" imgH="546100" progId="Equation.DSMT4">
                  <p:embed/>
                </p:oleObj>
              </mc:Choice>
              <mc:Fallback>
                <p:oleObj name="Equation" r:id="rId5" imgW="36957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403" y="3001904"/>
                        <a:ext cx="7535863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4746"/>
              </p:ext>
            </p:extLst>
          </p:nvPr>
        </p:nvGraphicFramePr>
        <p:xfrm>
          <a:off x="4572000" y="4446872"/>
          <a:ext cx="4067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" name="Equation" r:id="rId7" imgW="2120760" imgH="469800" progId="Equation.DSMT4">
                  <p:embed/>
                </p:oleObj>
              </mc:Choice>
              <mc:Fallback>
                <p:oleObj name="Equation" r:id="rId7" imgW="2120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46872"/>
                        <a:ext cx="40671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600" y="5638800"/>
            <a:ext cx="3732212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541E6A"/>
                </a:solidFill>
              </a:rPr>
              <a:t>  PH</a:t>
            </a:r>
            <a:r>
              <a:rPr lang="zh-CN" altLang="en-US" b="1" dirty="0">
                <a:solidFill>
                  <a:srgbClr val="541E6A"/>
                </a:solidFill>
              </a:rPr>
              <a:t>对应的扭曲函数为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 dirty="0">
                <a:solidFill>
                  <a:srgbClr val="541E6A"/>
                </a:solidFill>
              </a:rPr>
              <a:t>    </a:t>
            </a:r>
            <a:r>
              <a:rPr lang="en-US" altLang="zh-CN" b="1" dirty="0">
                <a:solidFill>
                  <a:srgbClr val="541E6A"/>
                </a:solidFill>
              </a:rPr>
              <a:t>g(</a:t>
            </a:r>
            <a:r>
              <a:rPr lang="en-US" altLang="zh-CN" b="1" i="1" dirty="0">
                <a:solidFill>
                  <a:srgbClr val="541E6A"/>
                </a:solidFill>
              </a:rPr>
              <a:t>t</a:t>
            </a:r>
            <a:r>
              <a:rPr lang="en-US" altLang="zh-CN" b="1" dirty="0">
                <a:solidFill>
                  <a:srgbClr val="541E6A"/>
                </a:solidFill>
              </a:rPr>
              <a:t>) = </a:t>
            </a:r>
            <a:r>
              <a:rPr lang="en-US" altLang="zh-CN" b="1" i="1" dirty="0" err="1">
                <a:solidFill>
                  <a:srgbClr val="541E6A"/>
                </a:solidFill>
              </a:rPr>
              <a:t>t</a:t>
            </a:r>
            <a:r>
              <a:rPr lang="en-US" altLang="zh-CN" b="1" baseline="30000" dirty="0" err="1">
                <a:solidFill>
                  <a:srgbClr val="541E6A"/>
                </a:solidFill>
              </a:rPr>
              <a:t>1</a:t>
            </a:r>
            <a:r>
              <a:rPr lang="en-US" altLang="zh-CN" b="1" baseline="30000" dirty="0">
                <a:solidFill>
                  <a:srgbClr val="541E6A"/>
                </a:solidFill>
              </a:rPr>
              <a:t>/</a:t>
            </a:r>
            <a:r>
              <a:rPr lang="en-US" altLang="zh-CN" b="1" i="1" baseline="30000" dirty="0">
                <a:solidFill>
                  <a:srgbClr val="541E6A"/>
                </a:solidFill>
              </a:rPr>
              <a:t>r</a:t>
            </a:r>
            <a:r>
              <a:rPr lang="en-US" altLang="zh-CN" b="1" dirty="0">
                <a:solidFill>
                  <a:srgbClr val="541E6A"/>
                </a:solidFill>
              </a:rPr>
              <a:t> </a:t>
            </a:r>
            <a:r>
              <a:rPr lang="zh-CN" altLang="en-US" b="1" dirty="0">
                <a:solidFill>
                  <a:srgbClr val="541E6A"/>
                </a:solidFill>
              </a:rPr>
              <a:t>，</a:t>
            </a:r>
            <a:r>
              <a:rPr lang="en-US" altLang="zh-CN" b="1" i="1" dirty="0">
                <a:solidFill>
                  <a:srgbClr val="541E6A"/>
                </a:solidFill>
              </a:rPr>
              <a:t>r </a:t>
            </a:r>
            <a:r>
              <a:rPr lang="en-US" altLang="zh-CN" b="1" dirty="0">
                <a:solidFill>
                  <a:srgbClr val="541E6A"/>
                </a:solidFill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1003095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226C96E-3502-4216-BB8F-0917F5CC52BF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 )</a:t>
            </a:r>
          </a:p>
        </p:txBody>
      </p:sp>
      <p:graphicFrame>
        <p:nvGraphicFramePr>
          <p:cNvPr id="141315" name="Object 4"/>
          <p:cNvGraphicFramePr>
            <a:graphicFrameLocks noChangeAspect="1"/>
          </p:cNvGraphicFramePr>
          <p:nvPr/>
        </p:nvGraphicFramePr>
        <p:xfrm>
          <a:off x="1168400" y="1905000"/>
          <a:ext cx="551021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3" imgW="2641320" imgH="1180800" progId="Equation.DSMT4">
                  <p:embed/>
                </p:oleObj>
              </mc:Choice>
              <mc:Fallback>
                <p:oleObj name="Equation" r:id="rId3" imgW="264132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905000"/>
                        <a:ext cx="5510213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5"/>
          <p:cNvSpPr txBox="1">
            <a:spLocks noChangeArrowheads="1"/>
          </p:cNvSpPr>
          <p:nvPr/>
        </p:nvSpPr>
        <p:spPr bwMode="auto">
          <a:xfrm>
            <a:off x="1203325" y="1031875"/>
            <a:ext cx="3005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r </a:t>
            </a:r>
            <a:r>
              <a:rPr lang="zh-CN" altLang="en-US" dirty="0" smtClean="0"/>
              <a:t>称作风险厌恶指数</a:t>
            </a:r>
            <a:r>
              <a:rPr lang="en-US" altLang="zh-CN" dirty="0" smtClean="0"/>
              <a:t>: </a:t>
            </a:r>
            <a:endParaRPr lang="en-US" altLang="zh-CN" dirty="0"/>
          </a:p>
        </p:txBody>
      </p:sp>
      <p:sp>
        <p:nvSpPr>
          <p:cNvPr id="141317" name="Text Box 6"/>
          <p:cNvSpPr txBox="1">
            <a:spLocks noChangeArrowheads="1"/>
          </p:cNvSpPr>
          <p:nvPr/>
        </p:nvSpPr>
        <p:spPr bwMode="auto">
          <a:xfrm>
            <a:off x="1143000" y="4876800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上式中</a:t>
            </a:r>
            <a:r>
              <a:rPr lang="en-US" altLang="zh-CN" dirty="0" smtClean="0"/>
              <a:t>log </a:t>
            </a:r>
            <a:r>
              <a:rPr lang="en-US" altLang="zh-CN" dirty="0"/>
              <a:t>[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)] &lt; 0,  </a:t>
            </a:r>
            <a:r>
              <a:rPr lang="en-US" altLang="zh-CN" dirty="0" smtClean="0"/>
              <a:t>  </a:t>
            </a:r>
            <a:r>
              <a:rPr lang="zh-CN" altLang="en-US" dirty="0"/>
              <a:t>所以</a:t>
            </a:r>
            <a:r>
              <a:rPr lang="en-US" altLang="zh-CN" dirty="0" smtClean="0"/>
              <a:t> </a:t>
            </a:r>
            <a:r>
              <a:rPr lang="en-US" altLang="zh-CN" dirty="0">
                <a:latin typeface="Symbol" pitchFamily="18" charset="2"/>
              </a:rPr>
              <a:t>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 </a:t>
            </a:r>
            <a:r>
              <a:rPr lang="zh-CN" altLang="en-US" dirty="0" smtClean="0"/>
              <a:t>是 </a:t>
            </a:r>
            <a:r>
              <a:rPr lang="en-US" altLang="zh-CN" i="1" dirty="0" smtClean="0"/>
              <a:t>r </a:t>
            </a:r>
            <a:r>
              <a:rPr lang="zh-CN" altLang="en-US" dirty="0" smtClean="0"/>
              <a:t>的增函数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56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08050"/>
            <a:ext cx="8154988" cy="5545138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      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经</a:t>
            </a:r>
            <a:r>
              <a:rPr lang="en-US" altLang="zh-CN" sz="2600" dirty="0" smtClean="0">
                <a:solidFill>
                  <a:srgbClr val="4A336F"/>
                </a:solidFill>
                <a:latin typeface="Times New Roman" pitchFamily="18" charset="0"/>
              </a:rPr>
              <a:t>PH</a:t>
            </a:r>
            <a:r>
              <a:rPr lang="zh-CN" altLang="en-US" sz="2600" dirty="0" smtClean="0">
                <a:solidFill>
                  <a:srgbClr val="4A336F"/>
                </a:solidFill>
                <a:latin typeface="Times New Roman" pitchFamily="18" charset="0"/>
              </a:rPr>
              <a:t>变换以后的生存函数，其尾部明显增大。</a:t>
            </a: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6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</a:rPr>
              <a:t>S(x)</a:t>
            </a:r>
            <a:r>
              <a:rPr lang="zh-CN" altLang="en-US" sz="2200" b="1" dirty="0" smtClean="0">
                <a:latin typeface="Times New Roman" pitchFamily="18" charset="0"/>
              </a:rPr>
              <a:t>与</a:t>
            </a:r>
            <a:r>
              <a:rPr lang="en-US" altLang="zh-CN" sz="2200" b="1" dirty="0" smtClean="0">
                <a:latin typeface="Times New Roman" pitchFamily="18" charset="0"/>
              </a:rPr>
              <a:t>g[S(x)]</a:t>
            </a:r>
            <a:r>
              <a:rPr lang="zh-CN" altLang="en-US" sz="2200" b="1" dirty="0" smtClean="0">
                <a:latin typeface="Times New Roman" pitchFamily="18" charset="0"/>
              </a:rPr>
              <a:t>的比较：</a:t>
            </a:r>
            <a:r>
              <a:rPr lang="en-US" altLang="zh-CN" sz="2200" b="1" dirty="0" smtClean="0">
                <a:latin typeface="Times New Roman" pitchFamily="18" charset="0"/>
              </a:rPr>
              <a:t>PH</a:t>
            </a:r>
            <a:r>
              <a:rPr lang="zh-CN" altLang="en-US" sz="2200" b="1" dirty="0" smtClean="0">
                <a:latin typeface="Times New Roman" pitchFamily="18" charset="0"/>
              </a:rPr>
              <a:t>扭曲函数</a:t>
            </a:r>
          </a:p>
        </p:txBody>
      </p:sp>
      <p:pic>
        <p:nvPicPr>
          <p:cNvPr id="14234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345363" cy="3787775"/>
          </a:xfrm>
          <a:noFill/>
        </p:spPr>
      </p:pic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9737EA1-E702-4028-A5C6-A7F3CF0A338E}" type="slidenum">
              <a:rPr lang="en-US" altLang="zh-CN"/>
              <a:pPr>
                <a:defRPr/>
              </a:pPr>
              <a:t>58</a:t>
            </a:fld>
            <a:r>
              <a:rPr lang="en-US" altLang="zh-CN"/>
              <a:t> )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0" y="2181326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2342" name="Text Box 5"/>
          <p:cNvSpPr txBox="1">
            <a:spLocks noChangeArrowheads="1"/>
          </p:cNvSpPr>
          <p:nvPr/>
        </p:nvSpPr>
        <p:spPr bwMode="auto">
          <a:xfrm>
            <a:off x="2608263" y="3736975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r=1</a:t>
            </a:r>
          </a:p>
        </p:txBody>
      </p:sp>
      <p:sp>
        <p:nvSpPr>
          <p:cNvPr id="142343" name="Text Box 6"/>
          <p:cNvSpPr txBox="1">
            <a:spLocks noChangeArrowheads="1"/>
          </p:cNvSpPr>
          <p:nvPr/>
        </p:nvSpPr>
        <p:spPr bwMode="auto">
          <a:xfrm>
            <a:off x="3708400" y="3789363"/>
            <a:ext cx="5373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chemeClr val="tx2"/>
                </a:solidFill>
                <a:latin typeface="Arial" charset="0"/>
              </a:rPr>
              <a:t>r=2</a:t>
            </a:r>
          </a:p>
        </p:txBody>
      </p:sp>
      <p:sp>
        <p:nvSpPr>
          <p:cNvPr id="142344" name="Text Box 7"/>
          <p:cNvSpPr txBox="1">
            <a:spLocks noChangeArrowheads="1"/>
          </p:cNvSpPr>
          <p:nvPr/>
        </p:nvSpPr>
        <p:spPr bwMode="auto">
          <a:xfrm>
            <a:off x="4408488" y="3448050"/>
            <a:ext cx="53732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r=3</a:t>
            </a:r>
          </a:p>
        </p:txBody>
      </p:sp>
    </p:spTree>
    <p:extLst>
      <p:ext uri="{BB962C8B-B14F-4D97-AF65-F5344CB8AC3E}">
        <p14:creationId xmlns:p14="http://schemas.microsoft.com/office/powerpoint/2010/main" val="31813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n-lt"/>
              </a:rPr>
              <a:t>练习：假设损失服从指数分布，均值为</a:t>
            </a:r>
            <a:r>
              <a:rPr lang="en-US" altLang="zh-CN" sz="2400" dirty="0" smtClean="0">
                <a:latin typeface="+mn-lt"/>
              </a:rPr>
              <a:t>10</a:t>
            </a:r>
            <a:r>
              <a:rPr lang="zh-CN" altLang="en-US" sz="2400" dirty="0">
                <a:latin typeface="+mn-lt"/>
              </a:rPr>
              <a:t>。</a:t>
            </a:r>
            <a:r>
              <a:rPr lang="zh-CN" altLang="en-US" sz="2400" dirty="0" smtClean="0">
                <a:latin typeface="+mn-lt"/>
              </a:rPr>
              <a:t>当 </a:t>
            </a:r>
            <a:r>
              <a:rPr lang="en-US" altLang="zh-CN" sz="2400" dirty="0" smtClean="0">
                <a:latin typeface="+mn-lt"/>
              </a:rPr>
              <a:t>r = 50</a:t>
            </a:r>
            <a:r>
              <a:rPr lang="zh-CN" altLang="en-US" sz="2400" dirty="0" smtClean="0">
                <a:latin typeface="+mn-lt"/>
              </a:rPr>
              <a:t>时，计算</a:t>
            </a:r>
            <a:r>
              <a:rPr lang="en-US" altLang="zh-CN" sz="2400" dirty="0" smtClean="0">
                <a:latin typeface="+mn-lt"/>
              </a:rPr>
              <a:t>PH</a:t>
            </a:r>
            <a:r>
              <a:rPr lang="zh-CN" altLang="en-US" sz="2400" dirty="0" smtClean="0">
                <a:latin typeface="+mn-lt"/>
              </a:rPr>
              <a:t>风险度量值。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B9A9A36-B939-4FE5-9469-3F8FDAFDD748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73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TVaR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</a:rPr>
              <a:t>CVaR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Conditional Value </a:t>
            </a:r>
            <a:r>
              <a:rPr lang="en-US" altLang="zh-CN" b="1" dirty="0">
                <a:latin typeface="+mj-lt"/>
              </a:rPr>
              <a:t>at R</a:t>
            </a:r>
            <a:r>
              <a:rPr lang="en-US" altLang="zh-CN" b="1" dirty="0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8120"/>
            <a:ext cx="8229600" cy="4860924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方法一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 function(x)  (1 -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pexp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(x, rate = 1/10))^(1/50)</a:t>
            </a:r>
            <a:b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integrate(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 0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 [1]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263.5</a:t>
            </a: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##</a:t>
            </a:r>
            <a:r>
              <a:rPr lang="zh-CN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方法二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 function(x) 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exp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(-x/10/50)</a:t>
            </a:r>
            <a:b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integrate(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s2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 0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Inf</a:t>
            </a: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)$value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## [1] 500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2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61</a:t>
            </a:fld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1783" y="636585"/>
            <a:ext cx="3987800" cy="36659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4961" y="2589196"/>
            <a:ext cx="3917950" cy="36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62750"/>
            <a:ext cx="8540750" cy="5810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Wang risk measure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97788"/>
            <a:ext cx="854075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Symbol" pitchFamily="18" charset="2"/>
              </a:rPr>
              <a:t>F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</a:rPr>
              <a:t>为标准正态分布的分布函数，概率密度函数为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王变换：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其中</a:t>
            </a:r>
            <a:r>
              <a:rPr lang="en-US" altLang="zh-CN" sz="2400" b="1" i="1" dirty="0" smtClean="0">
                <a:latin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</a:rPr>
              <a:t>取实数。在度量保险风险时，取                   ，</a:t>
            </a:r>
            <a:r>
              <a:rPr lang="en-US" altLang="zh-CN" sz="2400" b="1" dirty="0" smtClean="0">
                <a:latin typeface="Symbol" pitchFamily="18" charset="2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为事先选定的可靠性水平。</a:t>
            </a:r>
            <a:endParaRPr lang="zh-CN" altLang="en-US" sz="2400" b="1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CFA5E86-BAA7-467C-9F02-6F9CDC86D1B1}" type="slidenum">
              <a:rPr lang="en-US" altLang="zh-CN"/>
              <a:pPr>
                <a:defRPr/>
              </a:pPr>
              <a:t>62</a:t>
            </a:fld>
            <a:r>
              <a:rPr lang="en-US" altLang="zh-CN"/>
              <a:t> )</a:t>
            </a:r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auto">
          <a:xfrm>
            <a:off x="0" y="372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30400"/>
              </p:ext>
            </p:extLst>
          </p:nvPr>
        </p:nvGraphicFramePr>
        <p:xfrm>
          <a:off x="2584350" y="2407070"/>
          <a:ext cx="2079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" name="Equation" r:id="rId3" imgW="1028700" imgH="469900" progId="Equation.DSMT4">
                  <p:embed/>
                </p:oleObj>
              </mc:Choice>
              <mc:Fallback>
                <p:oleObj name="Equation" r:id="rId3" imgW="1028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350" y="2407070"/>
                        <a:ext cx="2079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0" y="3839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34632"/>
              </p:ext>
            </p:extLst>
          </p:nvPr>
        </p:nvGraphicFramePr>
        <p:xfrm>
          <a:off x="2518928" y="3935782"/>
          <a:ext cx="2724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6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928" y="3935782"/>
                        <a:ext cx="2724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38298"/>
              </p:ext>
            </p:extLst>
          </p:nvPr>
        </p:nvGraphicFramePr>
        <p:xfrm>
          <a:off x="5791200" y="4742032"/>
          <a:ext cx="1344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7" name="Equation" r:id="rId7" imgW="711200" imgH="228600" progId="Equation.DSMT4">
                  <p:embed/>
                </p:oleObj>
              </mc:Choice>
              <mc:Fallback>
                <p:oleObj name="Equation" r:id="rId7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42032"/>
                        <a:ext cx="1344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319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905776" cy="9906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王变换在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=1.645</a:t>
            </a:r>
            <a:r>
              <a:rPr lang="zh-CN" altLang="en-US" sz="2400" dirty="0" smtClean="0">
                <a:latin typeface="Times New Roman" pitchFamily="18" charset="0"/>
              </a:rPr>
              <a:t>和</a:t>
            </a:r>
            <a:r>
              <a:rPr lang="en-US" altLang="zh-CN" sz="2400" i="1" dirty="0" smtClean="0">
                <a:latin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</a:rPr>
              <a:t>= 2.326</a:t>
            </a:r>
            <a:r>
              <a:rPr lang="zh-CN" altLang="en-US" sz="2400" dirty="0" smtClean="0">
                <a:latin typeface="Times New Roman" pitchFamily="18" charset="0"/>
              </a:rPr>
              <a:t>时的扭曲函数，分别对应</a:t>
            </a:r>
            <a:r>
              <a:rPr lang="en-US" altLang="zh-CN" sz="2400" dirty="0" smtClean="0">
                <a:latin typeface="Times New Roman" pitchFamily="18" charset="0"/>
              </a:rPr>
              <a:t>95</a:t>
            </a:r>
            <a:r>
              <a:rPr lang="zh-CN" altLang="en-US" sz="2400" dirty="0" smtClean="0">
                <a:latin typeface="Times New Roman" pitchFamily="18" charset="0"/>
              </a:rPr>
              <a:t>％和</a:t>
            </a:r>
            <a:r>
              <a:rPr lang="en-US" altLang="zh-CN" sz="2400" dirty="0" smtClean="0">
                <a:latin typeface="Times New Roman" pitchFamily="18" charset="0"/>
              </a:rPr>
              <a:t>99</a:t>
            </a:r>
            <a:r>
              <a:rPr lang="zh-CN" altLang="en-US" sz="2400" dirty="0" smtClean="0">
                <a:latin typeface="Times New Roman" pitchFamily="18" charset="0"/>
              </a:rPr>
              <a:t>％的可靠性水平。 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B6A3B19-73A1-4AE6-90D1-6AFEF2EAFBC0}" type="slidenum">
              <a:rPr lang="en-US" altLang="zh-CN"/>
              <a:pPr>
                <a:defRPr/>
              </a:pPr>
              <a:t>63</a:t>
            </a:fld>
            <a:r>
              <a:rPr lang="en-US" altLang="zh-CN" dirty="0"/>
              <a:t> )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61016"/>
            <a:ext cx="8077571" cy="436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6613"/>
            <a:ext cx="8540750" cy="503078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：将王变换应用于对数正态分布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m,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，可以得到对数正态分布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,  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，风险度量为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Symbol" pitchFamily="18" charset="2"/>
              </a:rPr>
              <a:t>m + </a:t>
            </a:r>
            <a:r>
              <a:rPr lang="en-US" altLang="zh-CN" sz="2400" i="1" dirty="0" err="1" smtClean="0">
                <a:latin typeface="Times New Roman" pitchFamily="18" charset="0"/>
              </a:rPr>
              <a:t>k</a:t>
            </a:r>
            <a:r>
              <a:rPr lang="en-US" altLang="zh-CN" sz="2400" dirty="0" err="1" smtClean="0">
                <a:latin typeface="Symbol" pitchFamily="18" charset="2"/>
              </a:rPr>
              <a:t>s</a:t>
            </a:r>
            <a:r>
              <a:rPr lang="en-US" altLang="zh-CN" sz="2400" dirty="0" smtClean="0">
                <a:latin typeface="Symbol" pitchFamily="18" charset="2"/>
              </a:rPr>
              <a:t> + </a:t>
            </a:r>
            <a:r>
              <a:rPr lang="en-US" altLang="zh-CN" sz="2400" dirty="0" err="1" smtClean="0">
                <a:latin typeface="Symbol" pitchFamily="18" charset="2"/>
              </a:rPr>
              <a:t>0.5s</a:t>
            </a:r>
            <a:r>
              <a:rPr lang="en-US" altLang="zh-CN" sz="2400" baseline="30000" dirty="0" err="1" smtClean="0">
                <a:latin typeface="Symbol" pitchFamily="18" charset="2"/>
              </a:rPr>
              <a:t>2</a:t>
            </a:r>
            <a:r>
              <a:rPr lang="en-US" altLang="zh-CN" sz="2400" dirty="0" smtClean="0"/>
              <a:t>).</a:t>
            </a:r>
          </a:p>
          <a:p>
            <a:pPr eaLnBrk="1" hangingPunct="1"/>
            <a:r>
              <a:rPr lang="zh-CN" altLang="en-US" sz="2400" b="1" dirty="0" smtClean="0"/>
              <a:t>解</a:t>
            </a:r>
            <a:r>
              <a:rPr lang="zh-CN" altLang="en-US" sz="2400" dirty="0" smtClean="0"/>
              <a:t>：</a:t>
            </a:r>
          </a:p>
          <a:p>
            <a:pPr marL="742950" lvl="1" indent="-285750" eaLnBrk="1" hangingPunct="1"/>
            <a:r>
              <a:rPr lang="zh-CN" altLang="en-US" sz="2400" dirty="0" smtClean="0"/>
              <a:t>对数正态的生存函数</a:t>
            </a:r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endParaRPr lang="zh-CN" altLang="en-US" sz="2400" dirty="0" smtClean="0"/>
          </a:p>
          <a:p>
            <a:pPr marL="742950" lvl="1" indent="-285750" eaLnBrk="1" hangingPunct="1"/>
            <a:r>
              <a:rPr lang="zh-CN" altLang="en-US" sz="2400" dirty="0" smtClean="0"/>
              <a:t>实施王变换以后的生存函数为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0737475-DDD5-4F8C-A265-0BF6C2E6DAA9}" type="slidenum">
              <a:rPr lang="en-US" altLang="zh-CN"/>
              <a:pPr>
                <a:defRPr/>
              </a:pPr>
              <a:t>64</a:t>
            </a:fld>
            <a:r>
              <a:rPr lang="en-US" altLang="zh-CN"/>
              <a:t> )</a:t>
            </a:r>
          </a:p>
        </p:txBody>
      </p:sp>
      <p:sp>
        <p:nvSpPr>
          <p:cNvPr id="16486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92635"/>
              </p:ext>
            </p:extLst>
          </p:nvPr>
        </p:nvGraphicFramePr>
        <p:xfrm>
          <a:off x="1037924" y="3465094"/>
          <a:ext cx="61531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Equation" r:id="rId3" imgW="2768600" imgH="431800" progId="Equation.DSMT4">
                  <p:embed/>
                </p:oleObj>
              </mc:Choice>
              <mc:Fallback>
                <p:oleObj name="Equation" r:id="rId3" imgW="2768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24" y="3465094"/>
                        <a:ext cx="61531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0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80592"/>
              </p:ext>
            </p:extLst>
          </p:nvPr>
        </p:nvGraphicFramePr>
        <p:xfrm>
          <a:off x="1154214" y="5388543"/>
          <a:ext cx="53165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Equation" r:id="rId5" imgW="2590560" imgH="482400" progId="Equation.DSMT4">
                  <p:embed/>
                </p:oleObj>
              </mc:Choice>
              <mc:Fallback>
                <p:oleObj name="Equation" r:id="rId5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14" y="5388543"/>
                        <a:ext cx="53165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429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DE1130D-315F-4D3C-B925-7D18900CB309}" type="slidenum">
              <a:rPr lang="en-US" altLang="zh-CN"/>
              <a:pPr>
                <a:defRPr/>
              </a:pPr>
              <a:t>65</a:t>
            </a:fld>
            <a:r>
              <a:rPr lang="en-US" altLang="zh-CN"/>
              <a:t> )</a:t>
            </a:r>
          </a:p>
        </p:txBody>
      </p:sp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892" name="Object 3"/>
          <p:cNvGraphicFramePr>
            <a:graphicFrameLocks noChangeAspect="1"/>
          </p:cNvGraphicFramePr>
          <p:nvPr/>
        </p:nvGraphicFramePr>
        <p:xfrm>
          <a:off x="914400" y="762000"/>
          <a:ext cx="50371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3" name="Equation" r:id="rId3" imgW="2590560" imgH="482400" progId="Equation.DSMT4">
                  <p:embed/>
                </p:oleObj>
              </mc:Choice>
              <mc:Fallback>
                <p:oleObj name="Equation" r:id="rId3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0371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1095375" y="6011863"/>
            <a:ext cx="638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上式就是参数为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(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m + </a:t>
            </a:r>
            <a:r>
              <a:rPr lang="en-US" altLang="zh-CN" sz="2000" i="1">
                <a:solidFill>
                  <a:srgbClr val="2C3BFA"/>
                </a:solidFill>
              </a:rPr>
              <a:t>k</a:t>
            </a:r>
            <a:r>
              <a:rPr lang="en-US" altLang="zh-CN" sz="2000">
                <a:solidFill>
                  <a:srgbClr val="2C3BFA"/>
                </a:solidFill>
                <a:latin typeface="Symbol" pitchFamily="18" charset="2"/>
              </a:rPr>
              <a:t>s, s</a:t>
            </a:r>
            <a:r>
              <a:rPr lang="en-US" altLang="zh-CN" sz="2000">
                <a:solidFill>
                  <a:srgbClr val="2C3BFA"/>
                </a:solidFill>
                <a:latin typeface="Arial" charset="0"/>
              </a:rPr>
              <a:t>)</a:t>
            </a:r>
            <a:r>
              <a:rPr lang="zh-CN" altLang="en-US" sz="2000">
                <a:solidFill>
                  <a:srgbClr val="2C3BFA"/>
                </a:solidFill>
                <a:latin typeface="Arial" charset="0"/>
              </a:rPr>
              <a:t>的对数正态分布的生存函数。</a:t>
            </a: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1917700" y="2667000"/>
          <a:ext cx="560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4" name="Equation" r:id="rId5" imgW="2908080" imgH="431640" progId="Equation.DSMT4">
                  <p:embed/>
                </p:oleObj>
              </mc:Choice>
              <mc:Fallback>
                <p:oleObj name="Equation" r:id="rId5" imgW="290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67000"/>
                        <a:ext cx="560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1905000" y="4267200"/>
          <a:ext cx="28194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5" name="Equation" r:id="rId7" imgW="1587240" imgH="431640" progId="Equation.DSMT4">
                  <p:embed/>
                </p:oleObj>
              </mc:Choice>
              <mc:Fallback>
                <p:oleObj name="Equation" r:id="rId7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28194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50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9073" y="596293"/>
            <a:ext cx="8229600" cy="78914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356996"/>
            <a:ext cx="8229600" cy="43827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损失分布的均值为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，标准差为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矩估计法估计伽马分布和对数正态分布的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</a:t>
            </a:r>
            <a:r>
              <a:rPr lang="en-US" altLang="zh-CN" sz="2400" dirty="0" smtClean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在不同的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在不同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伽马分布和对数正态分布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度量值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上述伽马分布和对数正态分布中分别抽取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个随机样本，基于该随机样本计算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TVaR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Wang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风险度量值。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2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392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j-lt"/>
              </a:rPr>
              <a:t>保费原理（</a:t>
            </a:r>
            <a:r>
              <a:rPr lang="en-US" altLang="zh-CN" sz="2800" dirty="0" smtClean="0">
                <a:latin typeface="+mj-lt"/>
              </a:rPr>
              <a:t>Premium principles）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</a:rPr>
              <a:t>：根据随机损失确定风险保费的一个函数，该函数将一个随机变量（随机损失）转化为一个确定值（风险保费）。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随机损失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     </a:t>
            </a:r>
            <a:r>
              <a:rPr lang="zh-CN" altLang="en-US" sz="2400" b="1" dirty="0" smtClean="0">
                <a:latin typeface="Times New Roman" pitchFamily="18" charset="0"/>
              </a:rPr>
              <a:t>保费原理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  </a:t>
            </a:r>
            <a:r>
              <a:rPr lang="zh-CN" altLang="en-US" sz="2400" b="1" dirty="0" smtClean="0">
                <a:latin typeface="Times New Roman" pitchFamily="18" charset="0"/>
              </a:rPr>
              <a:t>风险保费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1A51D2A-693B-4EB2-90DF-26573B35E14F}" type="slidenum">
              <a:rPr lang="en-US" altLang="zh-CN"/>
              <a:pPr>
                <a:defRPr/>
              </a:pPr>
              <a:t>67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4137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net premium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</a:rPr>
              <a:t>适用于风险中性的保险人。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68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14683"/>
              </p:ext>
            </p:extLst>
          </p:nvPr>
        </p:nvGraphicFramePr>
        <p:xfrm>
          <a:off x="1244065" y="2639728"/>
          <a:ext cx="172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65" y="2639728"/>
                        <a:ext cx="1727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4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expected value premium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≥ 0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69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5769"/>
              </p:ext>
            </p:extLst>
          </p:nvPr>
        </p:nvGraphicFramePr>
        <p:xfrm>
          <a:off x="1303422" y="2920281"/>
          <a:ext cx="3733060" cy="5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22" y="2920281"/>
                        <a:ext cx="3733060" cy="55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9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88323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082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  <a:p>
            <a:r>
              <a:rPr lang="zh-CN" altLang="en-US" sz="2400" b="0" dirty="0"/>
              <a:t>在险价值是指在一定的置信水平下</a:t>
            </a:r>
            <a:r>
              <a:rPr lang="zh-CN" altLang="en-US" sz="2400" b="0" dirty="0" smtClean="0"/>
              <a:t>，在</a:t>
            </a:r>
            <a:r>
              <a:rPr lang="zh-CN" altLang="en-US" sz="2400" b="0" dirty="0"/>
              <a:t>未来特定的一段时间内的最大可能</a:t>
            </a:r>
            <a:r>
              <a:rPr lang="zh-CN" altLang="en-US" sz="2400" b="0" dirty="0" smtClean="0"/>
              <a:t>损失</a:t>
            </a:r>
            <a:endParaRPr lang="en-US" altLang="zh-CN" sz="2400" b="0" dirty="0" smtClean="0"/>
          </a:p>
          <a:p>
            <a:r>
              <a:rPr lang="zh-CN" altLang="en-US" sz="2400" b="0" dirty="0"/>
              <a:t>至少</a:t>
            </a:r>
            <a:r>
              <a:rPr lang="zh-CN" altLang="en-US" sz="2400" b="0" dirty="0" smtClean="0"/>
              <a:t>有 </a:t>
            </a:r>
            <a:r>
              <a:rPr lang="en-US" altLang="zh-CN" sz="2400" b="0" dirty="0" smtClean="0"/>
              <a:t>95% 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把握</a:t>
            </a:r>
            <a:r>
              <a:rPr lang="zh-CN" altLang="en-US" sz="2400" b="0" dirty="0" smtClean="0"/>
              <a:t>保证</a:t>
            </a:r>
            <a:r>
              <a:rPr lang="zh-CN" altLang="en-US" sz="2400" b="0" dirty="0"/>
              <a:t>最大损失不</a:t>
            </a:r>
            <a:r>
              <a:rPr lang="zh-CN" altLang="en-US" sz="2400" b="0" dirty="0" smtClean="0"/>
              <a:t>超过 </a:t>
            </a:r>
            <a:r>
              <a:rPr lang="en-US" altLang="zh-CN" sz="2400" b="0" dirty="0" smtClean="0"/>
              <a:t>x</a:t>
            </a:r>
            <a:endParaRPr lang="en-US" altLang="zh-CN" sz="2400" dirty="0" smtClean="0">
              <a:latin typeface="Symbol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28270"/>
              </p:ext>
            </p:extLst>
          </p:nvPr>
        </p:nvGraphicFramePr>
        <p:xfrm>
          <a:off x="1377950" y="2860675"/>
          <a:ext cx="5819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name="Equation" r:id="rId3" imgW="1688367" imgH="203112" progId="Equation.DSMT4">
                  <p:embed/>
                </p:oleObj>
              </mc:Choice>
              <mc:Fallback>
                <p:oleObj name="Equation" r:id="rId3" imgW="1688367" imgH="20311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60675"/>
                        <a:ext cx="5819775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9491D23-7FAA-470C-9BF5-18B0D9A3305A}" type="slidenum">
              <a:rPr lang="en-US" altLang="zh-CN"/>
              <a:pPr>
                <a:defRPr/>
              </a:pPr>
              <a:t>70</a:t>
            </a:fld>
            <a:r>
              <a:rPr lang="en-US" altLang="zh-CN"/>
              <a:t> )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variance principle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69868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37911"/>
            <a:ext cx="8229600" cy="4793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standard deviation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71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01443"/>
              </p:ext>
            </p:extLst>
          </p:nvPr>
        </p:nvGraphicFramePr>
        <p:xfrm>
          <a:off x="1548164" y="2579419"/>
          <a:ext cx="5004025" cy="7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4" y="2579419"/>
                        <a:ext cx="5004025" cy="725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0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0163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72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83569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例（</a:t>
            </a:r>
            <a:r>
              <a:rPr lang="zh-CN" altLang="en-US" sz="1800" dirty="0" smtClean="0">
                <a:latin typeface="Arial" charset="0"/>
              </a:rPr>
              <a:t>标准差原理和方差原理存在的问题）</a:t>
            </a:r>
            <a:r>
              <a:rPr lang="zh-CN" altLang="en-US" dirty="0" smtClean="0">
                <a:latin typeface="Arial" charset="0"/>
              </a:rPr>
              <a:t>：均值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，标准差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843981" y="1407911"/>
            <a:ext cx="4171335" cy="231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 矩</a:t>
            </a:r>
            <a:r>
              <a:rPr lang="zh-CN" altLang="en-US" dirty="0">
                <a:latin typeface="Arial" charset="0"/>
              </a:rPr>
              <a:t>估计求得参数如下</a:t>
            </a:r>
            <a:r>
              <a:rPr lang="zh-CN" altLang="en-US" dirty="0" smtClean="0">
                <a:latin typeface="Arial" charset="0"/>
              </a:rPr>
              <a:t>：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 正态分布（</a:t>
            </a:r>
            <a:r>
              <a:rPr lang="en-US" altLang="zh-CN" dirty="0" smtClean="0">
                <a:latin typeface="Arial" charset="0"/>
              </a:rPr>
              <a:t>100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223.607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 帕累托分布（</a:t>
            </a:r>
            <a:r>
              <a:rPr lang="en-US" altLang="zh-CN" dirty="0" smtClean="0">
                <a:latin typeface="Arial" charset="0"/>
              </a:rPr>
              <a:t>120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2.2</a:t>
            </a:r>
            <a:r>
              <a:rPr lang="zh-CN" altLang="en-US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 Weibull</a:t>
            </a:r>
            <a:r>
              <a:rPr lang="zh-CN" altLang="en-US" dirty="0" smtClean="0">
                <a:latin typeface="Arial" charset="0"/>
              </a:rPr>
              <a:t>分布（</a:t>
            </a:r>
            <a:r>
              <a:rPr lang="en-US" altLang="zh-CN" dirty="0" smtClean="0">
                <a:latin typeface="Arial" charset="0"/>
              </a:rPr>
              <a:t>50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0.5</a:t>
            </a:r>
            <a:r>
              <a:rPr lang="zh-CN" altLang="en-US" dirty="0" smtClean="0">
                <a:latin typeface="Arial" charset="0"/>
              </a:rPr>
              <a:t>）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882190" y="3777110"/>
            <a:ext cx="2040943" cy="54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分位数的比较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28206"/>
              </p:ext>
            </p:extLst>
          </p:nvPr>
        </p:nvGraphicFramePr>
        <p:xfrm>
          <a:off x="676175" y="435863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分位数水平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14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exponential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 &gt; 0</a:t>
            </a:r>
            <a:r>
              <a:rPr lang="zh-CN" altLang="en-US" sz="2400" dirty="0" smtClean="0">
                <a:latin typeface="Times New Roman" pitchFamily="18" charset="0"/>
              </a:rPr>
              <a:t>为风险厌恶系数。保费随着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>
                <a:latin typeface="Times New Roman" pitchFamily="18" charset="0"/>
              </a:rPr>
              <a:t>的增加而增加。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 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dirty="0" smtClean="0">
                <a:latin typeface="Times New Roman" pitchFamily="18" charset="0"/>
              </a:rPr>
              <a:t>时，指数保费就是纯保费。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∞</a:t>
            </a:r>
            <a:r>
              <a:rPr lang="zh-CN" altLang="en-US" sz="2400" dirty="0" smtClean="0">
                <a:latin typeface="Times New Roman" pitchFamily="18" charset="0"/>
              </a:rPr>
              <a:t>时，指数保费趋于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的最大值。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73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6938"/>
              </p:ext>
            </p:extLst>
          </p:nvPr>
        </p:nvGraphicFramePr>
        <p:xfrm>
          <a:off x="2838650" y="2371825"/>
          <a:ext cx="3268809" cy="9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0" y="2371825"/>
                        <a:ext cx="3268809" cy="93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9775" y="6408738"/>
            <a:ext cx="7842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74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9" y="930442"/>
            <a:ext cx="7010400" cy="5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5626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shape=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=500</a:t>
            </a:r>
          </a:p>
          <a:p>
            <a:r>
              <a:rPr lang="en-US" altLang="zh-CN" sz="200" dirty="0"/>
              <a:t>GAM=function(a) -shape*log(1-scale*a)/a</a:t>
            </a:r>
          </a:p>
          <a:p>
            <a:r>
              <a:rPr lang="en-US" altLang="zh-CN" sz="200" dirty="0"/>
              <a:t>curve(GAM(x),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=c(0,1/501),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zh-CN" altLang="en-US" sz="200" dirty="0"/>
              <a:t>指数原理的风险厌恶系数</a:t>
            </a:r>
            <a:r>
              <a:rPr lang="en-US" altLang="zh-CN" sz="200" dirty="0"/>
              <a:t>',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</a:t>
            </a:r>
            <a:r>
              <a:rPr lang="zh-CN" altLang="en-US" sz="200" dirty="0"/>
              <a:t>指数保费原理下的风险保费</a:t>
            </a:r>
            <a:r>
              <a:rPr lang="en-US" altLang="zh-CN" sz="200" dirty="0"/>
              <a:t>',col=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0.0007,4000,'X</a:t>
            </a:r>
            <a:r>
              <a:rPr lang="zh-CN" altLang="en-US" sz="200" dirty="0"/>
              <a:t>服从伽马分布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=500)')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0.0007,5000,expression</a:t>
            </a:r>
            <a:r>
              <a:rPr lang="en-US" altLang="zh-CN" sz="200" dirty="0"/>
              <a:t>(H(alpha)==</a:t>
            </a:r>
            <a:r>
              <a:rPr lang="en-US" altLang="zh-CN" sz="200" dirty="0" err="1"/>
              <a:t>frac</a:t>
            </a:r>
            <a:r>
              <a:rPr lang="en-US" altLang="zh-CN" sz="200" dirty="0"/>
              <a:t>(</a:t>
            </a:r>
            <a:r>
              <a:rPr lang="en-US" altLang="zh-CN" sz="200" dirty="0" err="1"/>
              <a:t>1,alpha</a:t>
            </a:r>
            <a:r>
              <a:rPr lang="en-US" altLang="zh-CN" sz="200" dirty="0"/>
              <a:t>)*log(E(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(alpha*X)))))</a:t>
            </a:r>
            <a:endParaRPr lang="zh-CN" altLang="en-US" sz="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20957"/>
              </p:ext>
            </p:extLst>
          </p:nvPr>
        </p:nvGraphicFramePr>
        <p:xfrm>
          <a:off x="2032000" y="1007444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007444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272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924800" cy="4835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zero utility premium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其中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u </a:t>
            </a:r>
            <a:r>
              <a:rPr lang="en-US" altLang="zh-CN" sz="2400" dirty="0" smtClean="0">
                <a:latin typeface="Times New Roman" pitchFamily="18" charset="0"/>
              </a:rPr>
              <a:t>(.)</a:t>
            </a:r>
            <a:r>
              <a:rPr lang="zh-CN" altLang="en-US" sz="2400" dirty="0" smtClean="0">
                <a:latin typeface="Times New Roman" pitchFamily="18" charset="0"/>
              </a:rPr>
              <a:t>是保险公司的效用函数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为保险公司的资本金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为承保随机风险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所要求的风险保费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令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，则有</a:t>
            </a:r>
          </a:p>
        </p:txBody>
      </p:sp>
      <p:graphicFrame>
        <p:nvGraphicFramePr>
          <p:cNvPr id="17101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638800"/>
          <a:ext cx="249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Equation" r:id="rId3" imgW="1206500" imgH="203200" progId="Equation.DSMT4">
                  <p:embed/>
                </p:oleObj>
              </mc:Choice>
              <mc:Fallback>
                <p:oleObj name="Equation" r:id="rId3" imgW="1206500" imgH="203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24971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45C0FEF3-09D4-4A7C-AE0D-888DE454A5AF}" type="slidenum">
              <a:rPr lang="en-US" altLang="zh-CN"/>
              <a:pPr>
                <a:defRPr/>
              </a:pPr>
              <a:t>75</a:t>
            </a:fld>
            <a:r>
              <a:rPr lang="en-US" altLang="zh-CN"/>
              <a:t> )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3" name="Object 4"/>
          <p:cNvGraphicFramePr>
            <a:graphicFrameLocks noChangeAspect="1"/>
          </p:cNvGraphicFramePr>
          <p:nvPr/>
        </p:nvGraphicFramePr>
        <p:xfrm>
          <a:off x="2225675" y="2043113"/>
          <a:ext cx="315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Equation" r:id="rId5" imgW="1473200" imgH="203200" progId="Equation.DSMT4">
                  <p:embed/>
                </p:oleObj>
              </mc:Choice>
              <mc:Fallback>
                <p:oleObj name="Equation" r:id="rId5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043113"/>
                        <a:ext cx="315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5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029D0D5-CB00-4F23-903E-EE976AFB51B0}" type="slidenum">
              <a:rPr lang="en-US" altLang="zh-CN"/>
              <a:pPr>
                <a:defRPr/>
              </a:pPr>
              <a:t>76</a:t>
            </a:fld>
            <a:r>
              <a:rPr lang="en-US" altLang="zh-CN"/>
              <a:t> )</a:t>
            </a: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/>
              <a:t>Esscher</a:t>
            </a:r>
            <a:r>
              <a:rPr lang="en-US" altLang="zh-CN" dirty="0"/>
              <a:t> principle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72036" name="Object 5"/>
          <p:cNvGraphicFramePr>
            <a:graphicFrameLocks noChangeAspect="1"/>
          </p:cNvGraphicFramePr>
          <p:nvPr/>
        </p:nvGraphicFramePr>
        <p:xfrm>
          <a:off x="4038600" y="10668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4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7023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上式是对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的加权平均，权数随着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的增大而增大。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61751"/>
              </p:ext>
            </p:extLst>
          </p:nvPr>
        </p:nvGraphicFramePr>
        <p:xfrm>
          <a:off x="1752600" y="3276600"/>
          <a:ext cx="30765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" name="Equation" r:id="rId5" imgW="1587240" imgH="1371600" progId="Equation.DSMT4">
                  <p:embed/>
                </p:oleObj>
              </mc:Choice>
              <mc:Fallback>
                <p:oleObj name="Equation" r:id="rId5" imgW="158724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076575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77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14400" y="5802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h=</a:t>
            </a:r>
            <a:r>
              <a:rPr lang="en-US" altLang="zh-CN" sz="200" dirty="0" err="1"/>
              <a:t>0.002;shape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=100</a:t>
            </a:r>
          </a:p>
          <a:p>
            <a:r>
              <a:rPr lang="en-US" altLang="zh-CN" sz="200" dirty="0"/>
              <a:t>f=function(x)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</a:t>
            </a:r>
          </a:p>
          <a:p>
            <a:r>
              <a:rPr lang="en-US" altLang="zh-CN" sz="200" dirty="0"/>
              <a:t>M=integrate(</a:t>
            </a:r>
            <a:r>
              <a:rPr lang="en-US" altLang="zh-CN" sz="200" dirty="0" err="1"/>
              <a:t>f,0,Inf</a:t>
            </a:r>
            <a:r>
              <a:rPr lang="en-US" altLang="zh-CN" sz="200" dirty="0"/>
              <a:t>)$value</a:t>
            </a:r>
          </a:p>
          <a:p>
            <a:r>
              <a:rPr lang="en-US" altLang="zh-CN" sz="200" dirty="0"/>
              <a:t>g=function(x) 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(h*x)/M</a:t>
            </a:r>
          </a:p>
          <a:p>
            <a:r>
              <a:rPr lang="en-US" altLang="zh-CN" sz="200" dirty="0"/>
              <a:t>curve(f(x),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=c(0,0.008))</a:t>
            </a:r>
          </a:p>
          <a:p>
            <a:r>
              <a:rPr lang="en-US" altLang="zh-CN" sz="200" dirty="0"/>
              <a:t>curve(g(x),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=c(0,1000),col=</a:t>
            </a:r>
            <a:r>
              <a:rPr lang="en-US" altLang="zh-CN" sz="200" dirty="0" err="1"/>
              <a:t>2,lty</a:t>
            </a:r>
            <a:r>
              <a:rPr lang="en-US" altLang="zh-CN" sz="200" dirty="0"/>
              <a:t>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</a:t>
            </a:r>
            <a:r>
              <a:rPr lang="en-US" altLang="zh-CN" sz="200" dirty="0" err="1"/>
              <a:t>2,add</a:t>
            </a:r>
            <a:r>
              <a:rPr lang="en-US" altLang="zh-CN" sz="200" dirty="0"/>
              <a:t>=T)</a:t>
            </a:r>
          </a:p>
          <a:p>
            <a:r>
              <a:rPr lang="en-US" altLang="zh-CN" sz="200" dirty="0"/>
              <a:t>text(500,0.006,'</a:t>
            </a:r>
            <a:r>
              <a:rPr lang="zh-CN" altLang="en-US" sz="200" dirty="0"/>
              <a:t>虚线为</a:t>
            </a:r>
            <a:r>
              <a:rPr lang="en-US" altLang="zh-CN" sz="200" dirty="0" err="1"/>
              <a:t>Esscher</a:t>
            </a:r>
            <a:r>
              <a:rPr lang="zh-CN" altLang="en-US" sz="200" dirty="0"/>
              <a:t>变换后的密度函数</a:t>
            </a:r>
            <a:r>
              <a:rPr lang="en-US" altLang="zh-CN" sz="200" dirty="0"/>
              <a:t>,h=0.002,</a:t>
            </a:r>
          </a:p>
          <a:p>
            <a:r>
              <a:rPr lang="zh-CN" altLang="en-US" sz="200" dirty="0" smtClean="0"/>
              <a:t>实线</a:t>
            </a:r>
            <a:r>
              <a:rPr lang="zh-CN" altLang="en-US" sz="200" dirty="0"/>
              <a:t>表示原分布的密度函数，为伽马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=100)')</a:t>
            </a:r>
            <a:endParaRPr lang="zh-CN" altLang="en-US" sz="200" dirty="0"/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2" y="768417"/>
            <a:ext cx="6781800" cy="554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514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若效用函数为               ，零效用原理等价于指数原理。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解：零效用原理的两边分别为</a:t>
            </a: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左边：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lvl="2" eaLnBrk="1" hangingPunct="1"/>
            <a:endParaRPr lang="zh-CN" altLang="en-US" sz="2400" b="1" dirty="0" smtClean="0">
              <a:latin typeface="+mn-ea"/>
            </a:endParaRP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右边：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78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418551"/>
              </p:ext>
            </p:extLst>
          </p:nvPr>
        </p:nvGraphicFramePr>
        <p:xfrm>
          <a:off x="3096126" y="58232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8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126" y="58232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67630"/>
              </p:ext>
            </p:extLst>
          </p:nvPr>
        </p:nvGraphicFramePr>
        <p:xfrm>
          <a:off x="2679032" y="2219426"/>
          <a:ext cx="2447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9" name="Equation" r:id="rId5" imgW="1180588" imgH="393529" progId="Equation.DSMT4">
                  <p:embed/>
                </p:oleObj>
              </mc:Choice>
              <mc:Fallback>
                <p:oleObj name="Equation" r:id="rId5" imgW="118058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32" y="2219426"/>
                        <a:ext cx="24479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46017"/>
              </p:ext>
            </p:extLst>
          </p:nvPr>
        </p:nvGraphicFramePr>
        <p:xfrm>
          <a:off x="2668603" y="3328988"/>
          <a:ext cx="5097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0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03" y="3328988"/>
                        <a:ext cx="5097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42672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 smtClean="0"/>
              <a:t>令左右两边相等即得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两边取对数，即得指数保费原理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78272"/>
              </p:ext>
            </p:extLst>
          </p:nvPr>
        </p:nvGraphicFramePr>
        <p:xfrm>
          <a:off x="1645920" y="5172075"/>
          <a:ext cx="20669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1" name="Equation" r:id="rId9" imgW="1016000" imgH="228600" progId="Equation.DSMT4">
                  <p:embed/>
                </p:oleObj>
              </mc:Choice>
              <mc:Fallback>
                <p:oleObj name="Equation" r:id="rId9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5172075"/>
                        <a:ext cx="20669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06205"/>
              </p:ext>
            </p:extLst>
          </p:nvPr>
        </p:nvGraphicFramePr>
        <p:xfrm>
          <a:off x="5507255" y="5971704"/>
          <a:ext cx="191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2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55" y="5971704"/>
                        <a:ext cx="191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887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保费原理的应用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令保险人的初始资本金为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，则当保费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由下式确定时，保险人的破产概率不会超过</a:t>
            </a:r>
            <a:r>
              <a:rPr lang="en-US" altLang="zh-CN" sz="2400" i="1" dirty="0" smtClean="0">
                <a:latin typeface="Symbol" pitchFamily="18" charset="2"/>
              </a:rPr>
              <a:t>e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zh-CN" altLang="en-US" sz="2400" i="1" dirty="0" smtClean="0">
                <a:latin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如</a:t>
            </a:r>
            <a:r>
              <a:rPr lang="en-US" altLang="zh-CN" sz="2400" i="1" dirty="0" smtClean="0">
                <a:latin typeface="Symbol" pitchFamily="18" charset="2"/>
              </a:rPr>
              <a:t>e </a:t>
            </a:r>
            <a:r>
              <a:rPr lang="zh-CN" altLang="en-US" sz="2400" dirty="0" smtClean="0">
                <a:latin typeface="Symbol" pitchFamily="18" charset="2"/>
              </a:rPr>
              <a:t>＝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0.1%</a:t>
            </a:r>
            <a:r>
              <a:rPr lang="zh-CN" altLang="en-US" sz="2400" dirty="0" smtClean="0">
                <a:latin typeface="Times New Roman" pitchFamily="18" charset="0"/>
              </a:rPr>
              <a:t>）：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AE8E4A40-F6EA-4C2A-AC02-101F7E001E27}" type="slidenum">
              <a:rPr lang="en-US" altLang="zh-CN"/>
              <a:pPr>
                <a:defRPr/>
              </a:pPr>
              <a:t>79</a:t>
            </a:fld>
            <a:r>
              <a:rPr lang="en-US" altLang="zh-CN" dirty="0"/>
              <a:t> )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035526"/>
              </p:ext>
            </p:extLst>
          </p:nvPr>
        </p:nvGraphicFramePr>
        <p:xfrm>
          <a:off x="1497902" y="3136232"/>
          <a:ext cx="18049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902" y="3136232"/>
                        <a:ext cx="18049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74254"/>
              </p:ext>
            </p:extLst>
          </p:nvPr>
        </p:nvGraphicFramePr>
        <p:xfrm>
          <a:off x="4164806" y="3080669"/>
          <a:ext cx="10588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" name="Equation" r:id="rId5" imgW="596900" imgH="419100" progId="Equation.DSMT4">
                  <p:embed/>
                </p:oleObj>
              </mc:Choice>
              <mc:Fallback>
                <p:oleObj name="Equation" r:id="rId5" imgW="596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806" y="3080669"/>
                        <a:ext cx="1058863" cy="747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Rectangle 8"/>
          <p:cNvSpPr>
            <a:spLocks noChangeArrowheads="1"/>
          </p:cNvSpPr>
          <p:nvPr/>
        </p:nvSpPr>
        <p:spPr bwMode="auto">
          <a:xfrm>
            <a:off x="1042988" y="4506227"/>
            <a:ext cx="4203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itchFamily="18" charset="0"/>
              </a:rPr>
              <a:t>其中损失 </a:t>
            </a:r>
            <a:r>
              <a:rPr lang="en-US" altLang="zh-CN" dirty="0" smtClean="0">
                <a:cs typeface="Times New Roman" pitchFamily="18" charset="0"/>
              </a:rPr>
              <a:t>S</a:t>
            </a:r>
            <a:r>
              <a:rPr lang="en-US" altLang="zh-CN" i="1" dirty="0" smtClean="0">
                <a:cs typeface="Times New Roman" pitchFamily="18" charset="0"/>
              </a:rPr>
              <a:t> </a:t>
            </a:r>
            <a:r>
              <a:rPr lang="zh-CN" altLang="en-US" dirty="0" smtClean="0">
                <a:cs typeface="Times New Roman" pitchFamily="18" charset="0"/>
              </a:rPr>
              <a:t>为复合泊松分布。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79210" name="Rectangle 9"/>
          <p:cNvSpPr>
            <a:spLocks noChangeArrowheads="1"/>
          </p:cNvSpPr>
          <p:nvPr/>
        </p:nvSpPr>
        <p:spPr bwMode="auto">
          <a:xfrm>
            <a:off x="1042988" y="5472113"/>
            <a:ext cx="624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Arial" charset="0"/>
              </a:rPr>
              <a:t>上式即为指数保费原理，</a:t>
            </a:r>
            <a:r>
              <a:rPr lang="en-US" altLang="zh-CN" i="1">
                <a:latin typeface="Symbol" pitchFamily="18" charset="2"/>
              </a:rPr>
              <a:t>a </a:t>
            </a:r>
            <a:r>
              <a:rPr lang="zh-CN" altLang="en-US">
                <a:latin typeface="Arial" charset="0"/>
              </a:rPr>
              <a:t>为风险厌恶系数。</a:t>
            </a:r>
          </a:p>
        </p:txBody>
      </p:sp>
    </p:spTree>
    <p:extLst>
      <p:ext uri="{BB962C8B-B14F-4D97-AF65-F5344CB8AC3E}">
        <p14:creationId xmlns:p14="http://schemas.microsoft.com/office/powerpoint/2010/main" val="1685751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58266" y="585335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err="1" smtClean="0">
                <a:latin typeface="+mj-lt"/>
              </a:rPr>
              <a:t>VaR</a:t>
            </a:r>
            <a:r>
              <a:rPr lang="en-US" altLang="zh-CN" dirty="0" smtClean="0">
                <a:latin typeface="+mj-lt"/>
              </a:rPr>
              <a:t> =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qgamma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(0.90,  shape=2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scale=1000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4111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当</a:t>
            </a:r>
            <a:r>
              <a:rPr lang="en-US" altLang="zh-CN" sz="2400" i="1" smtClean="0">
                <a:latin typeface="Symbol" pitchFamily="18" charset="2"/>
              </a:rPr>
              <a:t>a </a:t>
            </a:r>
            <a:r>
              <a:rPr lang="zh-CN" altLang="en-US" sz="2400" smtClean="0"/>
              <a:t>较小时，指数原理的风险保费可以近似表示为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AAC95F7-DE6A-4E90-82E8-4C31CD566C8A}" type="slidenum">
              <a:rPr lang="en-US" altLang="zh-CN"/>
              <a:pPr>
                <a:defRPr/>
              </a:pPr>
              <a:t>80</a:t>
            </a:fld>
            <a:r>
              <a:rPr lang="en-US" altLang="zh-CN"/>
              <a:t> )</a:t>
            </a:r>
          </a:p>
        </p:txBody>
      </p:sp>
      <p:sp>
        <p:nvSpPr>
          <p:cNvPr id="180228" name="Rectangle 3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617975"/>
              </p:ext>
            </p:extLst>
          </p:nvPr>
        </p:nvGraphicFramePr>
        <p:xfrm>
          <a:off x="1916113" y="1981200"/>
          <a:ext cx="17557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81200"/>
                        <a:ext cx="175577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1165"/>
              </p:ext>
            </p:extLst>
          </p:nvPr>
        </p:nvGraphicFramePr>
        <p:xfrm>
          <a:off x="2200275" y="3200400"/>
          <a:ext cx="3908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" name="Equation" r:id="rId5" imgW="2234880" imgH="482400" progId="Equation.DSMT4">
                  <p:embed/>
                </p:oleObj>
              </mc:Choice>
              <mc:Fallback>
                <p:oleObj name="Equation" r:id="rId5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200400"/>
                        <a:ext cx="3908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2620"/>
              </p:ext>
            </p:extLst>
          </p:nvPr>
        </p:nvGraphicFramePr>
        <p:xfrm>
          <a:off x="2124075" y="4495800"/>
          <a:ext cx="3024188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1" name="Equation" r:id="rId7" imgW="1701720" imgH="1041120" progId="Equation.DSMT4">
                  <p:embed/>
                </p:oleObj>
              </mc:Choice>
              <mc:Fallback>
                <p:oleObj name="Equation" r:id="rId7" imgW="17017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95800"/>
                        <a:ext cx="3024188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8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由此可得下述的方差原理：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其中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当风险厌恶系数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/>
              <a:t>较小时，指数原理近似于方差原理。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D14D9E-79BA-46C7-ACBE-DE763C69FF1D}" type="slidenum">
              <a:rPr lang="en-US" altLang="zh-CN"/>
              <a:pPr>
                <a:defRPr/>
              </a:pPr>
              <a:t>81</a:t>
            </a:fld>
            <a:r>
              <a:rPr lang="en-US" altLang="zh-CN"/>
              <a:t> )</a:t>
            </a:r>
          </a:p>
        </p:txBody>
      </p:sp>
      <p:sp>
        <p:nvSpPr>
          <p:cNvPr id="181252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44011"/>
              </p:ext>
            </p:extLst>
          </p:nvPr>
        </p:nvGraphicFramePr>
        <p:xfrm>
          <a:off x="1969987" y="2126180"/>
          <a:ext cx="46799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" name="Equation" r:id="rId3" imgW="2565360" imgH="393480" progId="Equation.DSMT4">
                  <p:embed/>
                </p:oleObj>
              </mc:Choice>
              <mc:Fallback>
                <p:oleObj name="Equation" r:id="rId3" imgW="2565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987" y="2126180"/>
                        <a:ext cx="46799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99626"/>
              </p:ext>
            </p:extLst>
          </p:nvPr>
        </p:nvGraphicFramePr>
        <p:xfrm>
          <a:off x="2723148" y="3339164"/>
          <a:ext cx="15033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Equation" r:id="rId5" imgW="876300" imgH="419100" progId="Equation.DSMT4">
                  <p:embed/>
                </p:oleObj>
              </mc:Choice>
              <mc:Fallback>
                <p:oleObj name="Equation" r:id="rId5" imgW="876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48" y="3339164"/>
                        <a:ext cx="15033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74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如果初始资本在一年内所要求的投资收益为 </a:t>
            </a:r>
            <a:r>
              <a:rPr lang="en-US" altLang="zh-CN" sz="2400" i="1" dirty="0" err="1" smtClean="0">
                <a:latin typeface="Times New Roman" pitchFamily="18" charset="0"/>
              </a:rPr>
              <a:t>iR</a:t>
            </a:r>
            <a:r>
              <a:rPr lang="zh-CN" altLang="en-US" sz="2400" dirty="0" smtClean="0">
                <a:latin typeface="Times New Roman" pitchFamily="18" charset="0"/>
              </a:rPr>
              <a:t>，则在方差原理下的保费可以表示为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问题</a:t>
            </a:r>
            <a:r>
              <a:rPr lang="zh-CN" altLang="en-US" sz="2400" dirty="0" smtClean="0">
                <a:latin typeface="Times New Roman" pitchFamily="18" charset="0"/>
              </a:rPr>
              <a:t>：当初始资本金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多大时，上述保费最具有竞争力，即保费最小？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96A40ECB-C37B-4EDF-B68B-AD98317C9AC1}" type="slidenum">
              <a:rPr lang="en-US" altLang="zh-CN"/>
              <a:pPr>
                <a:defRPr/>
              </a:pPr>
              <a:t>82</a:t>
            </a:fld>
            <a:r>
              <a:rPr lang="en-US" altLang="zh-CN"/>
              <a:t> )</a:t>
            </a:r>
          </a:p>
        </p:txBody>
      </p:sp>
      <p:sp>
        <p:nvSpPr>
          <p:cNvPr id="182276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92041"/>
              </p:ext>
            </p:extLst>
          </p:nvPr>
        </p:nvGraphicFramePr>
        <p:xfrm>
          <a:off x="2268019" y="2864719"/>
          <a:ext cx="4066089" cy="86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019" y="2864719"/>
                        <a:ext cx="4066089" cy="8628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2627313" y="4098925"/>
            <a:ext cx="881973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latin typeface="Arial" charset="0"/>
              </a:rPr>
              <a:t>纯保费</a:t>
            </a:r>
          </a:p>
        </p:txBody>
      </p:sp>
      <p:sp>
        <p:nvSpPr>
          <p:cNvPr id="182279" name="Text Box 6"/>
          <p:cNvSpPr txBox="1">
            <a:spLocks noChangeArrowheads="1"/>
          </p:cNvSpPr>
          <p:nvPr/>
        </p:nvSpPr>
        <p:spPr bwMode="auto">
          <a:xfrm>
            <a:off x="4014796" y="4083101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安全附加</a:t>
            </a:r>
          </a:p>
        </p:txBody>
      </p:sp>
      <p:sp>
        <p:nvSpPr>
          <p:cNvPr id="182280" name="Text Box 7"/>
          <p:cNvSpPr txBox="1">
            <a:spLocks noChangeArrowheads="1"/>
          </p:cNvSpPr>
          <p:nvPr/>
        </p:nvSpPr>
        <p:spPr bwMode="auto">
          <a:xfrm>
            <a:off x="5776904" y="4063850"/>
            <a:ext cx="1114408" cy="4332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 dirty="0">
                <a:latin typeface="Arial" charset="0"/>
              </a:rPr>
              <a:t>利润附加</a:t>
            </a:r>
          </a:p>
        </p:txBody>
      </p:sp>
    </p:spTree>
    <p:extLst>
      <p:ext uri="{BB962C8B-B14F-4D97-AF65-F5344CB8AC3E}">
        <p14:creationId xmlns:p14="http://schemas.microsoft.com/office/powerpoint/2010/main" val="90805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9188"/>
            <a:ext cx="8229600" cy="5510212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上式对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求导数并令其为零，可得最优初始资本为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故最具竞争力的保费水平为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上式也是根据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标准差原理</a:t>
            </a:r>
            <a:r>
              <a:rPr lang="zh-CN" altLang="en-US" sz="2400" dirty="0" smtClean="0">
                <a:latin typeface="Times New Roman" pitchFamily="18" charset="0"/>
              </a:rPr>
              <a:t>计算的保费。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541CCD-9028-4DCC-9E26-074C99D15C28}" type="slidenum">
              <a:rPr lang="en-US" altLang="zh-CN"/>
              <a:pPr>
                <a:defRPr/>
              </a:pPr>
              <a:t>83</a:t>
            </a:fld>
            <a:r>
              <a:rPr lang="en-US" altLang="zh-CN"/>
              <a:t> )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31272"/>
              </p:ext>
            </p:extLst>
          </p:nvPr>
        </p:nvGraphicFramePr>
        <p:xfrm>
          <a:off x="2152049" y="2005631"/>
          <a:ext cx="21193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049" y="2005631"/>
                        <a:ext cx="2119313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7021"/>
              </p:ext>
            </p:extLst>
          </p:nvPr>
        </p:nvGraphicFramePr>
        <p:xfrm>
          <a:off x="1203242" y="4215866"/>
          <a:ext cx="6578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name="Equation" r:id="rId5" imgW="3454200" imgH="393480" progId="Equation.DSMT4">
                  <p:embed/>
                </p:oleObj>
              </mc:Choice>
              <mc:Fallback>
                <p:oleObj name="Equation" r:id="rId5" imgW="345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242" y="4215866"/>
                        <a:ext cx="6578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51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关于上述保费的两点结论：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在最具竞争力的保费条件下，安全附加等于利润附加：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安全附加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333399"/>
                </a:solidFill>
                <a:latin typeface="Times New Roman" pitchFamily="18" charset="0"/>
              </a:rPr>
              <a:t>利润附加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增加时，安全附加和利润附加都将增加。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6EEDD91-06BE-4A24-AAA9-B76676F83B17}" type="slidenum">
              <a:rPr lang="en-US" altLang="zh-CN"/>
              <a:pPr>
                <a:defRPr/>
              </a:pPr>
              <a:t>84</a:t>
            </a:fld>
            <a:r>
              <a:rPr lang="en-US" altLang="zh-CN"/>
              <a:t> )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73153"/>
              </p:ext>
            </p:extLst>
          </p:nvPr>
        </p:nvGraphicFramePr>
        <p:xfrm>
          <a:off x="2914851" y="2940726"/>
          <a:ext cx="35337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2" name="Equation" r:id="rId3" imgW="1955520" imgH="444240" progId="Equation.DSMT4">
                  <p:embed/>
                </p:oleObj>
              </mc:Choice>
              <mc:Fallback>
                <p:oleObj name="Equation" r:id="rId3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851" y="2940726"/>
                        <a:ext cx="3533775" cy="80486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338238"/>
              </p:ext>
            </p:extLst>
          </p:nvPr>
        </p:nvGraphicFramePr>
        <p:xfrm>
          <a:off x="3068053" y="4034856"/>
          <a:ext cx="23098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3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053" y="4034856"/>
                        <a:ext cx="2309813" cy="83026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2943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标准差原理的应用</a:t>
            </a:r>
            <a:r>
              <a:rPr lang="zh-CN" altLang="en-US" sz="2400" dirty="0" smtClean="0">
                <a:latin typeface="Times New Roman" pitchFamily="18" charset="0"/>
              </a:rPr>
              <a:t>：标准差原理不满足可加性，可以首先计算总保费，再分配给个体风险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zh-CN" altLang="en-US" sz="2400" i="1" baseline="-25000" dirty="0" smtClean="0">
                <a:latin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第一步：应用标准差原理计算总保费：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第二步：根据总风险                  计算最优初始资本：</a:t>
            </a: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第三步：应用下述方差原理给个体风险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</a:rPr>
              <a:t>分配保费：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710B43B-2D3F-4D7E-9188-513255A053DF}" type="slidenum">
              <a:rPr lang="en-US" altLang="zh-CN"/>
              <a:pPr>
                <a:defRPr/>
              </a:pPr>
              <a:t>85</a:t>
            </a:fld>
            <a:r>
              <a:rPr lang="en-US" altLang="zh-CN"/>
              <a:t> )</a:t>
            </a:r>
          </a:p>
        </p:txBody>
      </p:sp>
      <p:sp>
        <p:nvSpPr>
          <p:cNvPr id="18534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80834"/>
              </p:ext>
            </p:extLst>
          </p:nvPr>
        </p:nvGraphicFramePr>
        <p:xfrm>
          <a:off x="4047424" y="3375560"/>
          <a:ext cx="1273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4" name="Equation" r:id="rId3" imgW="660113" imgH="444307" progId="Equation.DSMT4">
                  <p:embed/>
                </p:oleObj>
              </mc:Choice>
              <mc:Fallback>
                <p:oleObj name="Equation" r:id="rId3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424" y="3375560"/>
                        <a:ext cx="12731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23292"/>
              </p:ext>
            </p:extLst>
          </p:nvPr>
        </p:nvGraphicFramePr>
        <p:xfrm>
          <a:off x="2392362" y="4097955"/>
          <a:ext cx="21796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5" name="Equation" r:id="rId5" imgW="1143000" imgH="444500" progId="Equation.DSMT4">
                  <p:embed/>
                </p:oleObj>
              </mc:Choice>
              <mc:Fallback>
                <p:oleObj name="Equation" r:id="rId5" imgW="114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2" y="4097955"/>
                        <a:ext cx="217963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Rectangle 7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72607"/>
              </p:ext>
            </p:extLst>
          </p:nvPr>
        </p:nvGraphicFramePr>
        <p:xfrm>
          <a:off x="2294822" y="5887453"/>
          <a:ext cx="33845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6" name="Equation" r:id="rId7" imgW="1803400" imgH="393700" progId="Equation.DSMT4">
                  <p:embed/>
                </p:oleObj>
              </mc:Choice>
              <mc:Fallback>
                <p:oleObj name="Equation" r:id="rId7" imgW="1803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22" y="5887453"/>
                        <a:ext cx="33845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94057"/>
              </p:ext>
            </p:extLst>
          </p:nvPr>
        </p:nvGraphicFramePr>
        <p:xfrm>
          <a:off x="2506578" y="2711450"/>
          <a:ext cx="33829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7" name="Equation" r:id="rId9" imgW="1739900" imgH="254000" progId="Equation.DSMT4">
                  <p:embed/>
                </p:oleObj>
              </mc:Choice>
              <mc:Fallback>
                <p:oleObj name="Equation" r:id="rId9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578" y="2711450"/>
                        <a:ext cx="338296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80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6451" y="2047876"/>
            <a:ext cx="7924800" cy="10239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上述个体风险的保费之和正好等于总保费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86375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5246200"/>
              </p:ext>
            </p:extLst>
          </p:nvPr>
        </p:nvGraphicFramePr>
        <p:xfrm>
          <a:off x="6721475" y="81438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3" name="Equation" r:id="rId3" imgW="1143000" imgH="444500" progId="Equation.DSMT4">
                  <p:embed/>
                </p:oleObj>
              </mc:Choice>
              <mc:Fallback>
                <p:oleObj name="Equation" r:id="rId3" imgW="1143000" imgH="4445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814388"/>
                        <a:ext cx="2286000" cy="889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FEE9300-DB15-4A10-94F1-A05D8F8F41C3}" type="slidenum">
              <a:rPr lang="en-US" altLang="zh-CN"/>
              <a:pPr>
                <a:defRPr/>
              </a:pPr>
              <a:t>86</a:t>
            </a:fld>
            <a:r>
              <a:rPr lang="en-US" altLang="zh-CN"/>
              <a:t> )</a:t>
            </a:r>
          </a:p>
        </p:txBody>
      </p:sp>
      <p:sp>
        <p:nvSpPr>
          <p:cNvPr id="186372" name="Rectangle 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63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32693"/>
              </p:ext>
            </p:extLst>
          </p:nvPr>
        </p:nvGraphicFramePr>
        <p:xfrm>
          <a:off x="1990023" y="3157086"/>
          <a:ext cx="3586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4" name="Equation" r:id="rId5" imgW="1803400" imgH="444500" progId="Equation.DSMT4">
                  <p:embed/>
                </p:oleObj>
              </mc:Choice>
              <mc:Fallback>
                <p:oleObj name="Equation" r:id="rId5" imgW="1803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023" y="3157086"/>
                        <a:ext cx="3586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29217"/>
              </p:ext>
            </p:extLst>
          </p:nvPr>
        </p:nvGraphicFramePr>
        <p:xfrm>
          <a:off x="2732772" y="5064493"/>
          <a:ext cx="3311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5" name="Equation" r:id="rId7" imgW="1612900" imgH="254000" progId="Equation.DSMT4">
                  <p:embed/>
                </p:oleObj>
              </mc:Choice>
              <mc:Fallback>
                <p:oleObj name="Equation" r:id="rId7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772" y="5064493"/>
                        <a:ext cx="3311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1075"/>
            <a:ext cx="8002588" cy="3600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99"/>
                </a:solidFill>
                <a:latin typeface="Times New Roman" pitchFamily="18" charset="0"/>
              </a:rPr>
              <a:t>例：</a:t>
            </a:r>
            <a:r>
              <a:rPr lang="zh-CN" altLang="en-US" sz="2400" smtClean="0">
                <a:latin typeface="Times New Roman" pitchFamily="18" charset="0"/>
              </a:rPr>
              <a:t>假设风险集合包含两类风险，相互独立，它们均服从指数分布，  其中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  <a:p>
            <a:pPr lvl="1" eaLnBrk="1" hangingPunct="1">
              <a:lnSpc>
                <a:spcPct val="110000"/>
              </a:lnSpc>
            </a:pPr>
            <a:endParaRPr lang="zh-CN" altLang="en-US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Times New Roman" pitchFamily="18" charset="0"/>
              </a:rPr>
              <a:t>B</a:t>
            </a:r>
            <a:r>
              <a:rPr lang="zh-CN" altLang="en-US" sz="2400" smtClean="0">
                <a:latin typeface="Times New Roman" pitchFamily="18" charset="0"/>
              </a:rPr>
              <a:t>类风险每份保单的损失（</a:t>
            </a:r>
            <a:r>
              <a:rPr lang="en-US" altLang="zh-CN" sz="2400" i="1" smtClean="0">
                <a:latin typeface="Times New Roman" pitchFamily="18" charset="0"/>
              </a:rPr>
              <a:t>Y</a:t>
            </a:r>
            <a:r>
              <a:rPr lang="zh-CN" altLang="en-US" sz="2400" smtClean="0">
                <a:latin typeface="Times New Roman" pitchFamily="18" charset="0"/>
              </a:rPr>
              <a:t>）密度函数为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6668703"/>
              </p:ext>
            </p:extLst>
          </p:nvPr>
        </p:nvGraphicFramePr>
        <p:xfrm>
          <a:off x="1042988" y="4221163"/>
          <a:ext cx="6491287" cy="2022475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风险单位数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均值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87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7" name="Object 4"/>
          <p:cNvGraphicFramePr>
            <a:graphicFrameLocks noChangeAspect="1"/>
          </p:cNvGraphicFramePr>
          <p:nvPr/>
        </p:nvGraphicFramePr>
        <p:xfrm>
          <a:off x="2051050" y="2349500"/>
          <a:ext cx="302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" name="Equation" r:id="rId3" imgW="1574800" imgH="241300" progId="Equation.DSMT4">
                  <p:embed/>
                </p:oleObj>
              </mc:Choice>
              <mc:Fallback>
                <p:oleObj name="Equation" r:id="rId3" imgW="1574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30241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9" name="Object 6"/>
          <p:cNvGraphicFramePr>
            <a:graphicFrameLocks noChangeAspect="1"/>
          </p:cNvGraphicFramePr>
          <p:nvPr/>
        </p:nvGraphicFramePr>
        <p:xfrm>
          <a:off x="2027238" y="3429000"/>
          <a:ext cx="25193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3" name="Equation" r:id="rId5" imgW="1308100" imgH="241300" progId="Equation.DSMT4">
                  <p:embed/>
                </p:oleObj>
              </mc:Choice>
              <mc:Fallback>
                <p:oleObj name="Equation" r:id="rId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429000"/>
                        <a:ext cx="25193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97887" cy="47894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标准差原理不满足可加性，故：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首先计算风险集合的总保费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然后应用方差原理将其在各个风险类别之间进行分配。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若令</a:t>
            </a:r>
            <a:r>
              <a:rPr lang="en-US" altLang="zh-CN" sz="2400" dirty="0" smtClean="0">
                <a:latin typeface="Symbol" pitchFamily="18" charset="2"/>
              </a:rPr>
              <a:t>e</a:t>
            </a:r>
            <a:r>
              <a:rPr lang="en-US" altLang="zh-CN" sz="2400" dirty="0" smtClean="0">
                <a:latin typeface="Times New Roman" pitchFamily="18" charset="0"/>
              </a:rPr>
              <a:t> =1%</a:t>
            </a:r>
            <a:r>
              <a:rPr lang="zh-CN" altLang="en-US" sz="2400" dirty="0" smtClean="0">
                <a:latin typeface="Times New Roman" pitchFamily="18" charset="0"/>
              </a:rPr>
              <a:t>，则有                            。如果资本收益率为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％，则标准差原理计算出的保单组合的总保费为：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A3652C6-DFEE-4D0A-9423-574A0488E892}" type="slidenum">
              <a:rPr lang="en-US" altLang="zh-CN"/>
              <a:pPr>
                <a:defRPr/>
              </a:pPr>
              <a:t>88</a:t>
            </a:fld>
            <a:r>
              <a:rPr lang="en-US" altLang="zh-CN"/>
              <a:t> )</a:t>
            </a:r>
          </a:p>
        </p:txBody>
      </p:sp>
      <p:sp>
        <p:nvSpPr>
          <p:cNvPr id="191492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99983"/>
              </p:ext>
            </p:extLst>
          </p:nvPr>
        </p:nvGraphicFramePr>
        <p:xfrm>
          <a:off x="3248527" y="3692090"/>
          <a:ext cx="1800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6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527" y="3692090"/>
                        <a:ext cx="1800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Rectangle 5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55746"/>
              </p:ext>
            </p:extLst>
          </p:nvPr>
        </p:nvGraphicFramePr>
        <p:xfrm>
          <a:off x="1403350" y="5018639"/>
          <a:ext cx="3848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8639"/>
                        <a:ext cx="3848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Text Box 7"/>
          <p:cNvSpPr txBox="1">
            <a:spLocks noChangeArrowheads="1"/>
          </p:cNvSpPr>
          <p:nvPr/>
        </p:nvSpPr>
        <p:spPr bwMode="auto">
          <a:xfrm>
            <a:off x="519113" y="62071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Arial" charset="0"/>
              </a:rPr>
              <a:t>标准差原理的应用：</a:t>
            </a:r>
          </a:p>
        </p:txBody>
      </p:sp>
    </p:spTree>
    <p:extLst>
      <p:ext uri="{BB962C8B-B14F-4D97-AF65-F5344CB8AC3E}">
        <p14:creationId xmlns:p14="http://schemas.microsoft.com/office/powerpoint/2010/main" val="318345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9396476-FEF2-4BF8-91BF-5D2646E9CECF}" type="slidenum">
              <a:rPr lang="en-US" altLang="zh-CN"/>
              <a:pPr>
                <a:defRPr/>
              </a:pPr>
              <a:t>89</a:t>
            </a:fld>
            <a:r>
              <a:rPr lang="en-US" altLang="zh-CN"/>
              <a:t> )</a:t>
            </a:r>
          </a:p>
        </p:txBody>
      </p:sp>
      <p:graphicFrame>
        <p:nvGraphicFramePr>
          <p:cNvPr id="356400" name="Group 48"/>
          <p:cNvGraphicFramePr>
            <a:graphicFrameLocks noGrp="1"/>
          </p:cNvGraphicFramePr>
          <p:nvPr/>
        </p:nvGraphicFramePr>
        <p:xfrm>
          <a:off x="323850" y="1628775"/>
          <a:ext cx="8286750" cy="1701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标准差原理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535" name="Rectangle 39"/>
          <p:cNvSpPr>
            <a:spLocks noChangeArrowheads="1"/>
          </p:cNvSpPr>
          <p:nvPr/>
        </p:nvSpPr>
        <p:spPr bwMode="auto">
          <a:xfrm>
            <a:off x="457200" y="3810000"/>
            <a:ext cx="84248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 altLang="zh-CN">
                <a:latin typeface="Arial" charset="0"/>
              </a:rPr>
              <a:t>    </a:t>
            </a:r>
            <a:r>
              <a:rPr lang="zh-CN" altLang="en-US">
                <a:latin typeface="Arial" charset="0"/>
              </a:rPr>
              <a:t>再应用方差原理将此总保费分配给各风险类别。如风险</a:t>
            </a:r>
            <a:r>
              <a:rPr lang="en-US" altLang="zh-CN">
                <a:latin typeface="Arial" charset="0"/>
              </a:rPr>
              <a:t>A</a:t>
            </a:r>
            <a:r>
              <a:rPr lang="zh-CN" altLang="en-US">
                <a:latin typeface="Arial" charset="0"/>
              </a:rPr>
              <a:t>的保费为：</a:t>
            </a:r>
          </a:p>
        </p:txBody>
      </p:sp>
      <p:sp>
        <p:nvSpPr>
          <p:cNvPr id="192536" name="Rectangle 40"/>
          <p:cNvSpPr>
            <a:spLocks noChangeArrowheads="1"/>
          </p:cNvSpPr>
          <p:nvPr/>
        </p:nvSpPr>
        <p:spPr bwMode="auto">
          <a:xfrm>
            <a:off x="2916238" y="379413"/>
            <a:ext cx="925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graphicFrame>
        <p:nvGraphicFramePr>
          <p:cNvPr id="192537" name="Object 41"/>
          <p:cNvGraphicFramePr>
            <a:graphicFrameLocks noChangeAspect="1"/>
          </p:cNvGraphicFramePr>
          <p:nvPr/>
        </p:nvGraphicFramePr>
        <p:xfrm>
          <a:off x="3886200" y="2362200"/>
          <a:ext cx="1682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" name="Equation" r:id="rId4" imgW="1015559" imgH="253890" progId="Equation.DSMT4">
                  <p:embed/>
                </p:oleObj>
              </mc:Choice>
              <mc:Fallback>
                <p:oleObj name="Equation" r:id="rId4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16827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8" name="Rectangle 42"/>
          <p:cNvSpPr>
            <a:spLocks noChangeArrowheads="1"/>
          </p:cNvSpPr>
          <p:nvPr/>
        </p:nvSpPr>
        <p:spPr bwMode="auto">
          <a:xfrm flipV="1">
            <a:off x="6588125" y="698500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zh-CN" sz="1800">
              <a:latin typeface="Arial" charset="0"/>
            </a:endParaRPr>
          </a:p>
        </p:txBody>
      </p:sp>
      <p:sp>
        <p:nvSpPr>
          <p:cNvPr id="192539" name="Rectangle 44"/>
          <p:cNvSpPr>
            <a:spLocks noChangeArrowheads="1"/>
          </p:cNvSpPr>
          <p:nvPr/>
        </p:nvSpPr>
        <p:spPr bwMode="auto">
          <a:xfrm>
            <a:off x="1403350" y="908050"/>
            <a:ext cx="6048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zh-CN" altLang="en-US" sz="2200" b="1">
                <a:solidFill>
                  <a:srgbClr val="333399"/>
                </a:solidFill>
                <a:latin typeface="Arial" charset="0"/>
              </a:rPr>
              <a:t>风险集合的保费及其在各风险类别的分配</a:t>
            </a:r>
          </a:p>
        </p:txBody>
      </p:sp>
      <p:sp>
        <p:nvSpPr>
          <p:cNvPr id="192540" name="Rectangle 4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41" name="Object 46"/>
          <p:cNvGraphicFramePr>
            <a:graphicFrameLocks noChangeAspect="1"/>
          </p:cNvGraphicFramePr>
          <p:nvPr/>
        </p:nvGraphicFramePr>
        <p:xfrm>
          <a:off x="1143000" y="5181600"/>
          <a:ext cx="60785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1" name="Equation" r:id="rId6" imgW="3327400" imgH="393700" progId="Equation.DSMT4">
                  <p:embed/>
                </p:oleObj>
              </mc:Choice>
              <mc:Fallback>
                <p:oleObj name="Equation" r:id="rId6" imgW="3327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0785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26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124200"/>
            <a:ext cx="8610600" cy="3006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两点结论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en-US" altLang="zh-CN" sz="2400" i="1" dirty="0" err="1" smtClean="0">
                <a:latin typeface="Times New Roman" pitchFamily="18" charset="0"/>
              </a:rPr>
              <a:t>i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越高，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的最优值越小。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安全附加与纯保费不成比例：</a:t>
            </a:r>
            <a:r>
              <a:rPr lang="zh-CN" altLang="en-US" sz="2500" dirty="0" smtClean="0">
                <a:latin typeface="Times New Roman" pitchFamily="18" charset="0"/>
              </a:rPr>
              <a:t>如当</a:t>
            </a:r>
            <a:r>
              <a:rPr lang="en-US" altLang="zh-CN" sz="2500" i="1" dirty="0" err="1" smtClean="0">
                <a:latin typeface="Times New Roman" pitchFamily="18" charset="0"/>
              </a:rPr>
              <a:t>i</a:t>
            </a:r>
            <a:r>
              <a:rPr lang="en-US" altLang="zh-CN" sz="2500" i="1" dirty="0" smtClean="0">
                <a:latin typeface="Times New Roman" pitchFamily="18" charset="0"/>
              </a:rPr>
              <a:t> </a:t>
            </a:r>
            <a:r>
              <a:rPr lang="en-US" altLang="zh-CN" sz="2500" dirty="0" smtClean="0">
                <a:latin typeface="Times New Roman" pitchFamily="18" charset="0"/>
              </a:rPr>
              <a:t>= 2%</a:t>
            </a:r>
            <a:r>
              <a:rPr lang="zh-CN" altLang="en-US" sz="2500" dirty="0" smtClean="0">
                <a:latin typeface="Times New Roman" pitchFamily="18" charset="0"/>
              </a:rPr>
              <a:t>时，</a:t>
            </a:r>
            <a:endParaRPr lang="zh-CN" altLang="en-US" sz="2400" dirty="0" smtClean="0">
              <a:latin typeface="Times New Roman" pitchFamily="18" charset="0"/>
            </a:endParaRP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风险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dirty="0" smtClean="0">
                <a:latin typeface="Times New Roman" pitchFamily="18" charset="0"/>
              </a:rPr>
              <a:t>(5.89-5)/5 = 17.8%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风险</a:t>
            </a:r>
            <a:r>
              <a:rPr lang="en-US" altLang="zh-CN" sz="2400" dirty="0" smtClean="0">
                <a:latin typeface="Times New Roman" pitchFamily="18" charset="0"/>
              </a:rPr>
              <a:t>B </a:t>
            </a:r>
            <a:r>
              <a:rPr lang="zh-CN" altLang="en-US" sz="2400" dirty="0" smtClean="0">
                <a:latin typeface="Times New Roman" pitchFamily="18" charset="0"/>
              </a:rPr>
              <a:t>的安全附加占纯保费的比例为</a:t>
            </a:r>
            <a:r>
              <a:rPr lang="en-US" altLang="zh-CN" sz="2400" dirty="0" smtClean="0">
                <a:latin typeface="Times New Roman" pitchFamily="18" charset="0"/>
              </a:rPr>
              <a:t>(1.0356-1)/1= 3.56%</a:t>
            </a:r>
          </a:p>
        </p:txBody>
      </p:sp>
      <p:graphicFrame>
        <p:nvGraphicFramePr>
          <p:cNvPr id="357414" name="Group 38"/>
          <p:cNvGraphicFramePr>
            <a:graphicFrameLocks noGrp="1"/>
          </p:cNvGraphicFramePr>
          <p:nvPr>
            <p:ph sz="half" idx="2"/>
          </p:nvPr>
        </p:nvGraphicFramePr>
        <p:xfrm>
          <a:off x="381000" y="838200"/>
          <a:ext cx="8077200" cy="19592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风险集合的保费</a:t>
                      </a: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的最优值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的保费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2%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50.07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5.89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5%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53.17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81.71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6.41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1.0564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10%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56.56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57.77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6.99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1.0797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791" marB="46791" anchor="ctr" horzOverflow="overflow">
                    <a:lnL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827709-A3FC-4FB7-BE59-04AE285AC402}" type="slidenum">
              <a:rPr lang="en-US" altLang="zh-CN"/>
              <a:pPr>
                <a:defRPr/>
              </a:pPr>
              <a:t>90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49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002588" cy="2371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99"/>
                </a:solidFill>
                <a:latin typeface="Times New Roman" pitchFamily="18" charset="0"/>
              </a:rPr>
              <a:t>练习：</a:t>
            </a:r>
            <a:r>
              <a:rPr lang="zh-CN" altLang="en-US" sz="2400" b="1" dirty="0" smtClean="0">
                <a:latin typeface="Times New Roman" pitchFamily="18" charset="0"/>
              </a:rPr>
              <a:t>假设风险集合包含三类风险，相互独立，均服从伽马分布，有关数据如下表所示。如果要求破产概率小于</a:t>
            </a:r>
            <a:r>
              <a:rPr lang="en-US" altLang="zh-CN" sz="2400" b="1" dirty="0" smtClean="0">
                <a:latin typeface="Times New Roman" pitchFamily="18" charset="0"/>
              </a:rPr>
              <a:t>1%</a:t>
            </a:r>
            <a:r>
              <a:rPr lang="zh-CN" altLang="en-US" sz="2400" b="1" dirty="0" smtClean="0">
                <a:latin typeface="Times New Roman" pitchFamily="18" charset="0"/>
              </a:rPr>
              <a:t>，资本金的收益率为</a:t>
            </a:r>
            <a:r>
              <a:rPr lang="en-US" altLang="zh-CN" sz="2400" b="1" dirty="0" smtClean="0">
                <a:latin typeface="Times New Roman" pitchFamily="18" charset="0"/>
              </a:rPr>
              <a:t>5%</a:t>
            </a:r>
            <a:r>
              <a:rPr lang="zh-CN" altLang="en-US" sz="2400" b="1" dirty="0" smtClean="0">
                <a:latin typeface="Times New Roman" pitchFamily="18" charset="0"/>
              </a:rPr>
              <a:t>，请计算每个风险类别的保费。</a:t>
            </a:r>
          </a:p>
        </p:txBody>
      </p:sp>
      <p:graphicFrame>
        <p:nvGraphicFramePr>
          <p:cNvPr id="35126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021798"/>
              </p:ext>
            </p:extLst>
          </p:nvPr>
        </p:nvGraphicFramePr>
        <p:xfrm>
          <a:off x="1066800" y="3581400"/>
          <a:ext cx="7085798" cy="2118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风险类型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风险单位数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shape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scale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500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20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1.5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600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类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黑体" panose="02010609060101010101" pitchFamily="49" charset="-122"/>
                        </a:rPr>
                        <a:t>350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888A3C79-DFAC-4229-9234-38328D734BDF}" type="slidenum">
              <a:rPr lang="en-US" altLang="zh-CN"/>
              <a:pPr>
                <a:defRPr/>
              </a:pPr>
              <a:t>91</a:t>
            </a:fld>
            <a:r>
              <a:rPr lang="en-US" altLang="zh-CN"/>
              <a:t> 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4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22888</TotalTime>
  <Words>3167</Words>
  <Application>Microsoft Office PowerPoint</Application>
  <PresentationFormat>全屏显示(4:3)</PresentationFormat>
  <Paragraphs>613</Paragraphs>
  <Slides>91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15" baseType="lpstr"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Cambria</vt:lpstr>
      <vt:lpstr>Consolas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风险度量基础</vt:lpstr>
      <vt:lpstr>主要内容</vt:lpstr>
      <vt:lpstr>风险度量</vt:lpstr>
      <vt:lpstr>PowerPoint 演示文稿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　VaR 的性质</vt:lpstr>
      <vt:lpstr>PowerPoint 演示文稿</vt:lpstr>
      <vt:lpstr>PowerPoint 演示文稿</vt:lpstr>
      <vt:lpstr>PowerPoint 演示文稿</vt:lpstr>
      <vt:lpstr>VaR在什么条件下是一致性风险度量？</vt:lpstr>
      <vt:lpstr>椭圆分布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基于扭曲函数的风险度量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PH risk measure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Wang risk measure</vt:lpstr>
      <vt:lpstr>PowerPoint 演示文稿</vt:lpstr>
      <vt:lpstr>PowerPoint 演示文稿</vt:lpstr>
      <vt:lpstr>PowerPoint 演示文稿</vt:lpstr>
      <vt:lpstr>作业</vt:lpstr>
      <vt:lpstr>保费原理（Premium principles）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保费原理的应用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2639</cp:revision>
  <cp:lastPrinted>2014-03-25T07:52:42Z</cp:lastPrinted>
  <dcterms:created xsi:type="dcterms:W3CDTF">2003-12-29T03:18:02Z</dcterms:created>
  <dcterms:modified xsi:type="dcterms:W3CDTF">2018-09-04T03:50:26Z</dcterms:modified>
</cp:coreProperties>
</file>