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4" r:id="rId2"/>
    <p:sldMasterId id="2147483774" r:id="rId3"/>
    <p:sldMasterId id="2147483787" r:id="rId4"/>
    <p:sldMasterId id="2147483807" r:id="rId5"/>
  </p:sldMasterIdLst>
  <p:notesMasterIdLst>
    <p:notesMasterId r:id="rId16"/>
  </p:notesMasterIdLst>
  <p:handoutMasterIdLst>
    <p:handoutMasterId r:id="rId17"/>
  </p:handoutMasterIdLst>
  <p:sldIdLst>
    <p:sldId id="1321" r:id="rId6"/>
    <p:sldId id="1324" r:id="rId7"/>
    <p:sldId id="1325" r:id="rId8"/>
    <p:sldId id="1332" r:id="rId9"/>
    <p:sldId id="1326" r:id="rId10"/>
    <p:sldId id="1327" r:id="rId11"/>
    <p:sldId id="1329" r:id="rId12"/>
    <p:sldId id="1331" r:id="rId13"/>
    <p:sldId id="1333" r:id="rId14"/>
    <p:sldId id="1330" r:id="rId15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240"/>
    <a:srgbClr val="0000CC"/>
    <a:srgbClr val="911720"/>
    <a:srgbClr val="9F1923"/>
    <a:srgbClr val="A61A24"/>
    <a:srgbClr val="CC0066"/>
    <a:srgbClr val="000099"/>
    <a:srgbClr val="6666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79" d="100"/>
          <a:sy n="79" d="100"/>
        </p:scale>
        <p:origin x="1536" y="62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49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5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2018/8/1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2018/8/1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6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4063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91074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01761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89624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987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28128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964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8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12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221733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4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6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3467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8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53064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910407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5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054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130825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B619FA60-9CB7-4AFC-9A40-DF8B979F86F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2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7F939C6-56B5-4C59-A8F1-006D8D67E4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222EC68-029F-46FA-B535-7D82201B31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83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E712280-C1E5-4034-8096-72A65B4CAA4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10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2A15140-449D-4733-AC44-497379A3FA3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2018/8/1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8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53B605FB-8C78-456B-BFC1-2A5FBAB1FF6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09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0FA0BB78-806E-449E-80D7-5FA53C6FBA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67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D85710AB-85EE-4018-9B02-13B6A173605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3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038257A-26AF-47F3-9D37-2EA0C17C4A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C8AC6C4-6230-4F64-8202-73DFBE1CD22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1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5545ED8E-5D20-4BE6-8A57-CF6C9E03E8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395E-9852-4F5C-B10C-290EDA4F61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989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AC66A-7389-4AA5-AF53-07E643891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6997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D2C8-EDCE-40D4-8027-0CDF169893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0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DF532-C828-4265-8EA1-9D6F90637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618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53EB7-ED33-42CA-8027-3CFA055440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22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78A34-AFB8-45FC-ADCB-4D963920A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657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2018/8/1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0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79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6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682887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9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19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283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665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290375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93862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1864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8927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12840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2018/8/1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4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6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48B53EB7-ED33-42CA-8027-3CFA055440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3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hoto.blog.sina.com.cn/showpic.html#blogid=74a000d30102x1jt&amp;url=http://album.sina.com.cn/pic/0028pSevzy7dY2DZw5w9e" TargetMode="Externa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产险精算定价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401525" y="1217613"/>
            <a:ext cx="5598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产险精算定价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选课名单</a:t>
            </a:r>
          </a:p>
        </p:txBody>
      </p:sp>
    </p:spTree>
    <p:extLst>
      <p:ext uri="{BB962C8B-B14F-4D97-AF65-F5344CB8AC3E}">
        <p14:creationId xmlns:p14="http://schemas.microsoft.com/office/powerpoint/2010/main" val="926105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52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0888"/>
            <a:ext cx="8229600" cy="4447674"/>
          </a:xfrm>
        </p:spPr>
        <p:txBody>
          <a:bodyPr/>
          <a:lstStyle/>
          <a:p>
            <a:r>
              <a:rPr lang="en-US" altLang="zh-CN" dirty="0" smtClean="0"/>
              <a:t>R </a:t>
            </a:r>
            <a:r>
              <a:rPr lang="zh-CN" altLang="en-US" dirty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风险度量</a:t>
            </a:r>
            <a:endParaRPr lang="en-US" altLang="zh-CN" dirty="0"/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损失分布：损失次数、损失金额、累积损失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极值理论与巨灾损失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相依风险模型：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copula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及其应用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损失预测模型：索赔概率、索赔频率、索赔强度、纯保费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21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39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参考书目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[1] Klugman S.A.,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Panjer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 H.H.,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Willmot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G.E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Loss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models:From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data to decisions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Fourth Edition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John Wiley &amp; Sons, Inc., 2012. 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[2] Arthur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Charpentier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Computational actuarial science with 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CRC Press, 2015.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[3] de Jong P., Heller G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. Generalized linear models for insurance data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[M]. Cambridge University Press, 2008.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[4] </a:t>
            </a:r>
            <a:r>
              <a:rPr lang="zh-CN" altLang="en-US" sz="2400" b="1" dirty="0" smtClean="0">
                <a:latin typeface="+mj-lt"/>
                <a:cs typeface="Times New Roman" pitchFamily="18" charset="0"/>
              </a:rPr>
              <a:t>孟生旺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风险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模型：基于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R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的保险损失预测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[M]. </a:t>
            </a:r>
            <a:r>
              <a:rPr lang="zh-CN" altLang="en-US" sz="2400" b="1" dirty="0">
                <a:latin typeface="+mj-lt"/>
                <a:cs typeface="Times New Roman" pitchFamily="18" charset="0"/>
              </a:rPr>
              <a:t>清华</a:t>
            </a:r>
            <a:r>
              <a:rPr lang="zh-CN" altLang="en-US" sz="2400" b="1" dirty="0" smtClean="0">
                <a:latin typeface="+mj-lt"/>
                <a:cs typeface="Times New Roman" pitchFamily="18" charset="0"/>
              </a:rPr>
              <a:t>大学出版社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, 2017.</a:t>
            </a:r>
            <a:br>
              <a:rPr lang="en-US" altLang="zh-CN" sz="2400" b="1" dirty="0" smtClean="0">
                <a:latin typeface="+mj-lt"/>
                <a:cs typeface="Times New Roman" pitchFamily="18" charset="0"/>
              </a:rPr>
            </a:br>
            <a:endParaRPr lang="en-US" altLang="zh-CN" sz="2400" b="1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23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1026" name="Picture 2" descr="http://s15.sinaimg.cn/mw690/0028pSevzy7dY2DZw5w9e&amp;69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18" y="787752"/>
            <a:ext cx="4085424" cy="5536046"/>
          </a:xfrm>
          <a:prstGeom prst="rect">
            <a:avLst/>
          </a:prstGeom>
          <a:noFill/>
          <a:ln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8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/>
          <p:cNvSpPr txBox="1">
            <a:spLocks noChangeArrowheads="1"/>
          </p:cNvSpPr>
          <p:nvPr/>
        </p:nvSpPr>
        <p:spPr bwMode="auto">
          <a:xfrm>
            <a:off x="381800" y="746709"/>
            <a:ext cx="8534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CAS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专著：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1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）基于贝叶斯</a:t>
            </a:r>
            <a:r>
              <a:rPr lang="en-US" altLang="zh-CN" sz="1800" dirty="0" err="1">
                <a:ea typeface="黑体" pitchFamily="49" charset="-122"/>
                <a:cs typeface="Arial Unicode MS" pitchFamily="34" charset="-122"/>
              </a:rPr>
              <a:t>MCMC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的随机准备金评估模型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2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</a:t>
            </a:r>
            <a:r>
              <a:rPr lang="zh-CN" altLang="en-US" sz="1800" dirty="0">
                <a:solidFill>
                  <a:srgbClr val="0070C0"/>
                </a:solidFill>
                <a:ea typeface="黑体" pitchFamily="49" charset="-122"/>
                <a:cs typeface="Arial Unicode MS" pitchFamily="34" charset="-122"/>
              </a:rPr>
              <a:t>损失分布模型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3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）基于广义线性模型的准备金评估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4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）过离散泊松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Bootstrap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5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</a:t>
            </a:r>
            <a:r>
              <a:rPr lang="zh-CN" altLang="en-US" sz="1800" dirty="0">
                <a:solidFill>
                  <a:srgbClr val="0070C0"/>
                </a:solidFill>
                <a:ea typeface="黑体" pitchFamily="49" charset="-122"/>
                <a:cs typeface="Arial Unicode MS" pitchFamily="34" charset="-122"/>
              </a:rPr>
              <a:t>非寿险定价的广义线性模型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1 –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Stochastic Loss Reserving Using Bayesian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MCMC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 Models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by Glenn Meyers,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FCAS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MAAA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 smtClean="0">
                <a:ea typeface="黑体" pitchFamily="49" charset="-122"/>
                <a:cs typeface="Arial Unicode MS" pitchFamily="34" charset="-122"/>
              </a:rPr>
              <a:t>CERA</a:t>
            </a:r>
            <a:endParaRPr lang="en-US" altLang="zh-CN" sz="1800" b="1" dirty="0" smtClean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2 –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Distributions for Actuaries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by David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Bahnemann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</a:t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3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Stochastic Loss Reserving Using Generalized Linear Models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Greg Taylor and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Gráinne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 McGuire</a:t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4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Using the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ODP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 Bootstrap Model: A Practitioner’s Guide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Mark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Shapland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/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5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Generalized Linear Models for Insurance Rating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Mark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Goldburd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Anand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Khare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and Dan Tevet</a:t>
            </a:r>
            <a:endParaRPr lang="zh-CN" altLang="en-US" sz="1800" b="1" dirty="0">
              <a:ea typeface="黑体" pitchFamily="49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4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855838"/>
            <a:ext cx="7543800" cy="1295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相关期刊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199" y="1963554"/>
            <a:ext cx="8590547" cy="4103418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latin typeface="+mj-lt"/>
              </a:rPr>
              <a:t>ASTIN</a:t>
            </a:r>
            <a:r>
              <a:rPr lang="en-US" altLang="zh-CN" b="1" dirty="0" smtClean="0">
                <a:latin typeface="+mj-lt"/>
              </a:rPr>
              <a:t> Bulletin</a:t>
            </a:r>
          </a:p>
          <a:p>
            <a:pPr eaLnBrk="1" hangingPunct="1"/>
            <a:r>
              <a:rPr lang="en-US" altLang="zh-CN" b="1" dirty="0" smtClean="0">
                <a:latin typeface="+mj-lt"/>
              </a:rPr>
              <a:t>Insurance : Mathematics and </a:t>
            </a:r>
            <a:r>
              <a:rPr lang="en-US" altLang="zh-CN" dirty="0">
                <a:latin typeface="+mj-lt"/>
              </a:rPr>
              <a:t>E</a:t>
            </a:r>
            <a:r>
              <a:rPr lang="en-US" altLang="zh-CN" b="1" dirty="0" smtClean="0">
                <a:latin typeface="+mj-lt"/>
              </a:rPr>
              <a:t>conomics</a:t>
            </a:r>
            <a:r>
              <a:rPr lang="zh-CN" altLang="en-US" b="1" dirty="0" smtClean="0">
                <a:latin typeface="+mj-lt"/>
              </a:rPr>
              <a:t>（</a:t>
            </a:r>
            <a:r>
              <a:rPr lang="en-US" altLang="zh-CN" b="1" dirty="0" smtClean="0">
                <a:latin typeface="+mj-lt"/>
              </a:rPr>
              <a:t>IME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b="1" dirty="0" smtClean="0">
              <a:latin typeface="+mj-lt"/>
            </a:endParaRPr>
          </a:p>
          <a:p>
            <a:pPr eaLnBrk="1" hangingPunct="1"/>
            <a:r>
              <a:rPr lang="en-US" altLang="zh-CN" b="1" dirty="0" smtClean="0">
                <a:latin typeface="+mj-lt"/>
              </a:rPr>
              <a:t>North American Actuarial </a:t>
            </a:r>
            <a:r>
              <a:rPr lang="en-US" altLang="zh-CN" dirty="0">
                <a:latin typeface="+mj-lt"/>
              </a:rPr>
              <a:t>J</a:t>
            </a:r>
            <a:r>
              <a:rPr lang="en-US" altLang="zh-CN" b="1" dirty="0" smtClean="0">
                <a:latin typeface="+mj-lt"/>
              </a:rPr>
              <a:t>ournal</a:t>
            </a:r>
          </a:p>
          <a:p>
            <a:pPr eaLnBrk="1" hangingPunct="1"/>
            <a:r>
              <a:rPr lang="en-US" altLang="zh-CN" b="1" dirty="0" smtClean="0">
                <a:latin typeface="+mj-lt"/>
              </a:rPr>
              <a:t>Scandinavian Actuarial Journal</a:t>
            </a:r>
          </a:p>
          <a:p>
            <a:r>
              <a:rPr lang="en-US" altLang="zh-CN" dirty="0">
                <a:latin typeface="+mj-lt"/>
              </a:rPr>
              <a:t>E-Forum of CAS</a:t>
            </a:r>
            <a:endParaRPr lang="zh-CN" altLang="en-US" dirty="0">
              <a:latin typeface="+mj-lt"/>
            </a:endParaRPr>
          </a:p>
          <a:p>
            <a:pPr eaLnBrk="1" hangingPunct="1"/>
            <a:endParaRPr lang="en-US" altLang="zh-CN" dirty="0" smtClean="0">
              <a:latin typeface="+mj-lt"/>
            </a:endParaRPr>
          </a:p>
          <a:p>
            <a:pPr eaLnBrk="1" hangingPunct="1"/>
            <a:r>
              <a:rPr lang="en-US" altLang="zh-CN" dirty="0" smtClean="0">
                <a:latin typeface="+mj-lt"/>
              </a:rPr>
              <a:t>Journal of risk and insurance</a:t>
            </a:r>
          </a:p>
        </p:txBody>
      </p:sp>
    </p:spTree>
    <p:extLst>
      <p:ext uri="{BB962C8B-B14F-4D97-AF65-F5344CB8AC3E}">
        <p14:creationId xmlns:p14="http://schemas.microsoft.com/office/powerpoint/2010/main" val="62262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86076" y="1231561"/>
            <a:ext cx="8229600" cy="78914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教学安排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76451" y="2521819"/>
            <a:ext cx="8229600" cy="369915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讲授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( 60% )</a:t>
            </a:r>
          </a:p>
          <a:p>
            <a:pPr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交流和展示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( 40% 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：文献阅读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09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50253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教学资源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5021" y="1639393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https://github.com/lizhengxiao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2568806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kern="0" dirty="0" smtClean="0"/>
              <a:t>办公时间</a:t>
            </a:r>
            <a:endParaRPr lang="zh-CN" altLang="en-US" kern="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5021" y="3411412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博学楼：</a:t>
            </a:r>
            <a:r>
              <a:rPr lang="en-US" altLang="zh-CN" kern="0" dirty="0" smtClean="0">
                <a:solidFill>
                  <a:srgbClr val="FF0000"/>
                </a:solidFill>
              </a:rPr>
              <a:t>1320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周四上午</a:t>
            </a:r>
            <a:r>
              <a:rPr lang="en-US" altLang="zh-CN" kern="0" dirty="0">
                <a:solidFill>
                  <a:srgbClr val="FF0000"/>
                </a:solidFill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</a:rPr>
              <a:t>9</a:t>
            </a:r>
            <a:r>
              <a:rPr lang="zh-CN" altLang="en-US" kern="0" dirty="0" smtClean="0">
                <a:solidFill>
                  <a:srgbClr val="FF0000"/>
                </a:solidFill>
              </a:rPr>
              <a:t>：</a:t>
            </a:r>
            <a:r>
              <a:rPr lang="en-US" altLang="zh-CN" kern="0" dirty="0" smtClean="0">
                <a:solidFill>
                  <a:srgbClr val="FF0000"/>
                </a:solidFill>
              </a:rPr>
              <a:t>00 – 12</a:t>
            </a:r>
            <a:r>
              <a:rPr lang="zh-CN" altLang="en-US" kern="0" dirty="0" smtClean="0">
                <a:solidFill>
                  <a:srgbClr val="FF0000"/>
                </a:solidFill>
              </a:rPr>
              <a:t>：</a:t>
            </a:r>
            <a:r>
              <a:rPr lang="en-US" altLang="zh-CN" kern="0" dirty="0" smtClean="0">
                <a:solidFill>
                  <a:srgbClr val="FF0000"/>
                </a:solidFill>
              </a:rPr>
              <a:t>00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下午</a:t>
            </a:r>
            <a:r>
              <a:rPr lang="en-US" altLang="zh-CN" kern="0" dirty="0">
                <a:solidFill>
                  <a:srgbClr val="FF0000"/>
                </a:solidFill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</a:rPr>
              <a:t>14:00 – 16:00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41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软件：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actuar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amlss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data.table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878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21743</TotalTime>
  <Words>298</Words>
  <Application>Microsoft Office PowerPoint</Application>
  <PresentationFormat>全屏显示(4:3)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 Unicode MS</vt:lpstr>
      <vt:lpstr>黑体</vt:lpstr>
      <vt:lpstr>华文楷体</vt:lpstr>
      <vt:lpstr>华文新魏</vt:lpstr>
      <vt:lpstr>楷体</vt:lpstr>
      <vt:lpstr>楷体_GB2312</vt:lpstr>
      <vt:lpstr>宋体</vt:lpstr>
      <vt:lpstr>Arial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产险精算定价</vt:lpstr>
      <vt:lpstr>主要内容</vt:lpstr>
      <vt:lpstr>参考书目</vt:lpstr>
      <vt:lpstr>PowerPoint 演示文稿</vt:lpstr>
      <vt:lpstr>PowerPoint 演示文稿</vt:lpstr>
      <vt:lpstr>相关期刊</vt:lpstr>
      <vt:lpstr>教学安排</vt:lpstr>
      <vt:lpstr>教学资源</vt:lpstr>
      <vt:lpstr>软件：R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2565</cp:revision>
  <cp:lastPrinted>2014-03-25T07:52:42Z</cp:lastPrinted>
  <dcterms:created xsi:type="dcterms:W3CDTF">2003-12-29T03:18:02Z</dcterms:created>
  <dcterms:modified xsi:type="dcterms:W3CDTF">2018-08-01T07:01:37Z</dcterms:modified>
</cp:coreProperties>
</file>