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0" r:id="rId5"/>
    <p:sldId id="281" r:id="rId6"/>
    <p:sldId id="284" r:id="rId7"/>
    <p:sldId id="282" r:id="rId8"/>
    <p:sldId id="283" r:id="rId9"/>
    <p:sldId id="265" r:id="rId10"/>
    <p:sldId id="285" r:id="rId11"/>
    <p:sldId id="286" r:id="rId12"/>
    <p:sldId id="288" r:id="rId13"/>
    <p:sldId id="289" r:id="rId14"/>
    <p:sldId id="290" r:id="rId15"/>
    <p:sldId id="278" r:id="rId16"/>
    <p:sldId id="291" r:id="rId17"/>
    <p:sldId id="292" r:id="rId18"/>
    <p:sldId id="280" r:id="rId19"/>
    <p:sldId id="29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BE77AF-CFD1-47C7-BA4A-BDDD61490DE5}" type="datetimeFigureOut">
              <a:rPr lang="es-MX" smtClean="0"/>
              <a:t>15/11/2022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DA1DC7A-EB9F-4B7F-90B5-99C0CD153B92}" type="slidenum">
              <a:rPr lang="es-MX" smtClean="0"/>
              <a:t>‹#›</a:t>
            </a:fld>
            <a:endParaRPr lang="es-MX"/>
          </a:p>
        </p:txBody>
      </p:sp>
    </p:spTree>
    <p:extLst>
      <p:ext uri="{BB962C8B-B14F-4D97-AF65-F5344CB8AC3E}">
        <p14:creationId xmlns:p14="http://schemas.microsoft.com/office/powerpoint/2010/main" val="2205335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E77AF-CFD1-47C7-BA4A-BDDD61490DE5}" type="datetimeFigureOut">
              <a:rPr lang="es-MX" smtClean="0"/>
              <a:t>15/11/2022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DA1DC7A-EB9F-4B7F-90B5-99C0CD153B92}" type="slidenum">
              <a:rPr lang="es-MX" smtClean="0"/>
              <a:t>‹#›</a:t>
            </a:fld>
            <a:endParaRPr lang="es-MX"/>
          </a:p>
        </p:txBody>
      </p:sp>
    </p:spTree>
    <p:extLst>
      <p:ext uri="{BB962C8B-B14F-4D97-AF65-F5344CB8AC3E}">
        <p14:creationId xmlns:p14="http://schemas.microsoft.com/office/powerpoint/2010/main" val="3419105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E77AF-CFD1-47C7-BA4A-BDDD61490DE5}" type="datetimeFigureOut">
              <a:rPr lang="es-MX" smtClean="0"/>
              <a:t>15/11/2022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DA1DC7A-EB9F-4B7F-90B5-99C0CD153B92}" type="slidenum">
              <a:rPr lang="es-MX" smtClean="0"/>
              <a:t>‹#›</a:t>
            </a:fld>
            <a:endParaRPr lang="es-MX"/>
          </a:p>
        </p:txBody>
      </p:sp>
    </p:spTree>
    <p:extLst>
      <p:ext uri="{BB962C8B-B14F-4D97-AF65-F5344CB8AC3E}">
        <p14:creationId xmlns:p14="http://schemas.microsoft.com/office/powerpoint/2010/main" val="1337530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E77AF-CFD1-47C7-BA4A-BDDD61490DE5}" type="datetimeFigureOut">
              <a:rPr lang="es-MX" smtClean="0"/>
              <a:t>15/11/2022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DA1DC7A-EB9F-4B7F-90B5-99C0CD153B92}" type="slidenum">
              <a:rPr lang="es-MX" smtClean="0"/>
              <a:t>‹#›</a:t>
            </a:fld>
            <a:endParaRPr lang="es-MX"/>
          </a:p>
        </p:txBody>
      </p:sp>
    </p:spTree>
    <p:extLst>
      <p:ext uri="{BB962C8B-B14F-4D97-AF65-F5344CB8AC3E}">
        <p14:creationId xmlns:p14="http://schemas.microsoft.com/office/powerpoint/2010/main" val="3573800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BE77AF-CFD1-47C7-BA4A-BDDD61490DE5}" type="datetimeFigureOut">
              <a:rPr lang="es-MX" smtClean="0"/>
              <a:t>15/11/2022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DA1DC7A-EB9F-4B7F-90B5-99C0CD153B92}" type="slidenum">
              <a:rPr lang="es-MX" smtClean="0"/>
              <a:t>‹#›</a:t>
            </a:fld>
            <a:endParaRPr lang="es-MX"/>
          </a:p>
        </p:txBody>
      </p:sp>
    </p:spTree>
    <p:extLst>
      <p:ext uri="{BB962C8B-B14F-4D97-AF65-F5344CB8AC3E}">
        <p14:creationId xmlns:p14="http://schemas.microsoft.com/office/powerpoint/2010/main" val="310553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BE77AF-CFD1-47C7-BA4A-BDDD61490DE5}" type="datetimeFigureOut">
              <a:rPr lang="es-MX" smtClean="0"/>
              <a:t>15/11/2022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DA1DC7A-EB9F-4B7F-90B5-99C0CD153B92}" type="slidenum">
              <a:rPr lang="es-MX" smtClean="0"/>
              <a:t>‹#›</a:t>
            </a:fld>
            <a:endParaRPr lang="es-MX"/>
          </a:p>
        </p:txBody>
      </p:sp>
    </p:spTree>
    <p:extLst>
      <p:ext uri="{BB962C8B-B14F-4D97-AF65-F5344CB8AC3E}">
        <p14:creationId xmlns:p14="http://schemas.microsoft.com/office/powerpoint/2010/main" val="321351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BE77AF-CFD1-47C7-BA4A-BDDD61490DE5}" type="datetimeFigureOut">
              <a:rPr lang="es-MX" smtClean="0"/>
              <a:t>15/11/2022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DA1DC7A-EB9F-4B7F-90B5-99C0CD153B92}" type="slidenum">
              <a:rPr lang="es-MX" smtClean="0"/>
              <a:t>‹#›</a:t>
            </a:fld>
            <a:endParaRPr lang="es-MX"/>
          </a:p>
        </p:txBody>
      </p:sp>
    </p:spTree>
    <p:extLst>
      <p:ext uri="{BB962C8B-B14F-4D97-AF65-F5344CB8AC3E}">
        <p14:creationId xmlns:p14="http://schemas.microsoft.com/office/powerpoint/2010/main" val="1089878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BE77AF-CFD1-47C7-BA4A-BDDD61490DE5}" type="datetimeFigureOut">
              <a:rPr lang="es-MX" smtClean="0"/>
              <a:t>15/11/2022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DA1DC7A-EB9F-4B7F-90B5-99C0CD153B92}" type="slidenum">
              <a:rPr lang="es-MX" smtClean="0"/>
              <a:t>‹#›</a:t>
            </a:fld>
            <a:endParaRPr lang="es-MX"/>
          </a:p>
        </p:txBody>
      </p:sp>
    </p:spTree>
    <p:extLst>
      <p:ext uri="{BB962C8B-B14F-4D97-AF65-F5344CB8AC3E}">
        <p14:creationId xmlns:p14="http://schemas.microsoft.com/office/powerpoint/2010/main" val="298414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BE77AF-CFD1-47C7-BA4A-BDDD61490DE5}" type="datetimeFigureOut">
              <a:rPr lang="es-MX" smtClean="0"/>
              <a:t>15/11/2022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DA1DC7A-EB9F-4B7F-90B5-99C0CD153B92}" type="slidenum">
              <a:rPr lang="es-MX" smtClean="0"/>
              <a:t>‹#›</a:t>
            </a:fld>
            <a:endParaRPr lang="es-MX"/>
          </a:p>
        </p:txBody>
      </p:sp>
    </p:spTree>
    <p:extLst>
      <p:ext uri="{BB962C8B-B14F-4D97-AF65-F5344CB8AC3E}">
        <p14:creationId xmlns:p14="http://schemas.microsoft.com/office/powerpoint/2010/main" val="3386140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BE77AF-CFD1-47C7-BA4A-BDDD61490DE5}" type="datetimeFigureOut">
              <a:rPr lang="es-MX" smtClean="0"/>
              <a:t>15/11/2022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DA1DC7A-EB9F-4B7F-90B5-99C0CD153B92}" type="slidenum">
              <a:rPr lang="es-MX" smtClean="0"/>
              <a:t>‹#›</a:t>
            </a:fld>
            <a:endParaRPr lang="es-MX"/>
          </a:p>
        </p:txBody>
      </p:sp>
    </p:spTree>
    <p:extLst>
      <p:ext uri="{BB962C8B-B14F-4D97-AF65-F5344CB8AC3E}">
        <p14:creationId xmlns:p14="http://schemas.microsoft.com/office/powerpoint/2010/main" val="3590537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BE77AF-CFD1-47C7-BA4A-BDDD61490DE5}" type="datetimeFigureOut">
              <a:rPr lang="es-MX" smtClean="0"/>
              <a:t>15/11/2022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DA1DC7A-EB9F-4B7F-90B5-99C0CD153B92}" type="slidenum">
              <a:rPr lang="es-MX" smtClean="0"/>
              <a:t>‹#›</a:t>
            </a:fld>
            <a:endParaRPr lang="es-MX"/>
          </a:p>
        </p:txBody>
      </p:sp>
    </p:spTree>
    <p:extLst>
      <p:ext uri="{BB962C8B-B14F-4D97-AF65-F5344CB8AC3E}">
        <p14:creationId xmlns:p14="http://schemas.microsoft.com/office/powerpoint/2010/main" val="3843641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BE77AF-CFD1-47C7-BA4A-BDDD61490DE5}" type="datetimeFigureOut">
              <a:rPr lang="es-MX" smtClean="0"/>
              <a:t>15/11/2022</a:t>
            </a:fld>
            <a:endParaRPr lang="es-MX"/>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A1DC7A-EB9F-4B7F-90B5-99C0CD153B92}" type="slidenum">
              <a:rPr lang="es-MX" smtClean="0"/>
              <a:t>‹#›</a:t>
            </a:fld>
            <a:endParaRPr lang="es-MX"/>
          </a:p>
        </p:txBody>
      </p:sp>
    </p:spTree>
    <p:extLst>
      <p:ext uri="{BB962C8B-B14F-4D97-AF65-F5344CB8AC3E}">
        <p14:creationId xmlns:p14="http://schemas.microsoft.com/office/powerpoint/2010/main" val="145898328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8D26FA-1AAD-401A-A407-87423960B031}"/>
              </a:ext>
            </a:extLst>
          </p:cNvPr>
          <p:cNvSpPr>
            <a:spLocks noGrp="1"/>
          </p:cNvSpPr>
          <p:nvPr>
            <p:ph type="ctrTitle"/>
          </p:nvPr>
        </p:nvSpPr>
        <p:spPr>
          <a:xfrm>
            <a:off x="86264" y="1295183"/>
            <a:ext cx="7812947" cy="1474772"/>
          </a:xfrm>
        </p:spPr>
        <p:txBody>
          <a:bodyPr>
            <a:normAutofit/>
          </a:bodyPr>
          <a:lstStyle/>
          <a:p>
            <a:r>
              <a:rPr lang="es-MX" sz="4800" dirty="0">
                <a:latin typeface="Amasis MT Pro Light" panose="020B0604020202020204" pitchFamily="18" charset="0"/>
              </a:rPr>
              <a:t>Diseño y fabricación de una prótesis de dedo índice</a:t>
            </a:r>
          </a:p>
        </p:txBody>
      </p:sp>
      <p:sp>
        <p:nvSpPr>
          <p:cNvPr id="3" name="Subtítulo 2">
            <a:extLst>
              <a:ext uri="{FF2B5EF4-FFF2-40B4-BE49-F238E27FC236}">
                <a16:creationId xmlns:a16="http://schemas.microsoft.com/office/drawing/2014/main" id="{BB017EF2-7C77-4017-AB05-C93AABF4FE44}"/>
              </a:ext>
            </a:extLst>
          </p:cNvPr>
          <p:cNvSpPr>
            <a:spLocks noGrp="1"/>
          </p:cNvSpPr>
          <p:nvPr>
            <p:ph type="subTitle" idx="1"/>
          </p:nvPr>
        </p:nvSpPr>
        <p:spPr>
          <a:xfrm>
            <a:off x="1096162" y="476250"/>
            <a:ext cx="9144000" cy="1655762"/>
          </a:xfrm>
        </p:spPr>
        <p:txBody>
          <a:bodyPr/>
          <a:lstStyle/>
          <a:p>
            <a:r>
              <a:rPr lang="en-US" sz="2400" dirty="0" err="1">
                <a:latin typeface="Amasis MT Pro Light" panose="020B0604020202020204" pitchFamily="18" charset="0"/>
              </a:rPr>
              <a:t>Congreso</a:t>
            </a:r>
            <a:r>
              <a:rPr lang="en-US" sz="2400" dirty="0">
                <a:latin typeface="Amasis MT Pro Light" panose="020B0604020202020204" pitchFamily="18" charset="0"/>
              </a:rPr>
              <a:t> Internacional de Ingeniería Eléctrica y Mecánica</a:t>
            </a:r>
            <a:endParaRPr lang="es-MX" dirty="0"/>
          </a:p>
        </p:txBody>
      </p:sp>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1</a:t>
            </a:fld>
            <a:endParaRPr lang="es-MX" sz="2800" dirty="0"/>
          </a:p>
        </p:txBody>
      </p:sp>
      <p:pic>
        <p:nvPicPr>
          <p:cNvPr id="4" name="Picture 3">
            <a:extLst>
              <a:ext uri="{FF2B5EF4-FFF2-40B4-BE49-F238E27FC236}">
                <a16:creationId xmlns:a16="http://schemas.microsoft.com/office/drawing/2014/main" id="{E2400D11-311C-40E6-A981-2022B80AB05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001" b="73356"/>
          <a:stretch/>
        </p:blipFill>
        <p:spPr>
          <a:xfrm rot="10800000">
            <a:off x="0" y="5648325"/>
            <a:ext cx="12188825" cy="1209675"/>
          </a:xfrm>
          <a:prstGeom prst="rect">
            <a:avLst/>
          </a:prstGeom>
        </p:spPr>
      </p:pic>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245" y="80328"/>
            <a:ext cx="1453515" cy="72771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CuadroTexto 8">
            <a:extLst>
              <a:ext uri="{FF2B5EF4-FFF2-40B4-BE49-F238E27FC236}">
                <a16:creationId xmlns:a16="http://schemas.microsoft.com/office/drawing/2014/main" id="{2D3E7E40-B3EC-48D0-A6E5-6296ABE8EB7C}"/>
              </a:ext>
            </a:extLst>
          </p:cNvPr>
          <p:cNvSpPr txBox="1"/>
          <p:nvPr/>
        </p:nvSpPr>
        <p:spPr>
          <a:xfrm>
            <a:off x="183071" y="3046222"/>
            <a:ext cx="3890805" cy="1938992"/>
          </a:xfrm>
          <a:prstGeom prst="rect">
            <a:avLst/>
          </a:prstGeom>
          <a:noFill/>
        </p:spPr>
        <p:txBody>
          <a:bodyPr wrap="square" rtlCol="0">
            <a:spAutoFit/>
          </a:bodyPr>
          <a:lstStyle/>
          <a:p>
            <a:r>
              <a:rPr lang="es-MX" sz="2400" dirty="0">
                <a:latin typeface="Amasis MT Pro Medium" panose="020B0604020202020204" pitchFamily="18" charset="0"/>
              </a:rPr>
              <a:t>Adrián Meléndez Herrera</a:t>
            </a:r>
          </a:p>
          <a:p>
            <a:r>
              <a:rPr lang="es-MX" sz="2400" dirty="0">
                <a:latin typeface="Amasis MT Pro Medium" panose="020B0604020202020204" pitchFamily="18" charset="0"/>
              </a:rPr>
              <a:t>Brandon Solano Arias</a:t>
            </a:r>
          </a:p>
          <a:p>
            <a:r>
              <a:rPr lang="es-MX" sz="2400" dirty="0">
                <a:latin typeface="Amasis MT Pro Medium" panose="020B0604020202020204" pitchFamily="18" charset="0"/>
              </a:rPr>
              <a:t>José Reyes Balderas</a:t>
            </a:r>
          </a:p>
          <a:p>
            <a:r>
              <a:rPr lang="es-MX" sz="2400" dirty="0">
                <a:latin typeface="Amasis MT Pro Medium" panose="020B0604020202020204" pitchFamily="18" charset="0"/>
              </a:rPr>
              <a:t>Daniel Soto Celis</a:t>
            </a:r>
          </a:p>
          <a:p>
            <a:r>
              <a:rPr lang="es-MX" sz="2400" dirty="0">
                <a:latin typeface="Amasis MT Pro Medium" panose="020B0604020202020204" pitchFamily="18" charset="0"/>
              </a:rPr>
              <a:t>Carlos Landa Flores</a:t>
            </a:r>
          </a:p>
        </p:txBody>
      </p:sp>
      <p:sp>
        <p:nvSpPr>
          <p:cNvPr id="10" name="CuadroTexto 9">
            <a:extLst>
              <a:ext uri="{FF2B5EF4-FFF2-40B4-BE49-F238E27FC236}">
                <a16:creationId xmlns:a16="http://schemas.microsoft.com/office/drawing/2014/main" id="{26A7C36F-E88C-4B41-890F-0ED054BF35A4}"/>
              </a:ext>
            </a:extLst>
          </p:cNvPr>
          <p:cNvSpPr txBox="1"/>
          <p:nvPr/>
        </p:nvSpPr>
        <p:spPr>
          <a:xfrm>
            <a:off x="186245" y="4916486"/>
            <a:ext cx="5595457" cy="646331"/>
          </a:xfrm>
          <a:prstGeom prst="rect">
            <a:avLst/>
          </a:prstGeom>
          <a:noFill/>
        </p:spPr>
        <p:txBody>
          <a:bodyPr wrap="square" rtlCol="0">
            <a:spAutoFit/>
          </a:bodyPr>
          <a:lstStyle/>
          <a:p>
            <a:pPr algn="l"/>
            <a:endParaRPr lang="es-MX" sz="1800" b="0" i="0" u="none" strike="noStrike" baseline="0" dirty="0">
              <a:solidFill>
                <a:srgbClr val="000000"/>
              </a:solidFill>
              <a:latin typeface="Tw Cen MT" panose="020B0602020104020603" pitchFamily="34" charset="0"/>
            </a:endParaRPr>
          </a:p>
          <a:p>
            <a:r>
              <a:rPr lang="es-MX" sz="1800" b="0" i="0" u="none" strike="noStrike" baseline="0" dirty="0">
                <a:solidFill>
                  <a:srgbClr val="000000"/>
                </a:solidFill>
                <a:latin typeface="Tw Cen MT" panose="020B0602020104020603" pitchFamily="34" charset="0"/>
              </a:rPr>
              <a:t> </a:t>
            </a:r>
            <a:r>
              <a:rPr lang="es-MX" sz="1800" b="0" i="0" u="none" strike="noStrike" baseline="0" dirty="0">
                <a:latin typeface="Tw Cen MT" panose="020B0602020104020603" pitchFamily="34" charset="0"/>
              </a:rPr>
              <a:t>Ciudad Universitaria, a 15 de noviem</a:t>
            </a:r>
            <a:r>
              <a:rPr lang="es-MX" dirty="0">
                <a:latin typeface="Tw Cen MT" panose="020B0602020104020603" pitchFamily="34" charset="0"/>
              </a:rPr>
              <a:t>bre</a:t>
            </a:r>
            <a:r>
              <a:rPr lang="es-MX" sz="1800" b="0" i="0" u="none" strike="noStrike" baseline="0" dirty="0">
                <a:latin typeface="Tw Cen MT" panose="020B0602020104020603" pitchFamily="34" charset="0"/>
              </a:rPr>
              <a:t> del 2022</a:t>
            </a:r>
            <a:r>
              <a:rPr lang="es-MX" sz="1800" b="0" i="0" u="none" strike="noStrike" baseline="0" dirty="0">
                <a:solidFill>
                  <a:schemeClr val="bg1"/>
                </a:solidFill>
                <a:latin typeface="Tw Cen MT" panose="020B0602020104020603" pitchFamily="34" charset="0"/>
              </a:rPr>
              <a:t>.</a:t>
            </a:r>
            <a:endParaRPr lang="es-MX" dirty="0"/>
          </a:p>
        </p:txBody>
      </p:sp>
    </p:spTree>
    <p:extLst>
      <p:ext uri="{BB962C8B-B14F-4D97-AF65-F5344CB8AC3E}">
        <p14:creationId xmlns:p14="http://schemas.microsoft.com/office/powerpoint/2010/main" val="2373545697"/>
      </p:ext>
    </p:extLst>
  </p:cSld>
  <p:clrMapOvr>
    <a:masterClrMapping/>
  </p:clrMapOvr>
  <mc:AlternateContent xmlns:mc="http://schemas.openxmlformats.org/markup-compatibility/2006" xmlns:p14="http://schemas.microsoft.com/office/powerpoint/2010/main">
    <mc:Choice Requires="p14">
      <p:transition spd="slow" p14:dur="2000" advTm="4401"/>
    </mc:Choice>
    <mc:Fallback xmlns="">
      <p:transition spd="slow" advTm="440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400D11-311C-40E6-A981-2022B80AB05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522"/>
          <a:stretch/>
        </p:blipFill>
        <p:spPr>
          <a:xfrm rot="10800000">
            <a:off x="9512" y="10"/>
            <a:ext cx="12182474" cy="6857990"/>
          </a:xfrm>
          <a:prstGeom prst="rect">
            <a:avLst/>
          </a:prstGeom>
        </p:spPr>
      </p:pic>
      <p:sp>
        <p:nvSpPr>
          <p:cNvPr id="2" name="CuadroTexto 1">
            <a:extLst>
              <a:ext uri="{FF2B5EF4-FFF2-40B4-BE49-F238E27FC236}">
                <a16:creationId xmlns:a16="http://schemas.microsoft.com/office/drawing/2014/main" id="{BC5B2CDA-CF2E-4DF4-832E-7555CFD90AEE}"/>
              </a:ext>
            </a:extLst>
          </p:cNvPr>
          <p:cNvSpPr txBox="1"/>
          <p:nvPr/>
        </p:nvSpPr>
        <p:spPr>
          <a:xfrm>
            <a:off x="1282620" y="1748771"/>
            <a:ext cx="3498979" cy="336045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kern="1200">
                <a:solidFill>
                  <a:schemeClr val="tx1"/>
                </a:solidFill>
                <a:latin typeface="+mj-lt"/>
                <a:ea typeface="+mj-ea"/>
                <a:cs typeface="+mj-cs"/>
              </a:rPr>
              <a:t>Mecatrónica</a:t>
            </a:r>
          </a:p>
        </p:txBody>
      </p:sp>
      <p:pic>
        <p:nvPicPr>
          <p:cNvPr id="9" name="Imagen 8">
            <a:extLst>
              <a:ext uri="{FF2B5EF4-FFF2-40B4-BE49-F238E27FC236}">
                <a16:creationId xmlns:a16="http://schemas.microsoft.com/office/drawing/2014/main" id="{49E2A1C1-3120-84A1-CF38-62AAC82C9707}"/>
              </a:ext>
            </a:extLst>
          </p:cNvPr>
          <p:cNvPicPr>
            <a:picLocks noChangeAspect="1"/>
          </p:cNvPicPr>
          <p:nvPr/>
        </p:nvPicPr>
        <p:blipFill rotWithShape="1">
          <a:blip r:embed="rId3"/>
          <a:srcRect l="2870" r="32387" b="-4"/>
          <a:stretch/>
        </p:blipFill>
        <p:spPr>
          <a:xfrm>
            <a:off x="7848600" y="931629"/>
            <a:ext cx="3025839" cy="2497370"/>
          </a:xfrm>
          <a:prstGeom prst="rect">
            <a:avLst/>
          </a:prstGeom>
        </p:spPr>
      </p:pic>
      <p:sp>
        <p:nvSpPr>
          <p:cNvPr id="3" name="TextBox 2">
            <a:extLst>
              <a:ext uri="{FF2B5EF4-FFF2-40B4-BE49-F238E27FC236}">
                <a16:creationId xmlns:a16="http://schemas.microsoft.com/office/drawing/2014/main" id="{22D7EB64-B509-9314-DF7B-60D45777847B}"/>
              </a:ext>
            </a:extLst>
          </p:cNvPr>
          <p:cNvSpPr txBox="1"/>
          <p:nvPr/>
        </p:nvSpPr>
        <p:spPr>
          <a:xfrm>
            <a:off x="6742640" y="3429000"/>
            <a:ext cx="4796367" cy="262280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a:t>La mecatrónica es una área multidisciplinar, ya que incorpora elementos de la electrónica la mecánica, la robótica, sistemas de computación y fabricación. También se estudian los distintos sensores y el funcionamiento de máquinas industriales, procesos de fabricación, etc. La alianza de estas diferentes áreas hace posible pensar en un producto de manera diferente desde su diseño hasta su reciclaje y mantenimiento. De esta manera, se trata de un proceso de integración de tecnologías en sinergia con la misión de mejorar la funcionalidad de un producto. </a:t>
            </a:r>
          </a:p>
        </p:txBody>
      </p:sp>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a:xfrm>
            <a:off x="10775950" y="6356350"/>
            <a:ext cx="577850" cy="365125"/>
          </a:xfrm>
        </p:spPr>
        <p:txBody>
          <a:bodyPr vert="horz" lIns="91440" tIns="45720" rIns="91440" bIns="45720" rtlCol="0" anchor="ctr">
            <a:normAutofit/>
          </a:bodyPr>
          <a:lstStyle/>
          <a:p>
            <a:pPr>
              <a:spcAft>
                <a:spcPts val="600"/>
              </a:spcAft>
            </a:pPr>
            <a:fld id="{87B88764-FEEA-431F-A754-0E3A8C75FC1F}" type="slidenum">
              <a:rPr lang="en-US">
                <a:solidFill>
                  <a:schemeClr val="tx1"/>
                </a:solidFill>
              </a:rPr>
              <a:pPr>
                <a:spcAft>
                  <a:spcPts val="600"/>
                </a:spcAft>
              </a:pPr>
              <a:t>10</a:t>
            </a:fld>
            <a:endParaRPr lang="en-US">
              <a:solidFill>
                <a:schemeClr val="tx1"/>
              </a:solidFill>
            </a:endParaRPr>
          </a:p>
        </p:txBody>
      </p:sp>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Tree>
    <p:extLst>
      <p:ext uri="{BB962C8B-B14F-4D97-AF65-F5344CB8AC3E}">
        <p14:creationId xmlns:p14="http://schemas.microsoft.com/office/powerpoint/2010/main" val="233855620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400D11-311C-40E6-A981-2022B80AB05D}"/>
              </a:ext>
            </a:extLst>
          </p:cNvPr>
          <p:cNvPicPr>
            <a:picLocks noGrp="1" noRot="1" noChangeAspect="1" noMove="1" noResize="1" noEditPoints="1" noAdjustHandles="1" noChangeArrowheads="1" noChangeShapeType="1" noCrop="1"/>
          </p:cNvPicPr>
          <p:nvPr/>
        </p:nvPicPr>
        <p:blipFill rotWithShape="1">
          <a:blip r:embed="rId2" cstate="print">
            <a:extLst>
              <a:ext uri="{28A0092B-C50C-407E-A947-70E740481C1C}">
                <a14:useLocalDpi xmlns:a14="http://schemas.microsoft.com/office/drawing/2010/main" val="0"/>
              </a:ext>
            </a:extLst>
          </a:blip>
          <a:srcRect t="9002" b="48394"/>
          <a:stretch/>
        </p:blipFill>
        <p:spPr>
          <a:xfrm rot="10800000">
            <a:off x="0" y="5260975"/>
            <a:ext cx="12188825" cy="2920999"/>
          </a:xfrm>
          <a:prstGeom prst="rect">
            <a:avLst/>
          </a:prstGeom>
        </p:spPr>
      </p:pic>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11</a:t>
            </a:fld>
            <a:endParaRPr lang="es-MX" sz="2800" dirty="0"/>
          </a:p>
        </p:txBody>
      </p:sp>
      <p:sp>
        <p:nvSpPr>
          <p:cNvPr id="2" name="CuadroTexto 1">
            <a:extLst>
              <a:ext uri="{FF2B5EF4-FFF2-40B4-BE49-F238E27FC236}">
                <a16:creationId xmlns:a16="http://schemas.microsoft.com/office/drawing/2014/main" id="{BC5B2CDA-CF2E-4DF4-832E-7555CFD90AEE}"/>
              </a:ext>
            </a:extLst>
          </p:cNvPr>
          <p:cNvSpPr txBox="1"/>
          <p:nvPr/>
        </p:nvSpPr>
        <p:spPr>
          <a:xfrm>
            <a:off x="260263" y="1122364"/>
            <a:ext cx="5435600" cy="646331"/>
          </a:xfrm>
          <a:prstGeom prst="rect">
            <a:avLst/>
          </a:prstGeom>
          <a:noFill/>
        </p:spPr>
        <p:txBody>
          <a:bodyPr wrap="square" rtlCol="0">
            <a:spAutoFit/>
          </a:bodyPr>
          <a:lstStyle/>
          <a:p>
            <a:r>
              <a:rPr lang="es-MX" sz="3600" dirty="0">
                <a:latin typeface="Amasis MT Pro Medium" panose="02040604050005020304" pitchFamily="18" charset="0"/>
              </a:rPr>
              <a:t>Biomecánica</a:t>
            </a:r>
          </a:p>
        </p:txBody>
      </p:sp>
      <p:sp>
        <p:nvSpPr>
          <p:cNvPr id="3" name="TextBox 2">
            <a:extLst>
              <a:ext uri="{FF2B5EF4-FFF2-40B4-BE49-F238E27FC236}">
                <a16:creationId xmlns:a16="http://schemas.microsoft.com/office/drawing/2014/main" id="{22D7EB64-B509-9314-DF7B-60D45777847B}"/>
              </a:ext>
            </a:extLst>
          </p:cNvPr>
          <p:cNvSpPr txBox="1"/>
          <p:nvPr/>
        </p:nvSpPr>
        <p:spPr>
          <a:xfrm>
            <a:off x="260263" y="1930402"/>
            <a:ext cx="11545657" cy="2862322"/>
          </a:xfrm>
          <a:prstGeom prst="rect">
            <a:avLst/>
          </a:prstGeom>
          <a:noFill/>
        </p:spPr>
        <p:txBody>
          <a:bodyPr wrap="square" rtlCol="0">
            <a:spAutoFit/>
          </a:bodyPr>
          <a:lstStyle/>
          <a:p>
            <a:pPr algn="just"/>
            <a:r>
              <a:rPr lang="es-MX" dirty="0">
                <a:latin typeface="Amasis MT Pro Medium" panose="02040604050005020304" pitchFamily="18" charset="0"/>
              </a:rPr>
              <a:t>La biomecánica es la disciplina que estudia el movimiento del cuerpo humano, ya sea andando, corriendo o realizando cualquier acción que implique movimiento.</a:t>
            </a:r>
          </a:p>
          <a:p>
            <a:pPr algn="just"/>
            <a:endParaRPr lang="es-MX" dirty="0">
              <a:latin typeface="Amasis MT Pro Medium" panose="02040604050005020304" pitchFamily="18" charset="0"/>
            </a:endParaRPr>
          </a:p>
          <a:p>
            <a:pPr algn="just"/>
            <a:r>
              <a:rPr lang="es-MX" dirty="0">
                <a:latin typeface="Amasis MT Pro Medium" panose="02040604050005020304" pitchFamily="18" charset="0"/>
              </a:rPr>
              <a:t>Su objetivo es identificar alteraciones o desajustes que se producen durante el movimiento para así proponer métodos de intervención que mejoren el desempeño, la salud y calidad de vida del paciente.</a:t>
            </a:r>
          </a:p>
          <a:p>
            <a:pPr algn="just"/>
            <a:endParaRPr lang="es-MX" dirty="0">
              <a:latin typeface="Amasis MT Pro Medium" panose="02040604050005020304" pitchFamily="18" charset="0"/>
            </a:endParaRPr>
          </a:p>
          <a:p>
            <a:pPr algn="just"/>
            <a:r>
              <a:rPr lang="es-MX" dirty="0">
                <a:latin typeface="Amasis MT Pro Medium" panose="02040604050005020304" pitchFamily="18" charset="0"/>
              </a:rPr>
              <a:t>Gracias a los avances de la ciencia y la tecnología durante los últimos años, las posibilidades que ofrece la Biomecánica aplicada al deporte han ido creciendo, todas ellas con un mismo factor común, mejorar el rendimiento del deportista y reducir el riesgo de sufrir lesiones mediante el análisis y corrección del movimiento.</a:t>
            </a:r>
          </a:p>
        </p:txBody>
      </p:sp>
    </p:spTree>
    <p:extLst>
      <p:ext uri="{BB962C8B-B14F-4D97-AF65-F5344CB8AC3E}">
        <p14:creationId xmlns:p14="http://schemas.microsoft.com/office/powerpoint/2010/main" val="222695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400D11-311C-40E6-A981-2022B80AB05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001" b="58027"/>
          <a:stretch/>
        </p:blipFill>
        <p:spPr>
          <a:xfrm rot="10800000">
            <a:off x="-2" y="4597400"/>
            <a:ext cx="12188825" cy="2260599"/>
          </a:xfrm>
          <a:prstGeom prst="rect">
            <a:avLst/>
          </a:prstGeom>
        </p:spPr>
      </p:pic>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12</a:t>
            </a:fld>
            <a:endParaRPr lang="es-MX" sz="2800" dirty="0"/>
          </a:p>
        </p:txBody>
      </p:sp>
      <p:sp>
        <p:nvSpPr>
          <p:cNvPr id="2" name="CuadroTexto 1">
            <a:extLst>
              <a:ext uri="{FF2B5EF4-FFF2-40B4-BE49-F238E27FC236}">
                <a16:creationId xmlns:a16="http://schemas.microsoft.com/office/drawing/2014/main" id="{36EF14FD-11D3-4680-A846-8AA95E326A39}"/>
              </a:ext>
            </a:extLst>
          </p:cNvPr>
          <p:cNvSpPr txBox="1"/>
          <p:nvPr/>
        </p:nvSpPr>
        <p:spPr>
          <a:xfrm>
            <a:off x="70485" y="3674070"/>
            <a:ext cx="6778625" cy="923330"/>
          </a:xfrm>
          <a:prstGeom prst="rect">
            <a:avLst/>
          </a:prstGeom>
          <a:noFill/>
        </p:spPr>
        <p:txBody>
          <a:bodyPr wrap="square" rtlCol="0">
            <a:spAutoFit/>
          </a:bodyPr>
          <a:lstStyle/>
          <a:p>
            <a:r>
              <a:rPr lang="es-MX" sz="3600" dirty="0">
                <a:latin typeface="Amasis MT Pro Medium" panose="02040604050005020304" pitchFamily="18" charset="0"/>
              </a:rPr>
              <a:t>III Desarrollo Experimental</a:t>
            </a:r>
          </a:p>
          <a:p>
            <a:endParaRPr lang="es-MX" dirty="0"/>
          </a:p>
        </p:txBody>
      </p:sp>
    </p:spTree>
    <p:extLst>
      <p:ext uri="{BB962C8B-B14F-4D97-AF65-F5344CB8AC3E}">
        <p14:creationId xmlns:p14="http://schemas.microsoft.com/office/powerpoint/2010/main" val="1460142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064BFEDF-9130-CA4D-9D06-3845185C9E2C}"/>
              </a:ext>
            </a:extLst>
          </p:cNvPr>
          <p:cNvPicPr>
            <a:picLocks noChangeAspect="1"/>
          </p:cNvPicPr>
          <p:nvPr/>
        </p:nvPicPr>
        <p:blipFill rotWithShape="1">
          <a:blip r:embed="rId2">
            <a:alphaModFix amt="40000"/>
          </a:blip>
          <a:srcRect t="4801" r="1" b="1"/>
          <a:stretch/>
        </p:blipFill>
        <p:spPr>
          <a:xfrm>
            <a:off x="20" y="10"/>
            <a:ext cx="8450297" cy="6857990"/>
          </a:xfrm>
          <a:prstGeom prst="rect">
            <a:avLst/>
          </a:prstGeom>
        </p:spPr>
      </p:pic>
      <p:sp>
        <p:nvSpPr>
          <p:cNvPr id="2" name="CuadroTexto 1">
            <a:extLst>
              <a:ext uri="{FF2B5EF4-FFF2-40B4-BE49-F238E27FC236}">
                <a16:creationId xmlns:a16="http://schemas.microsoft.com/office/drawing/2014/main" id="{BC5B2CDA-CF2E-4DF4-832E-7555CFD90AEE}"/>
              </a:ext>
            </a:extLst>
          </p:cNvPr>
          <p:cNvSpPr txBox="1"/>
          <p:nvPr/>
        </p:nvSpPr>
        <p:spPr>
          <a:xfrm>
            <a:off x="838201" y="365125"/>
            <a:ext cx="5251316" cy="162763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kern="1200">
                <a:solidFill>
                  <a:srgbClr val="FFFFFF"/>
                </a:solidFill>
                <a:latin typeface="+mj-lt"/>
                <a:ea typeface="+mj-ea"/>
                <a:cs typeface="+mj-cs"/>
              </a:rPr>
              <a:t>Mecanismos utilizados y Diseño de prótesis</a:t>
            </a:r>
          </a:p>
        </p:txBody>
      </p:sp>
      <p:sp>
        <p:nvSpPr>
          <p:cNvPr id="3" name="TextBox 2">
            <a:extLst>
              <a:ext uri="{FF2B5EF4-FFF2-40B4-BE49-F238E27FC236}">
                <a16:creationId xmlns:a16="http://schemas.microsoft.com/office/drawing/2014/main" id="{22D7EB64-B509-9314-DF7B-60D45777847B}"/>
              </a:ext>
            </a:extLst>
          </p:cNvPr>
          <p:cNvSpPr txBox="1"/>
          <p:nvPr/>
        </p:nvSpPr>
        <p:spPr>
          <a:xfrm>
            <a:off x="838200" y="2219785"/>
            <a:ext cx="4619621" cy="395717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rgbClr val="FFFFFF"/>
                </a:solidFill>
              </a:rPr>
              <a:t>Para el desarrollo del dedo protésico se utilizo el programa SolidWorks para la elaboración inicial del diseño, para su elaboración se observaron tutoriales y guías para lograrlo.</a:t>
            </a:r>
          </a:p>
        </p:txBody>
      </p:sp>
      <p:pic>
        <p:nvPicPr>
          <p:cNvPr id="4" name="Imagen 3">
            <a:extLst>
              <a:ext uri="{FF2B5EF4-FFF2-40B4-BE49-F238E27FC236}">
                <a16:creationId xmlns:a16="http://schemas.microsoft.com/office/drawing/2014/main" id="{56D85EA2-8142-0C2C-1FC1-E516CB55EC6F}"/>
              </a:ext>
            </a:extLst>
          </p:cNvPr>
          <p:cNvPicPr>
            <a:picLocks noChangeAspect="1"/>
          </p:cNvPicPr>
          <p:nvPr/>
        </p:nvPicPr>
        <p:blipFill rotWithShape="1">
          <a:blip r:embed="rId3"/>
          <a:srcRect l="3099" r="5137"/>
          <a:stretch/>
        </p:blipFill>
        <p:spPr>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a:prstGeom prst="ellipse">
            <a:avLst/>
          </a:prstGeom>
        </p:spPr>
        <p:txBody>
          <a:bodyPr vert="horz" lIns="91440" tIns="45720" rIns="91440" bIns="45720" rtlCol="0" anchor="ctr">
            <a:normAutofit/>
          </a:bodyPr>
          <a:lstStyle/>
          <a:p>
            <a:pPr>
              <a:lnSpc>
                <a:spcPct val="90000"/>
              </a:lnSpc>
              <a:spcAft>
                <a:spcPts val="600"/>
              </a:spcAft>
              <a:defRPr/>
            </a:pPr>
            <a:fld id="{87B88764-FEEA-431F-A754-0E3A8C75FC1F}" type="slidenum">
              <a:rPr lang="en-US">
                <a:solidFill>
                  <a:srgbClr val="FFFFFF"/>
                </a:solidFill>
              </a:rPr>
              <a:pPr>
                <a:lnSpc>
                  <a:spcPct val="90000"/>
                </a:lnSpc>
                <a:spcAft>
                  <a:spcPts val="600"/>
                </a:spcAft>
                <a:defRPr/>
              </a:pPr>
              <a:t>13</a:t>
            </a:fld>
            <a:endParaRPr lang="en-US">
              <a:solidFill>
                <a:srgbClr val="FFFFFF"/>
              </a:solidFill>
            </a:endParaRPr>
          </a:p>
        </p:txBody>
      </p:sp>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Tree>
    <p:extLst>
      <p:ext uri="{BB962C8B-B14F-4D97-AF65-F5344CB8AC3E}">
        <p14:creationId xmlns:p14="http://schemas.microsoft.com/office/powerpoint/2010/main" val="479615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AB2C231-DEC5-EF86-9B3F-0A86ED57A2D9}"/>
              </a:ext>
            </a:extLst>
          </p:cNvPr>
          <p:cNvPicPr>
            <a:picLocks noChangeAspect="1"/>
          </p:cNvPicPr>
          <p:nvPr/>
        </p:nvPicPr>
        <p:blipFill rotWithShape="1">
          <a:blip r:embed="rId2"/>
          <a:srcRect t="8650" r="-2" b="13694"/>
          <a:stretch/>
        </p:blipFill>
        <p:spPr>
          <a:xfrm>
            <a:off x="6015107" y="-1"/>
            <a:ext cx="6176895" cy="2937954"/>
          </a:xfrm>
          <a:prstGeom prst="rect">
            <a:avLst/>
          </a:prstGeom>
        </p:spPr>
      </p:pic>
      <p:pic>
        <p:nvPicPr>
          <p:cNvPr id="5" name="Imagen 5" descr="Background pattern&#10;&#10;Description automatically generated">
            <a:extLst>
              <a:ext uri="{FF2B5EF4-FFF2-40B4-BE49-F238E27FC236}">
                <a16:creationId xmlns:a16="http://schemas.microsoft.com/office/drawing/2014/main" id="{24F42669-DA31-4B60-A131-027218520234}"/>
              </a:ext>
            </a:extLst>
          </p:cNvPr>
          <p:cNvPicPr>
            <a:picLocks noChangeAspect="1"/>
          </p:cNvPicPr>
          <p:nvPr/>
        </p:nvPicPr>
        <p:blipFill rotWithShape="1">
          <a:blip r:embed="rId3">
            <a:extLst>
              <a:ext uri="{28A0092B-C50C-407E-A947-70E740481C1C}">
                <a14:useLocalDpi xmlns:a14="http://schemas.microsoft.com/office/drawing/2010/main" val="0"/>
              </a:ext>
            </a:extLst>
          </a:blip>
          <a:srcRect t="4575" r="1" b="8186"/>
          <a:stretch/>
        </p:blipFill>
        <p:spPr>
          <a:xfrm>
            <a:off x="4203638" y="2937953"/>
            <a:ext cx="7988360" cy="3920047"/>
          </a:xfrm>
          <a:prstGeom prst="rect">
            <a:avLst/>
          </a:prstGeom>
        </p:spPr>
      </p:pic>
      <p:sp>
        <p:nvSpPr>
          <p:cNvPr id="2" name="CuadroTexto 1">
            <a:extLst>
              <a:ext uri="{FF2B5EF4-FFF2-40B4-BE49-F238E27FC236}">
                <a16:creationId xmlns:a16="http://schemas.microsoft.com/office/drawing/2014/main" id="{BC5B2CDA-CF2E-4DF4-832E-7555CFD90AEE}"/>
              </a:ext>
            </a:extLst>
          </p:cNvPr>
          <p:cNvSpPr txBox="1"/>
          <p:nvPr/>
        </p:nvSpPr>
        <p:spPr>
          <a:xfrm>
            <a:off x="804672" y="365125"/>
            <a:ext cx="5266155"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solidFill>
                <a:latin typeface="+mj-lt"/>
                <a:ea typeface="+mj-ea"/>
                <a:cs typeface="+mj-cs"/>
              </a:rPr>
              <a:t>Prótesis Comercial</a:t>
            </a:r>
          </a:p>
        </p:txBody>
      </p:sp>
      <p:sp>
        <p:nvSpPr>
          <p:cNvPr id="3" name="TextBox 2">
            <a:extLst>
              <a:ext uri="{FF2B5EF4-FFF2-40B4-BE49-F238E27FC236}">
                <a16:creationId xmlns:a16="http://schemas.microsoft.com/office/drawing/2014/main" id="{22D7EB64-B509-9314-DF7B-60D45777847B}"/>
              </a:ext>
            </a:extLst>
          </p:cNvPr>
          <p:cNvSpPr txBox="1"/>
          <p:nvPr/>
        </p:nvSpPr>
        <p:spPr>
          <a:xfrm>
            <a:off x="804672" y="2022601"/>
            <a:ext cx="3941499" cy="4154361"/>
          </a:xfrm>
          <a:prstGeom prst="rect">
            <a:avLst/>
          </a:prstGeom>
        </p:spPr>
        <p:txBody>
          <a:bodyPr vert="horz" lIns="91440" tIns="45720" rIns="91440" bIns="45720" rtlCol="0">
            <a:normAutofit/>
          </a:bodyPr>
          <a:lstStyle/>
          <a:p>
            <a:pPr indent="-228600" algn="just">
              <a:lnSpc>
                <a:spcPct val="90000"/>
              </a:lnSpc>
              <a:spcAft>
                <a:spcPts val="600"/>
              </a:spcAft>
              <a:buFont typeface="Arial" panose="020B0604020202020204" pitchFamily="34" charset="0"/>
              <a:buChar char="•"/>
            </a:pPr>
            <a:r>
              <a:rPr lang="es-MX" sz="2000" dirty="0"/>
              <a:t>Para una comparación de la eficiencia de la prótesis diseñada con la prótesis comercial mas semejante para este diseño en especifico se encontró que el diseño cumple con distintas características donde el dedo cumple con la función de contraer el dedo para generar un agarre pero este es el único grado de Libertad, donde este diseño le falta mas movilidad, esto se puede generar con un agregado electrónico. </a:t>
            </a:r>
          </a:p>
        </p:txBody>
      </p:sp>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11" name="Marcador de número de diapositiva 7">
            <a:extLst>
              <a:ext uri="{FF2B5EF4-FFF2-40B4-BE49-F238E27FC236}">
                <a16:creationId xmlns:a16="http://schemas.microsoft.com/office/drawing/2014/main" id="{916CDAB7-7025-3358-C36A-DCD7E654D561}"/>
              </a:ext>
            </a:extLst>
          </p:cNvPr>
          <p:cNvSpPr>
            <a:spLocks noGrp="1"/>
          </p:cNvSpPr>
          <p:nvPr>
            <p:ph type="sldNum" sz="quarter" idx="12"/>
          </p:nvPr>
        </p:nvSpPr>
        <p:spPr/>
        <p:txBody>
          <a:bodyPr/>
          <a:lstStyle/>
          <a:p>
            <a:fld id="{87B88764-FEEA-431F-A754-0E3A8C75FC1F}" type="slidenum">
              <a:rPr lang="es-MX" sz="2800" smtClean="0"/>
              <a:t>14</a:t>
            </a:fld>
            <a:endParaRPr lang="es-MX" sz="2800" dirty="0"/>
          </a:p>
        </p:txBody>
      </p:sp>
    </p:spTree>
    <p:extLst>
      <p:ext uri="{BB962C8B-B14F-4D97-AF65-F5344CB8AC3E}">
        <p14:creationId xmlns:p14="http://schemas.microsoft.com/office/powerpoint/2010/main" val="279632772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15</a:t>
            </a:fld>
            <a:endParaRPr lang="es-MX" sz="2800" dirty="0"/>
          </a:p>
        </p:txBody>
      </p:sp>
      <p:sp>
        <p:nvSpPr>
          <p:cNvPr id="11" name="CuadroTexto 10">
            <a:extLst>
              <a:ext uri="{FF2B5EF4-FFF2-40B4-BE49-F238E27FC236}">
                <a16:creationId xmlns:a16="http://schemas.microsoft.com/office/drawing/2014/main" id="{E14505EC-EE79-40CF-9B0C-51C4DFB3B988}"/>
              </a:ext>
            </a:extLst>
          </p:cNvPr>
          <p:cNvSpPr txBox="1"/>
          <p:nvPr/>
        </p:nvSpPr>
        <p:spPr>
          <a:xfrm>
            <a:off x="70485" y="4253984"/>
            <a:ext cx="6162674" cy="646331"/>
          </a:xfrm>
          <a:prstGeom prst="rect">
            <a:avLst/>
          </a:prstGeom>
          <a:noFill/>
        </p:spPr>
        <p:txBody>
          <a:bodyPr wrap="square">
            <a:spAutoFit/>
          </a:bodyPr>
          <a:lstStyle/>
          <a:p>
            <a:r>
              <a:rPr lang="es-MX" sz="3600" dirty="0">
                <a:latin typeface="Amasis MT Pro Medium" panose="02040604050005020304" pitchFamily="18" charset="0"/>
              </a:rPr>
              <a:t>IV </a:t>
            </a:r>
            <a:r>
              <a:rPr lang="es-MX" sz="3600" b="0" i="0" u="none" strike="noStrike" baseline="0" dirty="0">
                <a:latin typeface="Amasis MT Pro Medium" panose="02040604050005020304" pitchFamily="18" charset="0"/>
              </a:rPr>
              <a:t>Resultados y Discusión </a:t>
            </a:r>
            <a:endParaRPr lang="es-MX" sz="3600" dirty="0">
              <a:latin typeface="Amasis MT Pro Medium" panose="02040604050005020304" pitchFamily="18" charset="0"/>
            </a:endParaRPr>
          </a:p>
        </p:txBody>
      </p:sp>
      <p:pic>
        <p:nvPicPr>
          <p:cNvPr id="4" name="Picture 3">
            <a:extLst>
              <a:ext uri="{FF2B5EF4-FFF2-40B4-BE49-F238E27FC236}">
                <a16:creationId xmlns:a16="http://schemas.microsoft.com/office/drawing/2014/main" id="{E2400D11-311C-40E6-A981-2022B80AB05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9002" b="62445"/>
          <a:stretch/>
        </p:blipFill>
        <p:spPr>
          <a:xfrm rot="10800000">
            <a:off x="-2" y="4900315"/>
            <a:ext cx="12188825" cy="1957684"/>
          </a:xfrm>
          <a:prstGeom prst="rect">
            <a:avLst/>
          </a:prstGeom>
        </p:spPr>
      </p:pic>
    </p:spTree>
    <p:extLst>
      <p:ext uri="{BB962C8B-B14F-4D97-AF65-F5344CB8AC3E}">
        <p14:creationId xmlns:p14="http://schemas.microsoft.com/office/powerpoint/2010/main" val="3622970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0ABE5803-5FFA-6BDF-8638-4CF23C07671E}"/>
              </a:ext>
            </a:extLst>
          </p:cNvPr>
          <p:cNvPicPr>
            <a:picLocks noChangeAspect="1"/>
          </p:cNvPicPr>
          <p:nvPr/>
        </p:nvPicPr>
        <p:blipFill rotWithShape="1">
          <a:blip r:embed="rId2"/>
          <a:srcRect t="4427" r="-2" b="6468"/>
          <a:stretch/>
        </p:blipFill>
        <p:spPr>
          <a:xfrm>
            <a:off x="6669771" y="409407"/>
            <a:ext cx="3549663" cy="3162873"/>
          </a:xfrm>
          <a:prstGeom prst="rect">
            <a:avLst/>
          </a:prstGeom>
        </p:spPr>
      </p:pic>
      <p:sp>
        <p:nvSpPr>
          <p:cNvPr id="2" name="CuadroTexto 1">
            <a:extLst>
              <a:ext uri="{FF2B5EF4-FFF2-40B4-BE49-F238E27FC236}">
                <a16:creationId xmlns:a16="http://schemas.microsoft.com/office/drawing/2014/main" id="{BC5B2CDA-CF2E-4DF4-832E-7555CFD90AEE}"/>
              </a:ext>
            </a:extLst>
          </p:cNvPr>
          <p:cNvSpPr txBox="1"/>
          <p:nvPr/>
        </p:nvSpPr>
        <p:spPr>
          <a:xfrm>
            <a:off x="640080" y="2199735"/>
            <a:ext cx="4877714" cy="1771087"/>
          </a:xfrm>
          <a:prstGeom prst="rect">
            <a:avLst/>
          </a:prstGeom>
          <a:noFill/>
        </p:spPr>
        <p:txBody>
          <a:bodyPr vert="horz" lIns="91440" tIns="45720" rIns="91440" bIns="45720" rtlCol="0" anchor="t">
            <a:normAutofit/>
          </a:bodyPr>
          <a:lstStyle/>
          <a:p>
            <a:pPr>
              <a:lnSpc>
                <a:spcPct val="90000"/>
              </a:lnSpc>
              <a:spcBef>
                <a:spcPct val="0"/>
              </a:spcBef>
              <a:spcAft>
                <a:spcPts val="600"/>
              </a:spcAft>
            </a:pPr>
            <a:r>
              <a:rPr lang="es-MX" sz="4800" kern="1200" dirty="0">
                <a:latin typeface="+mj-lt"/>
                <a:ea typeface="+mj-ea"/>
                <a:cs typeface="+mj-cs"/>
              </a:rPr>
              <a:t>Dispositivo electrónico</a:t>
            </a:r>
          </a:p>
        </p:txBody>
      </p:sp>
      <p:sp>
        <p:nvSpPr>
          <p:cNvPr id="3" name="TextBox 2">
            <a:extLst>
              <a:ext uri="{FF2B5EF4-FFF2-40B4-BE49-F238E27FC236}">
                <a16:creationId xmlns:a16="http://schemas.microsoft.com/office/drawing/2014/main" id="{22D7EB64-B509-9314-DF7B-60D45777847B}"/>
              </a:ext>
            </a:extLst>
          </p:cNvPr>
          <p:cNvSpPr txBox="1"/>
          <p:nvPr/>
        </p:nvSpPr>
        <p:spPr>
          <a:xfrm>
            <a:off x="5486080" y="4018143"/>
            <a:ext cx="5994666" cy="2129599"/>
          </a:xfrm>
          <a:prstGeom prst="rect">
            <a:avLst/>
          </a:prstGeom>
          <a:noFill/>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dirty="0"/>
              <a:t>El </a:t>
            </a:r>
            <a:r>
              <a:rPr lang="en-US" dirty="0" err="1"/>
              <a:t>dispositivo</a:t>
            </a:r>
            <a:r>
              <a:rPr lang="en-US" dirty="0"/>
              <a:t> </a:t>
            </a:r>
            <a:r>
              <a:rPr lang="en-US" dirty="0" err="1"/>
              <a:t>eléctrico</a:t>
            </a:r>
            <a:r>
              <a:rPr lang="en-US" dirty="0"/>
              <a:t> que se </a:t>
            </a:r>
            <a:r>
              <a:rPr lang="en-US" dirty="0" err="1"/>
              <a:t>utiliza</a:t>
            </a:r>
            <a:r>
              <a:rPr lang="en-US" dirty="0"/>
              <a:t> es </a:t>
            </a:r>
            <a:r>
              <a:rPr lang="en-US" dirty="0" err="1"/>
              <a:t>el</a:t>
            </a:r>
            <a:r>
              <a:rPr lang="en-US" dirty="0"/>
              <a:t> Arduino </a:t>
            </a:r>
            <a:r>
              <a:rPr lang="en-US" dirty="0" err="1"/>
              <a:t>el</a:t>
            </a:r>
            <a:r>
              <a:rPr lang="en-US" dirty="0"/>
              <a:t> </a:t>
            </a:r>
            <a:r>
              <a:rPr lang="en-US" dirty="0" err="1"/>
              <a:t>cual</a:t>
            </a:r>
            <a:r>
              <a:rPr lang="en-US" dirty="0"/>
              <a:t> con </a:t>
            </a:r>
            <a:r>
              <a:rPr lang="en-US" dirty="0" err="1"/>
              <a:t>unos</a:t>
            </a:r>
            <a:r>
              <a:rPr lang="en-US" dirty="0"/>
              <a:t> </a:t>
            </a:r>
            <a:r>
              <a:rPr lang="en-US" dirty="0" err="1"/>
              <a:t>cuantos</a:t>
            </a:r>
            <a:r>
              <a:rPr lang="en-US" dirty="0"/>
              <a:t> </a:t>
            </a:r>
            <a:r>
              <a:rPr lang="en-US" dirty="0" err="1"/>
              <a:t>comando</a:t>
            </a:r>
            <a:r>
              <a:rPr lang="en-US" dirty="0"/>
              <a:t> </a:t>
            </a:r>
            <a:r>
              <a:rPr lang="en-US" dirty="0" err="1"/>
              <a:t>programados</a:t>
            </a:r>
            <a:r>
              <a:rPr lang="en-US" dirty="0"/>
              <a:t> </a:t>
            </a:r>
            <a:r>
              <a:rPr lang="en-US" dirty="0" err="1"/>
              <a:t>en</a:t>
            </a:r>
            <a:r>
              <a:rPr lang="en-US" dirty="0"/>
              <a:t> Arduino 1 se </a:t>
            </a:r>
            <a:r>
              <a:rPr lang="en-US" dirty="0" err="1"/>
              <a:t>realizara</a:t>
            </a:r>
            <a:r>
              <a:rPr lang="en-US" dirty="0"/>
              <a:t> </a:t>
            </a:r>
            <a:r>
              <a:rPr lang="en-US" dirty="0" err="1"/>
              <a:t>el</a:t>
            </a:r>
            <a:r>
              <a:rPr lang="en-US" dirty="0"/>
              <a:t> </a:t>
            </a:r>
            <a:r>
              <a:rPr lang="en-US" dirty="0" err="1"/>
              <a:t>movimiento</a:t>
            </a:r>
            <a:r>
              <a:rPr lang="en-US" dirty="0"/>
              <a:t> del </a:t>
            </a:r>
            <a:r>
              <a:rPr lang="en-US" dirty="0" err="1"/>
              <a:t>dedo</a:t>
            </a:r>
            <a:r>
              <a:rPr lang="en-US" dirty="0"/>
              <a:t> con </a:t>
            </a:r>
            <a:r>
              <a:rPr lang="en-US" dirty="0" err="1"/>
              <a:t>una</a:t>
            </a:r>
            <a:r>
              <a:rPr lang="en-US" dirty="0"/>
              <a:t> </a:t>
            </a:r>
            <a:r>
              <a:rPr lang="en-US" dirty="0" err="1"/>
              <a:t>rotación</a:t>
            </a:r>
            <a:r>
              <a:rPr lang="en-US" dirty="0"/>
              <a:t> </a:t>
            </a:r>
            <a:r>
              <a:rPr lang="en-US" dirty="0" err="1"/>
              <a:t>hacia</a:t>
            </a:r>
            <a:r>
              <a:rPr lang="en-US" dirty="0"/>
              <a:t> </a:t>
            </a:r>
            <a:r>
              <a:rPr lang="en-US" dirty="0" err="1"/>
              <a:t>adelante</a:t>
            </a:r>
            <a:r>
              <a:rPr lang="en-US" dirty="0"/>
              <a:t> para </a:t>
            </a:r>
            <a:r>
              <a:rPr lang="en-US" dirty="0" err="1"/>
              <a:t>poder</a:t>
            </a:r>
            <a:r>
              <a:rPr lang="en-US" dirty="0"/>
              <a:t> </a:t>
            </a:r>
            <a:r>
              <a:rPr lang="en-US" dirty="0" err="1"/>
              <a:t>sujetar</a:t>
            </a:r>
            <a:r>
              <a:rPr lang="en-US" dirty="0"/>
              <a:t> con </a:t>
            </a:r>
            <a:r>
              <a:rPr lang="en-US" dirty="0" err="1"/>
              <a:t>facilidad</a:t>
            </a:r>
            <a:r>
              <a:rPr lang="en-US" dirty="0"/>
              <a:t> </a:t>
            </a:r>
            <a:r>
              <a:rPr lang="en-US" dirty="0" err="1"/>
              <a:t>los</a:t>
            </a:r>
            <a:r>
              <a:rPr lang="en-US" dirty="0"/>
              <a:t> </a:t>
            </a:r>
            <a:r>
              <a:rPr lang="en-US" dirty="0" err="1"/>
              <a:t>objetos</a:t>
            </a:r>
            <a:r>
              <a:rPr lang="en-US" dirty="0"/>
              <a:t> que se </a:t>
            </a:r>
            <a:r>
              <a:rPr lang="en-US" dirty="0" err="1"/>
              <a:t>requieran</a:t>
            </a:r>
            <a:r>
              <a:rPr lang="en-US" dirty="0"/>
              <a:t> </a:t>
            </a:r>
            <a:r>
              <a:rPr lang="en-US" dirty="0" err="1"/>
              <a:t>hagarrar</a:t>
            </a:r>
            <a:r>
              <a:rPr lang="en-US" dirty="0"/>
              <a:t>.</a:t>
            </a:r>
          </a:p>
        </p:txBody>
      </p:sp>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a:xfrm>
            <a:off x="0" y="6309360"/>
            <a:ext cx="640080" cy="548640"/>
          </a:xfrm>
        </p:spPr>
        <p:txBody>
          <a:bodyPr vert="horz" lIns="91440" tIns="45720" rIns="91440" bIns="45720" rtlCol="0" anchor="ctr">
            <a:normAutofit/>
          </a:bodyPr>
          <a:lstStyle/>
          <a:p>
            <a:pPr algn="ctr">
              <a:spcAft>
                <a:spcPts val="600"/>
              </a:spcAft>
            </a:pPr>
            <a:fld id="{87B88764-FEEA-431F-A754-0E3A8C75FC1F}" type="slidenum">
              <a:rPr lang="en-US">
                <a:solidFill>
                  <a:schemeClr val="bg1"/>
                </a:solidFill>
              </a:rPr>
              <a:pPr algn="ctr">
                <a:spcAft>
                  <a:spcPts val="600"/>
                </a:spcAft>
              </a:pPr>
              <a:t>16</a:t>
            </a:fld>
            <a:endParaRPr lang="en-US">
              <a:solidFill>
                <a:schemeClr val="bg1"/>
              </a:solidFill>
            </a:endParaRPr>
          </a:p>
        </p:txBody>
      </p:sp>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Tree>
    <p:extLst>
      <p:ext uri="{BB962C8B-B14F-4D97-AF65-F5344CB8AC3E}">
        <p14:creationId xmlns:p14="http://schemas.microsoft.com/office/powerpoint/2010/main" val="2625265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C5B2CDA-CF2E-4DF4-832E-7555CFD90AEE}"/>
              </a:ext>
            </a:extLst>
          </p:cNvPr>
          <p:cNvSpPr txBox="1"/>
          <p:nvPr/>
        </p:nvSpPr>
        <p:spPr>
          <a:xfrm>
            <a:off x="7888099" y="978408"/>
            <a:ext cx="3721608" cy="1106424"/>
          </a:xfrm>
          <a:prstGeom prst="rect">
            <a:avLst/>
          </a:prstGeom>
          <a:ln>
            <a:noFill/>
          </a:ln>
        </p:spPr>
        <p:txBody>
          <a:bodyPr vert="horz" lIns="91440" tIns="45720" rIns="91440" bIns="45720" rtlCol="0" anchor="b">
            <a:normAutofit/>
          </a:bodyPr>
          <a:lstStyle/>
          <a:p>
            <a:pPr>
              <a:lnSpc>
                <a:spcPct val="90000"/>
              </a:lnSpc>
              <a:spcBef>
                <a:spcPct val="0"/>
              </a:spcBef>
              <a:spcAft>
                <a:spcPts val="600"/>
              </a:spcAft>
            </a:pPr>
            <a:r>
              <a:rPr lang="en-US" sz="2800" kern="1200">
                <a:solidFill>
                  <a:schemeClr val="tx1"/>
                </a:solidFill>
                <a:latin typeface="+mj-lt"/>
                <a:ea typeface="+mj-ea"/>
                <a:cs typeface="+mj-cs"/>
              </a:rPr>
              <a:t>Movimiento</a:t>
            </a:r>
          </a:p>
        </p:txBody>
      </p:sp>
      <p:pic>
        <p:nvPicPr>
          <p:cNvPr id="4" name="Imagen 3">
            <a:extLst>
              <a:ext uri="{FF2B5EF4-FFF2-40B4-BE49-F238E27FC236}">
                <a16:creationId xmlns:a16="http://schemas.microsoft.com/office/drawing/2014/main" id="{2298CDC7-2B2F-C0EB-B9DB-2F67F5811E71}"/>
              </a:ext>
            </a:extLst>
          </p:cNvPr>
          <p:cNvPicPr>
            <a:picLocks noChangeAspect="1"/>
          </p:cNvPicPr>
          <p:nvPr/>
        </p:nvPicPr>
        <p:blipFill rotWithShape="1">
          <a:blip r:embed="rId2"/>
          <a:srcRect l="22530" r="19090"/>
          <a:stretch/>
        </p:blipFill>
        <p:spPr>
          <a:xfrm>
            <a:off x="400847" y="630936"/>
            <a:ext cx="3785616" cy="5495544"/>
          </a:xfrm>
          <a:prstGeom prst="rect">
            <a:avLst/>
          </a:prstGeom>
        </p:spPr>
      </p:pic>
      <p:pic>
        <p:nvPicPr>
          <p:cNvPr id="9" name="Imagen 8">
            <a:extLst>
              <a:ext uri="{FF2B5EF4-FFF2-40B4-BE49-F238E27FC236}">
                <a16:creationId xmlns:a16="http://schemas.microsoft.com/office/drawing/2014/main" id="{D726E2A6-74C9-E626-3783-01615FCEE2EC}"/>
              </a:ext>
            </a:extLst>
          </p:cNvPr>
          <p:cNvPicPr>
            <a:picLocks noChangeAspect="1"/>
          </p:cNvPicPr>
          <p:nvPr/>
        </p:nvPicPr>
        <p:blipFill rotWithShape="1">
          <a:blip r:embed="rId3"/>
          <a:srcRect l="38558" r="15170" b="-2"/>
          <a:stretch/>
        </p:blipFill>
        <p:spPr>
          <a:xfrm>
            <a:off x="4361688" y="630936"/>
            <a:ext cx="2651760" cy="2679192"/>
          </a:xfrm>
          <a:prstGeom prst="rect">
            <a:avLst/>
          </a:prstGeom>
        </p:spPr>
      </p:pic>
      <p:pic>
        <p:nvPicPr>
          <p:cNvPr id="5" name="Imagen 4">
            <a:extLst>
              <a:ext uri="{FF2B5EF4-FFF2-40B4-BE49-F238E27FC236}">
                <a16:creationId xmlns:a16="http://schemas.microsoft.com/office/drawing/2014/main" id="{42A6DE2C-E50F-81E3-A3D8-D2801830D432}"/>
              </a:ext>
            </a:extLst>
          </p:cNvPr>
          <p:cNvPicPr>
            <a:picLocks noChangeAspect="1"/>
          </p:cNvPicPr>
          <p:nvPr/>
        </p:nvPicPr>
        <p:blipFill rotWithShape="1">
          <a:blip r:embed="rId4"/>
          <a:srcRect l="7099" r="14705" b="-5"/>
          <a:stretch/>
        </p:blipFill>
        <p:spPr>
          <a:xfrm>
            <a:off x="4361688" y="3447288"/>
            <a:ext cx="2651760" cy="2679192"/>
          </a:xfrm>
          <a:prstGeom prst="rect">
            <a:avLst/>
          </a:prstGeom>
        </p:spPr>
      </p:pic>
      <p:sp>
        <p:nvSpPr>
          <p:cNvPr id="3" name="TextBox 2">
            <a:extLst>
              <a:ext uri="{FF2B5EF4-FFF2-40B4-BE49-F238E27FC236}">
                <a16:creationId xmlns:a16="http://schemas.microsoft.com/office/drawing/2014/main" id="{22D7EB64-B509-9314-DF7B-60D45777847B}"/>
              </a:ext>
            </a:extLst>
          </p:cNvPr>
          <p:cNvSpPr txBox="1"/>
          <p:nvPr/>
        </p:nvSpPr>
        <p:spPr>
          <a:xfrm>
            <a:off x="7888099" y="2368296"/>
            <a:ext cx="3721608" cy="350215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a:t>En esta imagen se puede visualizar el movimiento de agarre que ofrece el dedo para poder completar la función deseada con la ayuda del Arduino este dedo puede funcionar como una protesis util y de bajo costo.  </a:t>
            </a:r>
          </a:p>
        </p:txBody>
      </p:sp>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a:xfrm>
            <a:off x="8613648" y="6356350"/>
            <a:ext cx="2743200" cy="365125"/>
          </a:xfrm>
        </p:spPr>
        <p:txBody>
          <a:bodyPr vert="horz" lIns="91440" tIns="45720" rIns="91440" bIns="45720" rtlCol="0" anchor="ctr">
            <a:normAutofit/>
          </a:bodyPr>
          <a:lstStyle/>
          <a:p>
            <a:pPr>
              <a:spcAft>
                <a:spcPts val="600"/>
              </a:spcAft>
              <a:defRPr/>
            </a:pPr>
            <a:fld id="{87B88764-FEEA-431F-A754-0E3A8C75FC1F}" type="slidenum">
              <a:rPr lang="en-US">
                <a:solidFill>
                  <a:schemeClr val="tx1">
                    <a:alpha val="70000"/>
                  </a:schemeClr>
                </a:solidFill>
              </a:rPr>
              <a:pPr>
                <a:spcAft>
                  <a:spcPts val="600"/>
                </a:spcAft>
                <a:defRPr/>
              </a:pPr>
              <a:t>17</a:t>
            </a:fld>
            <a:endParaRPr lang="en-US">
              <a:solidFill>
                <a:schemeClr val="tx1">
                  <a:alpha val="70000"/>
                </a:schemeClr>
              </a:solidFill>
            </a:endParaRPr>
          </a:p>
        </p:txBody>
      </p:sp>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Tree>
    <p:extLst>
      <p:ext uri="{BB962C8B-B14F-4D97-AF65-F5344CB8AC3E}">
        <p14:creationId xmlns:p14="http://schemas.microsoft.com/office/powerpoint/2010/main" val="405985335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400D11-311C-40E6-A981-2022B80AB05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001" b="58027"/>
          <a:stretch/>
        </p:blipFill>
        <p:spPr>
          <a:xfrm rot="10800000">
            <a:off x="-2" y="4597400"/>
            <a:ext cx="12188825" cy="2260599"/>
          </a:xfrm>
          <a:prstGeom prst="rect">
            <a:avLst/>
          </a:prstGeom>
        </p:spPr>
      </p:pic>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18</a:t>
            </a:fld>
            <a:endParaRPr lang="es-MX" sz="2800" dirty="0"/>
          </a:p>
        </p:txBody>
      </p:sp>
      <p:sp>
        <p:nvSpPr>
          <p:cNvPr id="2" name="CuadroTexto 1">
            <a:extLst>
              <a:ext uri="{FF2B5EF4-FFF2-40B4-BE49-F238E27FC236}">
                <a16:creationId xmlns:a16="http://schemas.microsoft.com/office/drawing/2014/main" id="{36EF14FD-11D3-4680-A846-8AA95E326A39}"/>
              </a:ext>
            </a:extLst>
          </p:cNvPr>
          <p:cNvSpPr txBox="1"/>
          <p:nvPr/>
        </p:nvSpPr>
        <p:spPr>
          <a:xfrm>
            <a:off x="378133" y="3868803"/>
            <a:ext cx="6778625" cy="861774"/>
          </a:xfrm>
          <a:prstGeom prst="rect">
            <a:avLst/>
          </a:prstGeom>
          <a:noFill/>
        </p:spPr>
        <p:txBody>
          <a:bodyPr wrap="square" rtlCol="0">
            <a:spAutoFit/>
          </a:bodyPr>
          <a:lstStyle/>
          <a:p>
            <a:r>
              <a:rPr lang="es-MX" sz="3200" i="0" u="none" strike="noStrike" baseline="0" dirty="0">
                <a:latin typeface="Times New Roman" panose="02020603050405020304" pitchFamily="18" charset="0"/>
                <a:cs typeface="Times New Roman" panose="02020603050405020304" pitchFamily="18" charset="0"/>
              </a:rPr>
              <a:t>Conclusión</a:t>
            </a:r>
            <a:endParaRPr lang="es-MX" sz="3200" dirty="0">
              <a:latin typeface="Times New Roman" panose="02020603050405020304" pitchFamily="18" charset="0"/>
              <a:cs typeface="Times New Roman" panose="02020603050405020304" pitchFamily="18" charset="0"/>
            </a:endParaRPr>
          </a:p>
          <a:p>
            <a:endParaRPr lang="es-MX" dirty="0"/>
          </a:p>
        </p:txBody>
      </p:sp>
    </p:spTree>
    <p:extLst>
      <p:ext uri="{BB962C8B-B14F-4D97-AF65-F5344CB8AC3E}">
        <p14:creationId xmlns:p14="http://schemas.microsoft.com/office/powerpoint/2010/main" val="3594419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400D11-311C-40E6-A981-2022B80AB05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002" b="48394"/>
          <a:stretch/>
        </p:blipFill>
        <p:spPr>
          <a:xfrm rot="10800000">
            <a:off x="0" y="5260975"/>
            <a:ext cx="12188825" cy="2920999"/>
          </a:xfrm>
          <a:prstGeom prst="rect">
            <a:avLst/>
          </a:prstGeom>
        </p:spPr>
      </p:pic>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19</a:t>
            </a:fld>
            <a:endParaRPr lang="es-MX" sz="2800" dirty="0"/>
          </a:p>
        </p:txBody>
      </p:sp>
      <p:sp>
        <p:nvSpPr>
          <p:cNvPr id="3" name="TextBox 2">
            <a:extLst>
              <a:ext uri="{FF2B5EF4-FFF2-40B4-BE49-F238E27FC236}">
                <a16:creationId xmlns:a16="http://schemas.microsoft.com/office/drawing/2014/main" id="{22D7EB64-B509-9314-DF7B-60D45777847B}"/>
              </a:ext>
            </a:extLst>
          </p:cNvPr>
          <p:cNvSpPr txBox="1"/>
          <p:nvPr/>
        </p:nvSpPr>
        <p:spPr>
          <a:xfrm>
            <a:off x="431321" y="1716657"/>
            <a:ext cx="7090913" cy="2308324"/>
          </a:xfrm>
          <a:prstGeom prst="rect">
            <a:avLst/>
          </a:prstGeom>
          <a:noFill/>
        </p:spPr>
        <p:txBody>
          <a:bodyPr wrap="square" rtlCol="0">
            <a:spAutoFit/>
          </a:bodyPr>
          <a:lstStyle/>
          <a:p>
            <a:pPr algn="just"/>
            <a:r>
              <a:rPr lang="es-MX" dirty="0">
                <a:latin typeface="Amasis MT Pro Medium" panose="02040604050005020304" pitchFamily="18" charset="0"/>
              </a:rPr>
              <a:t>Mediante el trabajo realizado a lo largo del transcurso del proyecto se puede observar que la implementación de los conocimiento de biomecánica para la implementación de una prótesis funcional capaz de reemplazar exitosamente el dedo de una persona donde el dedo es capaz de tener un movimiento por diferentes grados de libertad donde el costo del mismo proyecto también ha sido de la manera mas eficiente para su uso comercial comparado con la eficacia de otras prótesis del mismo tipo.</a:t>
            </a:r>
          </a:p>
        </p:txBody>
      </p:sp>
    </p:spTree>
    <p:extLst>
      <p:ext uri="{BB962C8B-B14F-4D97-AF65-F5344CB8AC3E}">
        <p14:creationId xmlns:p14="http://schemas.microsoft.com/office/powerpoint/2010/main" val="1812104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400D11-311C-40E6-A981-2022B80AB05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001" b="80385"/>
          <a:stretch/>
        </p:blipFill>
        <p:spPr>
          <a:xfrm rot="10800000">
            <a:off x="-1" y="6130287"/>
            <a:ext cx="12188825" cy="727712"/>
          </a:xfrm>
          <a:prstGeom prst="rect">
            <a:avLst/>
          </a:prstGeom>
        </p:spPr>
      </p:pic>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2</a:t>
            </a:fld>
            <a:endParaRPr lang="es-MX" sz="2800" dirty="0"/>
          </a:p>
        </p:txBody>
      </p:sp>
      <p:sp>
        <p:nvSpPr>
          <p:cNvPr id="9" name="CuadroTexto 8">
            <a:extLst>
              <a:ext uri="{FF2B5EF4-FFF2-40B4-BE49-F238E27FC236}">
                <a16:creationId xmlns:a16="http://schemas.microsoft.com/office/drawing/2014/main" id="{C6179EA1-C003-4EAF-84D7-81724C76A509}"/>
              </a:ext>
            </a:extLst>
          </p:cNvPr>
          <p:cNvSpPr txBox="1"/>
          <p:nvPr/>
        </p:nvSpPr>
        <p:spPr>
          <a:xfrm>
            <a:off x="612396" y="1233182"/>
            <a:ext cx="8703054" cy="5078313"/>
          </a:xfrm>
          <a:prstGeom prst="rect">
            <a:avLst/>
          </a:prstGeom>
          <a:noFill/>
        </p:spPr>
        <p:txBody>
          <a:bodyPr wrap="square" rtlCol="0">
            <a:spAutoFit/>
          </a:bodyPr>
          <a:lstStyle/>
          <a:p>
            <a:r>
              <a:rPr lang="es-MX" sz="3600" dirty="0">
                <a:latin typeface="Amasis MT Pro Light" panose="02040304050005020304" pitchFamily="18" charset="0"/>
              </a:rPr>
              <a:t>Índice</a:t>
            </a:r>
          </a:p>
          <a:p>
            <a:r>
              <a:rPr lang="es-MX" b="1" dirty="0">
                <a:latin typeface="Amasis MT Pro Light" panose="02040304050005020304" pitchFamily="18" charset="0"/>
              </a:rPr>
              <a:t>I Introducción …………………………………………………………………………. 4</a:t>
            </a:r>
          </a:p>
          <a:p>
            <a:r>
              <a:rPr lang="es-MX" dirty="0">
                <a:latin typeface="Amasis MT Pro Light" panose="02040304050005020304" pitchFamily="18" charset="0"/>
              </a:rPr>
              <a:t>Prótesis………….</a:t>
            </a:r>
            <a:r>
              <a:rPr lang="es-MX" b="1" dirty="0">
                <a:latin typeface="Amasis MT Pro Light" panose="02040304050005020304" pitchFamily="18" charset="0"/>
              </a:rPr>
              <a:t>……………………………………………………………………… 5</a:t>
            </a:r>
            <a:endParaRPr lang="es-MX" dirty="0">
              <a:latin typeface="Amasis MT Pro Light" panose="02040304050005020304" pitchFamily="18" charset="0"/>
            </a:endParaRPr>
          </a:p>
          <a:p>
            <a:r>
              <a:rPr lang="es-MX" dirty="0">
                <a:latin typeface="Amasis MT Pro Light" panose="02040304050005020304" pitchFamily="18" charset="0"/>
              </a:rPr>
              <a:t>Justificación </a:t>
            </a:r>
            <a:r>
              <a:rPr lang="es-MX" b="1" dirty="0">
                <a:latin typeface="Amasis MT Pro Light" panose="02040304050005020304" pitchFamily="18" charset="0"/>
              </a:rPr>
              <a:t>…………………………………………………………………………… 6</a:t>
            </a:r>
            <a:endParaRPr lang="es-MX" dirty="0">
              <a:latin typeface="Amasis MT Pro Light" panose="02040304050005020304" pitchFamily="18" charset="0"/>
            </a:endParaRPr>
          </a:p>
          <a:p>
            <a:r>
              <a:rPr lang="es-MX" dirty="0">
                <a:latin typeface="Amasis MT Pro Light" panose="02040304050005020304" pitchFamily="18" charset="0"/>
              </a:rPr>
              <a:t>Hipótesis </a:t>
            </a:r>
            <a:r>
              <a:rPr lang="es-MX" b="1" dirty="0">
                <a:latin typeface="Amasis MT Pro Light" panose="02040304050005020304" pitchFamily="18" charset="0"/>
              </a:rPr>
              <a:t>………………………………………………………………………………. 7</a:t>
            </a:r>
            <a:endParaRPr lang="es-MX" dirty="0">
              <a:latin typeface="Amasis MT Pro Light" panose="02040304050005020304" pitchFamily="18" charset="0"/>
            </a:endParaRPr>
          </a:p>
          <a:p>
            <a:r>
              <a:rPr lang="es-MX" dirty="0">
                <a:latin typeface="Amasis MT Pro Light" panose="02040304050005020304" pitchFamily="18" charset="0"/>
              </a:rPr>
              <a:t>Objetivos </a:t>
            </a:r>
            <a:r>
              <a:rPr lang="es-MX" b="1" dirty="0">
                <a:latin typeface="Amasis MT Pro Light" panose="02040304050005020304" pitchFamily="18" charset="0"/>
              </a:rPr>
              <a:t>………………………………………………………………………………. 8</a:t>
            </a:r>
            <a:endParaRPr lang="es-MX" dirty="0">
              <a:latin typeface="Amasis MT Pro Light" panose="02040304050005020304" pitchFamily="18" charset="0"/>
            </a:endParaRPr>
          </a:p>
          <a:p>
            <a:r>
              <a:rPr lang="es-MX" b="1" dirty="0">
                <a:latin typeface="Amasis MT Pro Light" panose="02040304050005020304" pitchFamily="18" charset="0"/>
              </a:rPr>
              <a:t>II Antecedentes y Fundamentos ……………………………………………………… 9</a:t>
            </a:r>
          </a:p>
          <a:p>
            <a:r>
              <a:rPr lang="es-MX" dirty="0">
                <a:latin typeface="Amasis MT Pro Light" panose="02040304050005020304" pitchFamily="18" charset="0"/>
              </a:rPr>
              <a:t>Mecatrónica </a:t>
            </a:r>
            <a:r>
              <a:rPr lang="es-MX" b="1" dirty="0">
                <a:latin typeface="Amasis MT Pro Light" panose="02040304050005020304" pitchFamily="18" charset="0"/>
              </a:rPr>
              <a:t>…………………………………………………………………………....10</a:t>
            </a:r>
            <a:endParaRPr lang="es-MX" dirty="0">
              <a:latin typeface="Amasis MT Pro Light" panose="02040304050005020304" pitchFamily="18" charset="0"/>
            </a:endParaRPr>
          </a:p>
          <a:p>
            <a:r>
              <a:rPr lang="es-MX" dirty="0">
                <a:latin typeface="Amasis MT Pro Light" panose="02040304050005020304" pitchFamily="18" charset="0"/>
              </a:rPr>
              <a:t>Biomecánica </a:t>
            </a:r>
            <a:r>
              <a:rPr lang="es-MX" b="1" dirty="0">
                <a:latin typeface="Amasis MT Pro Light" panose="02040304050005020304" pitchFamily="18" charset="0"/>
              </a:rPr>
              <a:t>…………………………………………………………………………...11</a:t>
            </a:r>
            <a:endParaRPr lang="es-MX" dirty="0">
              <a:latin typeface="Amasis MT Pro Light" panose="02040304050005020304" pitchFamily="18" charset="0"/>
            </a:endParaRPr>
          </a:p>
          <a:p>
            <a:r>
              <a:rPr lang="es-MX" b="1" dirty="0">
                <a:latin typeface="Amasis MT Pro Light" panose="02040304050005020304" pitchFamily="18" charset="0"/>
              </a:rPr>
              <a:t>III Desarrollo Experimental …………………………………………………………....12</a:t>
            </a:r>
          </a:p>
          <a:p>
            <a:r>
              <a:rPr lang="es-MX" dirty="0">
                <a:latin typeface="Amasis MT Pro Light" panose="02040304050005020304" pitchFamily="18" charset="0"/>
              </a:rPr>
              <a:t>Mecanismos Utilizados </a:t>
            </a:r>
            <a:r>
              <a:rPr lang="es-MX" b="1" dirty="0">
                <a:latin typeface="Amasis MT Pro Light" panose="02040304050005020304" pitchFamily="18" charset="0"/>
              </a:rPr>
              <a:t>………………………………………………………………...13</a:t>
            </a:r>
            <a:endParaRPr lang="es-MX" dirty="0">
              <a:latin typeface="Amasis MT Pro Light" panose="02040304050005020304" pitchFamily="18" charset="0"/>
            </a:endParaRPr>
          </a:p>
          <a:p>
            <a:r>
              <a:rPr lang="es-MX" sz="1800" b="0" i="0" u="none" strike="noStrike" baseline="0" dirty="0">
                <a:latin typeface="Amasis MT Pro Light" panose="02040304050005020304" pitchFamily="18" charset="0"/>
              </a:rPr>
              <a:t>Diseño de la prótesis  </a:t>
            </a:r>
            <a:r>
              <a:rPr lang="es-MX" b="1" dirty="0">
                <a:latin typeface="Amasis MT Pro Light" panose="02040304050005020304" pitchFamily="18" charset="0"/>
              </a:rPr>
              <a:t>…………………………………………………………………..13</a:t>
            </a:r>
            <a:endParaRPr lang="es-MX" sz="1800" b="0" i="0" u="none" strike="noStrike" baseline="0" dirty="0">
              <a:latin typeface="Amasis MT Pro Light" panose="02040304050005020304" pitchFamily="18" charset="0"/>
            </a:endParaRPr>
          </a:p>
          <a:p>
            <a:r>
              <a:rPr lang="es-MX" dirty="0">
                <a:latin typeface="Amasis MT Pro Light" panose="02040304050005020304" pitchFamily="18" charset="0"/>
              </a:rPr>
              <a:t>Prótesis</a:t>
            </a:r>
            <a:r>
              <a:rPr lang="es-MX" sz="1800" b="0" i="0" u="none" strike="noStrike" baseline="0" dirty="0">
                <a:latin typeface="Amasis MT Pro Light" panose="02040304050005020304" pitchFamily="18" charset="0"/>
              </a:rPr>
              <a:t> comercial </a:t>
            </a:r>
            <a:r>
              <a:rPr lang="es-MX" b="1" dirty="0">
                <a:latin typeface="Amasis MT Pro Light" panose="02040304050005020304" pitchFamily="18" charset="0"/>
              </a:rPr>
              <a:t>……………………………………………………………………...14</a:t>
            </a:r>
            <a:endParaRPr lang="es-MX" dirty="0">
              <a:solidFill>
                <a:srgbClr val="000000"/>
              </a:solidFill>
              <a:latin typeface="Amasis MT Pro Light" panose="02040304050005020304" pitchFamily="18" charset="0"/>
            </a:endParaRPr>
          </a:p>
          <a:p>
            <a:endParaRPr lang="es-MX" dirty="0"/>
          </a:p>
          <a:p>
            <a:endParaRPr lang="es-MX" dirty="0"/>
          </a:p>
          <a:p>
            <a:endParaRPr lang="es-MX" dirty="0"/>
          </a:p>
          <a:p>
            <a:endParaRPr lang="es-MX" dirty="0"/>
          </a:p>
        </p:txBody>
      </p:sp>
    </p:spTree>
    <p:extLst>
      <p:ext uri="{BB962C8B-B14F-4D97-AF65-F5344CB8AC3E}">
        <p14:creationId xmlns:p14="http://schemas.microsoft.com/office/powerpoint/2010/main" val="4178046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400D11-311C-40E6-A981-2022B80AB05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001" b="80385"/>
          <a:stretch/>
        </p:blipFill>
        <p:spPr>
          <a:xfrm rot="10800000">
            <a:off x="-1" y="6130287"/>
            <a:ext cx="12188825" cy="727712"/>
          </a:xfrm>
          <a:prstGeom prst="rect">
            <a:avLst/>
          </a:prstGeom>
        </p:spPr>
      </p:pic>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3</a:t>
            </a:fld>
            <a:endParaRPr lang="es-MX" sz="2800" dirty="0"/>
          </a:p>
        </p:txBody>
      </p:sp>
      <p:sp>
        <p:nvSpPr>
          <p:cNvPr id="9" name="CuadroTexto 8">
            <a:extLst>
              <a:ext uri="{FF2B5EF4-FFF2-40B4-BE49-F238E27FC236}">
                <a16:creationId xmlns:a16="http://schemas.microsoft.com/office/drawing/2014/main" id="{C6179EA1-C003-4EAF-84D7-81724C76A509}"/>
              </a:ext>
            </a:extLst>
          </p:cNvPr>
          <p:cNvSpPr txBox="1"/>
          <p:nvPr/>
        </p:nvSpPr>
        <p:spPr>
          <a:xfrm>
            <a:off x="612396" y="1261757"/>
            <a:ext cx="8826879" cy="2308324"/>
          </a:xfrm>
          <a:prstGeom prst="rect">
            <a:avLst/>
          </a:prstGeom>
          <a:noFill/>
        </p:spPr>
        <p:txBody>
          <a:bodyPr wrap="square" rtlCol="0">
            <a:spAutoFit/>
          </a:bodyPr>
          <a:lstStyle/>
          <a:p>
            <a:r>
              <a:rPr lang="es-MX" sz="3600" dirty="0">
                <a:latin typeface="Amasis MT Pro Light" panose="02040304050005020304" pitchFamily="18" charset="0"/>
              </a:rPr>
              <a:t>Índice</a:t>
            </a:r>
          </a:p>
          <a:p>
            <a:r>
              <a:rPr lang="es-MX" b="1" dirty="0">
                <a:latin typeface="Amasis MT Pro Light" panose="02040304050005020304" pitchFamily="18" charset="0"/>
              </a:rPr>
              <a:t>IV </a:t>
            </a:r>
            <a:r>
              <a:rPr lang="es-MX" sz="1800" b="1" i="0" u="none" strike="noStrike" baseline="0" dirty="0">
                <a:latin typeface="Amasis MT Pro Light" panose="02040304050005020304" pitchFamily="18" charset="0"/>
              </a:rPr>
              <a:t>Resultados y Discusión </a:t>
            </a:r>
            <a:r>
              <a:rPr lang="es-MX" b="1" dirty="0">
                <a:latin typeface="Amasis MT Pro Light" panose="02040304050005020304" pitchFamily="18" charset="0"/>
              </a:rPr>
              <a:t>………………………………………………………………15</a:t>
            </a:r>
          </a:p>
          <a:p>
            <a:r>
              <a:rPr lang="es-MX" sz="1800" b="0" i="0" u="none" strike="noStrike" baseline="0" dirty="0">
                <a:latin typeface="Amasis MT Pro Light" panose="02040304050005020304" pitchFamily="18" charset="0"/>
              </a:rPr>
              <a:t>Dispositivo electrónico </a:t>
            </a:r>
            <a:r>
              <a:rPr lang="es-MX" b="1" dirty="0">
                <a:latin typeface="Amasis MT Pro Light" panose="02040304050005020304" pitchFamily="18" charset="0"/>
              </a:rPr>
              <a:t>……………………………………………………………….….16</a:t>
            </a:r>
            <a:endParaRPr lang="es-MX" sz="1800" b="0" i="0" u="none" strike="noStrike" baseline="0" dirty="0">
              <a:latin typeface="Amasis MT Pro Light" panose="02040304050005020304" pitchFamily="18" charset="0"/>
            </a:endParaRPr>
          </a:p>
          <a:p>
            <a:r>
              <a:rPr lang="es-MX" dirty="0">
                <a:latin typeface="Amasis MT Pro Light" panose="02040304050005020304" pitchFamily="18" charset="0"/>
              </a:rPr>
              <a:t>Movimiento Biomecánico </a:t>
            </a:r>
            <a:r>
              <a:rPr lang="es-MX" sz="1800" b="0" i="0" u="none" strike="noStrike" baseline="0" dirty="0">
                <a:latin typeface="Amasis MT Pro Light" panose="02040304050005020304" pitchFamily="18" charset="0"/>
              </a:rPr>
              <a:t> </a:t>
            </a:r>
            <a:r>
              <a:rPr lang="es-MX" b="1" dirty="0">
                <a:latin typeface="Amasis MT Pro Light" panose="02040304050005020304" pitchFamily="18" charset="0"/>
              </a:rPr>
              <a:t>………………………………………………………………17</a:t>
            </a:r>
          </a:p>
          <a:p>
            <a:r>
              <a:rPr lang="es-MX" sz="1800" b="1" i="0" u="none" strike="noStrike" baseline="0" dirty="0">
                <a:latin typeface="Amasis MT Pro Light" panose="02040304050005020304" pitchFamily="18" charset="0"/>
              </a:rPr>
              <a:t>Conclusión ………………….</a:t>
            </a:r>
            <a:r>
              <a:rPr lang="es-MX" b="1" dirty="0">
                <a:latin typeface="Amasis MT Pro Light" panose="02040304050005020304" pitchFamily="18" charset="0"/>
              </a:rPr>
              <a:t>………………………………………………………….....18</a:t>
            </a:r>
            <a:endParaRPr lang="es-MX" dirty="0"/>
          </a:p>
          <a:p>
            <a:endParaRPr lang="es-MX" dirty="0"/>
          </a:p>
          <a:p>
            <a:endParaRPr lang="es-MX" dirty="0"/>
          </a:p>
        </p:txBody>
      </p:sp>
    </p:spTree>
    <p:extLst>
      <p:ext uri="{BB962C8B-B14F-4D97-AF65-F5344CB8AC3E}">
        <p14:creationId xmlns:p14="http://schemas.microsoft.com/office/powerpoint/2010/main" val="95695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400D11-311C-40E6-A981-2022B80AB05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002" b="48394"/>
          <a:stretch/>
        </p:blipFill>
        <p:spPr>
          <a:xfrm rot="10800000">
            <a:off x="0" y="4664076"/>
            <a:ext cx="12188825" cy="2920999"/>
          </a:xfrm>
          <a:prstGeom prst="rect">
            <a:avLst/>
          </a:prstGeom>
        </p:spPr>
      </p:pic>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4</a:t>
            </a:fld>
            <a:endParaRPr lang="es-MX" sz="2800" dirty="0"/>
          </a:p>
        </p:txBody>
      </p:sp>
      <p:sp>
        <p:nvSpPr>
          <p:cNvPr id="2" name="CuadroTexto 1">
            <a:extLst>
              <a:ext uri="{FF2B5EF4-FFF2-40B4-BE49-F238E27FC236}">
                <a16:creationId xmlns:a16="http://schemas.microsoft.com/office/drawing/2014/main" id="{BC5B2CDA-CF2E-4DF4-832E-7555CFD90AEE}"/>
              </a:ext>
            </a:extLst>
          </p:cNvPr>
          <p:cNvSpPr txBox="1"/>
          <p:nvPr/>
        </p:nvSpPr>
        <p:spPr>
          <a:xfrm>
            <a:off x="415542" y="3854734"/>
            <a:ext cx="5435600" cy="646331"/>
          </a:xfrm>
          <a:prstGeom prst="rect">
            <a:avLst/>
          </a:prstGeom>
          <a:noFill/>
        </p:spPr>
        <p:txBody>
          <a:bodyPr wrap="square" rtlCol="0">
            <a:spAutoFit/>
          </a:bodyPr>
          <a:lstStyle/>
          <a:p>
            <a:r>
              <a:rPr lang="es-MX" sz="3600" dirty="0">
                <a:latin typeface="Amasis MT Pro Medium" panose="02040604050005020304" pitchFamily="18" charset="0"/>
              </a:rPr>
              <a:t>I Introducción </a:t>
            </a:r>
          </a:p>
        </p:txBody>
      </p:sp>
    </p:spTree>
    <p:extLst>
      <p:ext uri="{BB962C8B-B14F-4D97-AF65-F5344CB8AC3E}">
        <p14:creationId xmlns:p14="http://schemas.microsoft.com/office/powerpoint/2010/main" val="2440493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400D11-311C-40E6-A981-2022B80AB05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002" b="48394"/>
          <a:stretch/>
        </p:blipFill>
        <p:spPr>
          <a:xfrm rot="10800000">
            <a:off x="0" y="5260975"/>
            <a:ext cx="12188825" cy="2920999"/>
          </a:xfrm>
          <a:prstGeom prst="rect">
            <a:avLst/>
          </a:prstGeom>
        </p:spPr>
      </p:pic>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5</a:t>
            </a:fld>
            <a:endParaRPr lang="es-MX" sz="2800" dirty="0"/>
          </a:p>
        </p:txBody>
      </p:sp>
      <p:sp>
        <p:nvSpPr>
          <p:cNvPr id="2" name="CuadroTexto 1">
            <a:extLst>
              <a:ext uri="{FF2B5EF4-FFF2-40B4-BE49-F238E27FC236}">
                <a16:creationId xmlns:a16="http://schemas.microsoft.com/office/drawing/2014/main" id="{BC5B2CDA-CF2E-4DF4-832E-7555CFD90AEE}"/>
              </a:ext>
            </a:extLst>
          </p:cNvPr>
          <p:cNvSpPr txBox="1"/>
          <p:nvPr/>
        </p:nvSpPr>
        <p:spPr>
          <a:xfrm>
            <a:off x="260263" y="1122364"/>
            <a:ext cx="5435600" cy="646331"/>
          </a:xfrm>
          <a:prstGeom prst="rect">
            <a:avLst/>
          </a:prstGeom>
          <a:noFill/>
        </p:spPr>
        <p:txBody>
          <a:bodyPr wrap="square" rtlCol="0">
            <a:spAutoFit/>
          </a:bodyPr>
          <a:lstStyle/>
          <a:p>
            <a:r>
              <a:rPr lang="es-MX" sz="3600" dirty="0">
                <a:latin typeface="Amasis MT Pro Medium" panose="02040604050005020304" pitchFamily="18" charset="0"/>
              </a:rPr>
              <a:t>Prótesis</a:t>
            </a:r>
          </a:p>
        </p:txBody>
      </p:sp>
      <p:sp>
        <p:nvSpPr>
          <p:cNvPr id="3" name="TextBox 2">
            <a:extLst>
              <a:ext uri="{FF2B5EF4-FFF2-40B4-BE49-F238E27FC236}">
                <a16:creationId xmlns:a16="http://schemas.microsoft.com/office/drawing/2014/main" id="{22D7EB64-B509-9314-DF7B-60D45777847B}"/>
              </a:ext>
            </a:extLst>
          </p:cNvPr>
          <p:cNvSpPr txBox="1"/>
          <p:nvPr/>
        </p:nvSpPr>
        <p:spPr>
          <a:xfrm>
            <a:off x="163902" y="1897811"/>
            <a:ext cx="7781026" cy="2308324"/>
          </a:xfrm>
          <a:prstGeom prst="rect">
            <a:avLst/>
          </a:prstGeom>
          <a:noFill/>
        </p:spPr>
        <p:txBody>
          <a:bodyPr wrap="square" rtlCol="0">
            <a:spAutoFit/>
          </a:bodyPr>
          <a:lstStyle/>
          <a:p>
            <a:pPr algn="just"/>
            <a:r>
              <a:rPr lang="es-MX" dirty="0">
                <a:latin typeface="Amasis MT Pro Medium" panose="02040604050005020304" pitchFamily="18" charset="0"/>
              </a:rPr>
              <a:t>Una prótesis es un sustituto artificial de una parte del cuerpo faltante.</a:t>
            </a:r>
          </a:p>
          <a:p>
            <a:pPr algn="just"/>
            <a:endParaRPr lang="es-MX" dirty="0">
              <a:latin typeface="Amasis MT Pro Medium" panose="02040604050005020304" pitchFamily="18" charset="0"/>
            </a:endParaRPr>
          </a:p>
          <a:p>
            <a:pPr algn="just"/>
            <a:r>
              <a:rPr lang="es-MX" dirty="0">
                <a:latin typeface="Amasis MT Pro Medium" panose="02040604050005020304" pitchFamily="18" charset="0"/>
              </a:rPr>
              <a:t>Este tema de estudio es muy importante para el desarrollo de la tecnología aplicada en el cuerpo humano dando oportunidad a que en un futuro no sea problema el perder una extremidad o órgano de las personas ya que este se podría remplazar sin problemas por una extremidad igual o incluso mejor que la original, abriendo paso a lo que alguna vez fue ciencia ficción y transformarlo a una realidad.</a:t>
            </a:r>
          </a:p>
        </p:txBody>
      </p:sp>
    </p:spTree>
    <p:extLst>
      <p:ext uri="{BB962C8B-B14F-4D97-AF65-F5344CB8AC3E}">
        <p14:creationId xmlns:p14="http://schemas.microsoft.com/office/powerpoint/2010/main" val="480020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400D11-311C-40E6-A981-2022B80AB05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002" b="48394"/>
          <a:stretch/>
        </p:blipFill>
        <p:spPr>
          <a:xfrm rot="10800000">
            <a:off x="0" y="3937001"/>
            <a:ext cx="12188825" cy="2920999"/>
          </a:xfrm>
          <a:prstGeom prst="rect">
            <a:avLst/>
          </a:prstGeom>
        </p:spPr>
      </p:pic>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6</a:t>
            </a:fld>
            <a:endParaRPr lang="es-MX" sz="2800" dirty="0"/>
          </a:p>
        </p:txBody>
      </p:sp>
      <p:sp>
        <p:nvSpPr>
          <p:cNvPr id="2" name="CuadroTexto 1">
            <a:extLst>
              <a:ext uri="{FF2B5EF4-FFF2-40B4-BE49-F238E27FC236}">
                <a16:creationId xmlns:a16="http://schemas.microsoft.com/office/drawing/2014/main" id="{BC5B2CDA-CF2E-4DF4-832E-7555CFD90AEE}"/>
              </a:ext>
            </a:extLst>
          </p:cNvPr>
          <p:cNvSpPr txBox="1"/>
          <p:nvPr/>
        </p:nvSpPr>
        <p:spPr>
          <a:xfrm>
            <a:off x="260263" y="1122364"/>
            <a:ext cx="5435600" cy="646331"/>
          </a:xfrm>
          <a:prstGeom prst="rect">
            <a:avLst/>
          </a:prstGeom>
          <a:noFill/>
        </p:spPr>
        <p:txBody>
          <a:bodyPr wrap="square" rtlCol="0">
            <a:spAutoFit/>
          </a:bodyPr>
          <a:lstStyle/>
          <a:p>
            <a:r>
              <a:rPr lang="es-MX" sz="3600" dirty="0">
                <a:latin typeface="Amasis MT Pro Medium" panose="02040604050005020304" pitchFamily="18" charset="0"/>
              </a:rPr>
              <a:t>Justificación</a:t>
            </a:r>
          </a:p>
        </p:txBody>
      </p:sp>
      <p:sp>
        <p:nvSpPr>
          <p:cNvPr id="3" name="TextBox 2">
            <a:extLst>
              <a:ext uri="{FF2B5EF4-FFF2-40B4-BE49-F238E27FC236}">
                <a16:creationId xmlns:a16="http://schemas.microsoft.com/office/drawing/2014/main" id="{22D7EB64-B509-9314-DF7B-60D45777847B}"/>
              </a:ext>
            </a:extLst>
          </p:cNvPr>
          <p:cNvSpPr txBox="1"/>
          <p:nvPr/>
        </p:nvSpPr>
        <p:spPr>
          <a:xfrm>
            <a:off x="163902" y="1897811"/>
            <a:ext cx="7781026" cy="1477328"/>
          </a:xfrm>
          <a:prstGeom prst="rect">
            <a:avLst/>
          </a:prstGeom>
          <a:noFill/>
        </p:spPr>
        <p:txBody>
          <a:bodyPr wrap="square" rtlCol="0">
            <a:spAutoFit/>
          </a:bodyPr>
          <a:lstStyle/>
          <a:p>
            <a:pPr algn="just"/>
            <a:r>
              <a:rPr lang="es-MX" dirty="0">
                <a:latin typeface="Amasis MT Pro Medium" panose="02040604050005020304" pitchFamily="18" charset="0"/>
              </a:rPr>
              <a:t>Se realizará la implementación de un diseño de dedo índice para su utilización en diferentes diseños de prótesis de partes del cuerpo de un ser humano para facilitar el uso de un diseño de dedo en otros sistemas mas complejos, modelando y simulando para dar más precisión en el resultado final.</a:t>
            </a:r>
          </a:p>
        </p:txBody>
      </p:sp>
    </p:spTree>
    <p:extLst>
      <p:ext uri="{BB962C8B-B14F-4D97-AF65-F5344CB8AC3E}">
        <p14:creationId xmlns:p14="http://schemas.microsoft.com/office/powerpoint/2010/main" val="971571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400D11-311C-40E6-A981-2022B80AB05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002" b="48394"/>
          <a:stretch/>
        </p:blipFill>
        <p:spPr>
          <a:xfrm rot="10800000">
            <a:off x="0" y="3937001"/>
            <a:ext cx="12188825" cy="2920999"/>
          </a:xfrm>
          <a:prstGeom prst="rect">
            <a:avLst/>
          </a:prstGeom>
        </p:spPr>
      </p:pic>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7</a:t>
            </a:fld>
            <a:endParaRPr lang="es-MX" sz="2800" dirty="0"/>
          </a:p>
        </p:txBody>
      </p:sp>
      <p:sp>
        <p:nvSpPr>
          <p:cNvPr id="2" name="CuadroTexto 1">
            <a:extLst>
              <a:ext uri="{FF2B5EF4-FFF2-40B4-BE49-F238E27FC236}">
                <a16:creationId xmlns:a16="http://schemas.microsoft.com/office/drawing/2014/main" id="{BC5B2CDA-CF2E-4DF4-832E-7555CFD90AEE}"/>
              </a:ext>
            </a:extLst>
          </p:cNvPr>
          <p:cNvSpPr txBox="1"/>
          <p:nvPr/>
        </p:nvSpPr>
        <p:spPr>
          <a:xfrm>
            <a:off x="260263" y="1122364"/>
            <a:ext cx="5435600" cy="646331"/>
          </a:xfrm>
          <a:prstGeom prst="rect">
            <a:avLst/>
          </a:prstGeom>
          <a:noFill/>
        </p:spPr>
        <p:txBody>
          <a:bodyPr wrap="square" rtlCol="0">
            <a:spAutoFit/>
          </a:bodyPr>
          <a:lstStyle/>
          <a:p>
            <a:r>
              <a:rPr lang="es-MX" sz="3600" dirty="0">
                <a:latin typeface="Amasis MT Pro Medium" panose="02040604050005020304" pitchFamily="18" charset="0"/>
              </a:rPr>
              <a:t>Hipótesis</a:t>
            </a:r>
          </a:p>
        </p:txBody>
      </p:sp>
      <p:sp>
        <p:nvSpPr>
          <p:cNvPr id="3" name="TextBox 2">
            <a:extLst>
              <a:ext uri="{FF2B5EF4-FFF2-40B4-BE49-F238E27FC236}">
                <a16:creationId xmlns:a16="http://schemas.microsoft.com/office/drawing/2014/main" id="{22D7EB64-B509-9314-DF7B-60D45777847B}"/>
              </a:ext>
            </a:extLst>
          </p:cNvPr>
          <p:cNvSpPr txBox="1"/>
          <p:nvPr/>
        </p:nvSpPr>
        <p:spPr>
          <a:xfrm>
            <a:off x="241536" y="1897811"/>
            <a:ext cx="5854464" cy="1477328"/>
          </a:xfrm>
          <a:prstGeom prst="rect">
            <a:avLst/>
          </a:prstGeom>
          <a:noFill/>
        </p:spPr>
        <p:txBody>
          <a:bodyPr wrap="square" rtlCol="0">
            <a:spAutoFit/>
          </a:bodyPr>
          <a:lstStyle/>
          <a:p>
            <a:pPr algn="just"/>
            <a:r>
              <a:rPr lang="es-MX" dirty="0">
                <a:latin typeface="Amasis MT Pro Medium" panose="02040604050005020304" pitchFamily="18" charset="0"/>
              </a:rPr>
              <a:t>En este proyecto nosotros buscamos el unir componentes eléctricos con base en la anatomía humana para lograr una prótesis de calidad y funcional de un dedo utilizando conocimiento de biomecánica.</a:t>
            </a:r>
          </a:p>
        </p:txBody>
      </p:sp>
    </p:spTree>
    <p:extLst>
      <p:ext uri="{BB962C8B-B14F-4D97-AF65-F5344CB8AC3E}">
        <p14:creationId xmlns:p14="http://schemas.microsoft.com/office/powerpoint/2010/main" val="1786770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400D11-311C-40E6-A981-2022B80AB05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002" b="48394"/>
          <a:stretch/>
        </p:blipFill>
        <p:spPr>
          <a:xfrm rot="10800000">
            <a:off x="0" y="5260975"/>
            <a:ext cx="12188825" cy="2920999"/>
          </a:xfrm>
          <a:prstGeom prst="rect">
            <a:avLst/>
          </a:prstGeom>
        </p:spPr>
      </p:pic>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8</a:t>
            </a:fld>
            <a:endParaRPr lang="es-MX" sz="2800" dirty="0"/>
          </a:p>
        </p:txBody>
      </p:sp>
      <p:sp>
        <p:nvSpPr>
          <p:cNvPr id="2" name="CuadroTexto 1">
            <a:extLst>
              <a:ext uri="{FF2B5EF4-FFF2-40B4-BE49-F238E27FC236}">
                <a16:creationId xmlns:a16="http://schemas.microsoft.com/office/drawing/2014/main" id="{BC5B2CDA-CF2E-4DF4-832E-7555CFD90AEE}"/>
              </a:ext>
            </a:extLst>
          </p:cNvPr>
          <p:cNvSpPr txBox="1"/>
          <p:nvPr/>
        </p:nvSpPr>
        <p:spPr>
          <a:xfrm>
            <a:off x="260263" y="1122364"/>
            <a:ext cx="5435600" cy="646331"/>
          </a:xfrm>
          <a:prstGeom prst="rect">
            <a:avLst/>
          </a:prstGeom>
          <a:noFill/>
        </p:spPr>
        <p:txBody>
          <a:bodyPr wrap="square" rtlCol="0">
            <a:spAutoFit/>
          </a:bodyPr>
          <a:lstStyle/>
          <a:p>
            <a:r>
              <a:rPr lang="es-MX" sz="3600" dirty="0">
                <a:latin typeface="Amasis MT Pro Medium" panose="02040604050005020304" pitchFamily="18" charset="0"/>
              </a:rPr>
              <a:t>Objetivos</a:t>
            </a:r>
          </a:p>
        </p:txBody>
      </p:sp>
      <p:sp>
        <p:nvSpPr>
          <p:cNvPr id="3" name="TextBox 2">
            <a:extLst>
              <a:ext uri="{FF2B5EF4-FFF2-40B4-BE49-F238E27FC236}">
                <a16:creationId xmlns:a16="http://schemas.microsoft.com/office/drawing/2014/main" id="{22D7EB64-B509-9314-DF7B-60D45777847B}"/>
              </a:ext>
            </a:extLst>
          </p:cNvPr>
          <p:cNvSpPr txBox="1"/>
          <p:nvPr/>
        </p:nvSpPr>
        <p:spPr>
          <a:xfrm>
            <a:off x="163902" y="1897811"/>
            <a:ext cx="7090913" cy="3139321"/>
          </a:xfrm>
          <a:prstGeom prst="rect">
            <a:avLst/>
          </a:prstGeom>
          <a:noFill/>
        </p:spPr>
        <p:txBody>
          <a:bodyPr wrap="square" rtlCol="0">
            <a:spAutoFit/>
          </a:bodyPr>
          <a:lstStyle/>
          <a:p>
            <a:pPr algn="just"/>
            <a:r>
              <a:rPr lang="es-MX" dirty="0">
                <a:latin typeface="Amasis MT Pro Medium" panose="02040604050005020304" pitchFamily="18" charset="0"/>
              </a:rPr>
              <a:t>Objetivo General:</a:t>
            </a:r>
          </a:p>
          <a:p>
            <a:pPr algn="just"/>
            <a:r>
              <a:rPr lang="es-MX" dirty="0">
                <a:latin typeface="Amasis MT Pro Medium" panose="02040604050005020304" pitchFamily="18" charset="0"/>
              </a:rPr>
              <a:t>El Proyecto se centra en el desarrollo de una prótesis de dedo índice de bajo coste desarrollada con componentes electrónicos y servomecanismos. Se buscará mejorar la prótesis desde un punto de vista mecánico, mejorando la fuerza, es decir, con el mayor parecido posible a la mano humana.</a:t>
            </a:r>
          </a:p>
          <a:p>
            <a:pPr algn="just"/>
            <a:endParaRPr lang="es-MX" dirty="0">
              <a:latin typeface="Amasis MT Pro Medium" panose="02040604050005020304" pitchFamily="18" charset="0"/>
            </a:endParaRPr>
          </a:p>
          <a:p>
            <a:pPr algn="just"/>
            <a:r>
              <a:rPr lang="es-MX" dirty="0">
                <a:latin typeface="Amasis MT Pro Medium" panose="02040604050005020304" pitchFamily="18" charset="0"/>
              </a:rPr>
              <a:t>Objetivos Específicos:</a:t>
            </a:r>
          </a:p>
          <a:p>
            <a:pPr algn="just"/>
            <a:r>
              <a:rPr lang="es-MX" dirty="0">
                <a:latin typeface="Amasis MT Pro Medium" panose="02040604050005020304" pitchFamily="18" charset="0"/>
              </a:rPr>
              <a:t>a)Preparar.                      b)Modelar.</a:t>
            </a:r>
          </a:p>
          <a:p>
            <a:pPr algn="just"/>
            <a:r>
              <a:rPr lang="es-MX" dirty="0">
                <a:latin typeface="Amasis MT Pro Medium" panose="02040604050005020304" pitchFamily="18" charset="0"/>
              </a:rPr>
              <a:t>c)Diseñar.                       d)Simular.</a:t>
            </a:r>
          </a:p>
          <a:p>
            <a:pPr algn="just"/>
            <a:r>
              <a:rPr lang="es-MX" dirty="0">
                <a:latin typeface="Amasis MT Pro Medium" panose="02040604050005020304" pitchFamily="18" charset="0"/>
              </a:rPr>
              <a:t>e)Fabricar.                       f)Examinar.</a:t>
            </a:r>
          </a:p>
        </p:txBody>
      </p:sp>
    </p:spTree>
    <p:extLst>
      <p:ext uri="{BB962C8B-B14F-4D97-AF65-F5344CB8AC3E}">
        <p14:creationId xmlns:p14="http://schemas.microsoft.com/office/powerpoint/2010/main" val="3505841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400D11-311C-40E6-A981-2022B80AB05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001" b="58027"/>
          <a:stretch/>
        </p:blipFill>
        <p:spPr>
          <a:xfrm rot="10800000">
            <a:off x="-2" y="4597400"/>
            <a:ext cx="12188825" cy="2260599"/>
          </a:xfrm>
          <a:prstGeom prst="rect">
            <a:avLst/>
          </a:prstGeom>
        </p:spPr>
      </p:pic>
      <p:pic>
        <p:nvPicPr>
          <p:cNvPr id="6" name="Imagen 5" descr="Resultado de imagen para uanl">
            <a:extLst>
              <a:ext uri="{FF2B5EF4-FFF2-40B4-BE49-F238E27FC236}">
                <a16:creationId xmlns:a16="http://schemas.microsoft.com/office/drawing/2014/main" id="{D7B1D1CF-AAAF-4347-BE62-BE172FC8C80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85" y="196675"/>
            <a:ext cx="1453515" cy="727710"/>
          </a:xfrm>
          <a:prstGeom prst="rect">
            <a:avLst/>
          </a:prstGeom>
          <a:noFill/>
        </p:spPr>
      </p:pic>
      <p:pic>
        <p:nvPicPr>
          <p:cNvPr id="7" name="Imagen 6" descr="Resultado de imagen para fime">
            <a:extLst>
              <a:ext uri="{FF2B5EF4-FFF2-40B4-BE49-F238E27FC236}">
                <a16:creationId xmlns:a16="http://schemas.microsoft.com/office/drawing/2014/main" id="{06510D99-A5BD-4110-A90D-9DD6675AA99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606481" y="144463"/>
            <a:ext cx="1432560" cy="663575"/>
          </a:xfrm>
          <a:prstGeom prst="rect">
            <a:avLst/>
          </a:prstGeom>
          <a:noFill/>
        </p:spPr>
      </p:pic>
      <p:sp>
        <p:nvSpPr>
          <p:cNvPr id="8" name="Marcador de número de diapositiva 7">
            <a:extLst>
              <a:ext uri="{FF2B5EF4-FFF2-40B4-BE49-F238E27FC236}">
                <a16:creationId xmlns:a16="http://schemas.microsoft.com/office/drawing/2014/main" id="{4437FCC9-3A37-41C4-8ADF-B8F050C421F1}"/>
              </a:ext>
            </a:extLst>
          </p:cNvPr>
          <p:cNvSpPr>
            <a:spLocks noGrp="1"/>
          </p:cNvSpPr>
          <p:nvPr>
            <p:ph type="sldNum" sz="quarter" idx="12"/>
          </p:nvPr>
        </p:nvSpPr>
        <p:spPr/>
        <p:txBody>
          <a:bodyPr/>
          <a:lstStyle/>
          <a:p>
            <a:fld id="{87B88764-FEEA-431F-A754-0E3A8C75FC1F}" type="slidenum">
              <a:rPr lang="es-MX" sz="2800" smtClean="0"/>
              <a:t>9</a:t>
            </a:fld>
            <a:endParaRPr lang="es-MX" sz="2800" dirty="0"/>
          </a:p>
        </p:txBody>
      </p:sp>
      <p:sp>
        <p:nvSpPr>
          <p:cNvPr id="2" name="CuadroTexto 1">
            <a:extLst>
              <a:ext uri="{FF2B5EF4-FFF2-40B4-BE49-F238E27FC236}">
                <a16:creationId xmlns:a16="http://schemas.microsoft.com/office/drawing/2014/main" id="{36EF14FD-11D3-4680-A846-8AA95E326A39}"/>
              </a:ext>
            </a:extLst>
          </p:cNvPr>
          <p:cNvSpPr txBox="1"/>
          <p:nvPr/>
        </p:nvSpPr>
        <p:spPr>
          <a:xfrm>
            <a:off x="70485" y="3674070"/>
            <a:ext cx="6778625" cy="923330"/>
          </a:xfrm>
          <a:prstGeom prst="rect">
            <a:avLst/>
          </a:prstGeom>
          <a:noFill/>
        </p:spPr>
        <p:txBody>
          <a:bodyPr wrap="square" rtlCol="0">
            <a:spAutoFit/>
          </a:bodyPr>
          <a:lstStyle/>
          <a:p>
            <a:r>
              <a:rPr lang="es-MX" sz="3600" dirty="0">
                <a:latin typeface="Amasis MT Pro Medium" panose="02040604050005020304" pitchFamily="18" charset="0"/>
              </a:rPr>
              <a:t>II Antecedentes y Fundamentos</a:t>
            </a:r>
          </a:p>
          <a:p>
            <a:endParaRPr lang="es-MX" dirty="0"/>
          </a:p>
        </p:txBody>
      </p:sp>
    </p:spTree>
    <p:extLst>
      <p:ext uri="{BB962C8B-B14F-4D97-AF65-F5344CB8AC3E}">
        <p14:creationId xmlns:p14="http://schemas.microsoft.com/office/powerpoint/2010/main" val="23488495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770</TotalTime>
  <Words>880</Words>
  <Application>Microsoft Office PowerPoint</Application>
  <PresentationFormat>Widescreen</PresentationFormat>
  <Paragraphs>86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Amasis MT Pro Light</vt:lpstr>
      <vt:lpstr>Amasis MT Pro Medium</vt:lpstr>
      <vt:lpstr>Arial</vt:lpstr>
      <vt:lpstr>Calibri</vt:lpstr>
      <vt:lpstr>Calibri Light</vt:lpstr>
      <vt:lpstr>Times New Roman</vt:lpstr>
      <vt:lpstr>Tw Cen MT</vt:lpstr>
      <vt:lpstr>Office Theme</vt:lpstr>
      <vt:lpstr>Diseño y fabricación de una prótesis de dedo índice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Fabricación y Evaluación de un Mini-Transformador con Núcleo de Ferrofluido</dc:title>
  <dc:creator>ISAAC ESTRADA GARCIA</dc:creator>
  <cp:lastModifiedBy>ADRIAN GAUTHAMA MELENDEZ HERRERA</cp:lastModifiedBy>
  <cp:revision>7</cp:revision>
  <dcterms:created xsi:type="dcterms:W3CDTF">2022-11-05T02:21:51Z</dcterms:created>
  <dcterms:modified xsi:type="dcterms:W3CDTF">2022-11-16T00:11:22Z</dcterms:modified>
</cp:coreProperties>
</file>