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12192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Prgxe0LGonKLws19+JJduuUcf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C8A231-5C2D-44D7-9574-21A6225888A7}">
  <a:tblStyle styleId="{07C8A231-5C2D-44D7-9574-21A6225888A7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E7E6"/>
          </a:solidFill>
        </a:fill>
      </a:tcStyle>
    </a:wholeTbl>
    <a:band1H>
      <a:tcTxStyle b="off" i="off"/>
      <a:tcStyle>
        <a:fill>
          <a:solidFill>
            <a:srgbClr val="FE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ECACA"/>
          </a:solidFill>
        </a:fill>
      </a:tcStyle>
    </a:band1V>
    <a:band2V>
      <a:tcTxStyle b="off" i="off"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3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9.xml"/><Relationship Id="rId19" Type="http://schemas.openxmlformats.org/officeDocument/2006/relationships/font" Target="fonts/QuattrocentoSans-italic.fntdata"/><Relationship Id="rId1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PE"/>
              <a:t>Comunicar la iniciativa de despliegue en la nube.</a:t>
            </a:r>
            <a:endParaRPr/>
          </a:p>
        </p:txBody>
      </p:sp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PE"/>
              <a:t>En esta sección se permite que cada integrante de un feedback de lo avanzado (no confundir con indicar las acciones de mejora).</a:t>
            </a: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a467d4fa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5a467d4fa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5a467d4fa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Diapositiva de título">
  <p:cSld name="9_Diapositiva de título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702" y="0"/>
            <a:ext cx="12193702" cy="685895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7200"/>
              <a:buFont typeface="Arial"/>
              <a:buNone/>
              <a:defRPr sz="7200">
                <a:solidFill>
                  <a:srgbClr val="3A3A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22" name="Google Shape;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111" y="342097"/>
            <a:ext cx="818428" cy="839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4"/>
          <p:cNvSpPr/>
          <p:nvPr/>
        </p:nvSpPr>
        <p:spPr>
          <a:xfrm>
            <a:off x="590550" y="0"/>
            <a:ext cx="476250" cy="480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11125200" y="2058357"/>
            <a:ext cx="476250" cy="480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72">
          <p15:clr>
            <a:srgbClr val="FBAE40"/>
          </p15:clr>
        </p15:guide>
        <p15:guide id="2" pos="70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24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43" name="Google Shape;43;p1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1066800" y="294198"/>
            <a:ext cx="1005840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1261872" y="1828800"/>
            <a:ext cx="9863328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50" name="Google Shape;50;p21"/>
          <p:cNvSpPr/>
          <p:nvPr/>
        </p:nvSpPr>
        <p:spPr>
          <a:xfrm>
            <a:off x="1181100" y="1632711"/>
            <a:ext cx="4572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72">
          <p15:clr>
            <a:srgbClr val="FBAE40"/>
          </p15:clr>
        </p15:guide>
        <p15:guide id="2" pos="70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1066800" y="294198"/>
            <a:ext cx="1005840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58" name="Google Shape;58;p22"/>
          <p:cNvSpPr/>
          <p:nvPr/>
        </p:nvSpPr>
        <p:spPr>
          <a:xfrm>
            <a:off x="1181100" y="1632711"/>
            <a:ext cx="4572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1066800" y="294198"/>
            <a:ext cx="1005840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3" name="Google Shape;63;p23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3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68" name="Google Shape;68;p23"/>
          <p:cNvSpPr/>
          <p:nvPr/>
        </p:nvSpPr>
        <p:spPr>
          <a:xfrm>
            <a:off x="1181100" y="1632711"/>
            <a:ext cx="4572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1066800" y="294198"/>
            <a:ext cx="1005840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74" name="Google Shape;74;p24"/>
          <p:cNvSpPr/>
          <p:nvPr/>
        </p:nvSpPr>
        <p:spPr>
          <a:xfrm>
            <a:off x="1181100" y="1632711"/>
            <a:ext cx="4572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/>
          <p:nvPr/>
        </p:nvSpPr>
        <p:spPr>
          <a:xfrm>
            <a:off x="0" y="5105400"/>
            <a:ext cx="12207240" cy="17526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5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/>
          <p:nvPr>
            <p:ph idx="2" type="pic"/>
          </p:nvPr>
        </p:nvSpPr>
        <p:spPr>
          <a:xfrm>
            <a:off x="0" y="0"/>
            <a:ext cx="12192000" cy="5128923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Diapositiva de título">
  <p:cSld name="9_Diapositiva de título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702" y="0"/>
            <a:ext cx="12193702" cy="685895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7200"/>
              <a:buFont typeface="Arial"/>
              <a:buNone/>
              <a:defRPr sz="7200">
                <a:solidFill>
                  <a:srgbClr val="3A3A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111" y="342097"/>
            <a:ext cx="818428" cy="83900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/>
          <p:nvPr/>
        </p:nvSpPr>
        <p:spPr>
          <a:xfrm>
            <a:off x="590550" y="0"/>
            <a:ext cx="476250" cy="480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1125200" y="2058357"/>
            <a:ext cx="476250" cy="480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72">
          <p15:clr>
            <a:srgbClr val="FBAE40"/>
          </p15:clr>
        </p15:guide>
        <p15:guide id="2" pos="70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Char char="●"/>
              <a:defRPr b="0" i="0" sz="16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B939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B939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95F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1066800" y="294198"/>
            <a:ext cx="1005840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1261872" y="1828800"/>
            <a:ext cx="9863328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rgbClr val="3A3A3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"/>
              <a:buChar char="●"/>
              <a:defRPr b="0" i="0" sz="2000" u="none" cap="none" strike="noStrike">
                <a:solidFill>
                  <a:srgbClr val="3A3A3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rgbClr val="3A3A3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Char char="●"/>
              <a:defRPr b="0" i="0" sz="1600" u="none" cap="none" strike="noStrike">
                <a:solidFill>
                  <a:srgbClr val="3A3A3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Char char="●"/>
              <a:defRPr b="0" i="0" sz="1600" u="none" cap="none" strike="noStrike">
                <a:solidFill>
                  <a:srgbClr val="3A3A3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"/>
              <a:buChar char="●"/>
              <a:defRPr b="0" i="0" sz="14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EA19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EA19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71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54111" y="342097"/>
            <a:ext cx="818428" cy="8390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672">
          <p15:clr>
            <a:srgbClr val="F26B43"/>
          </p15:clr>
        </p15:guide>
        <p15:guide id="2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5300"/>
              <a:buFont typeface="Arial"/>
              <a:buNone/>
            </a:pPr>
            <a:r>
              <a:rPr lang="es-PE" sz="5300"/>
              <a:t>FaceCounter: Toma de asistencia masiva de personal en Instituciones Educativas por reconocimiento Facial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PE"/>
              <a:t>Taller de Proyecto 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lang="es-PE"/>
              <a:t>2022-2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653200" y="445169"/>
            <a:ext cx="3200400" cy="67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s-PE" sz="4800"/>
              <a:t>Agenda</a:t>
            </a:r>
            <a:endParaRPr sz="4800"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653199" y="1243804"/>
            <a:ext cx="7047011" cy="368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261938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SPRINT GOAL</a:t>
            </a:r>
            <a:endParaRPr/>
          </a:p>
          <a:p>
            <a:pPr indent="-261938" lvl="0" marL="261938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RESUMEN DEL STATUS</a:t>
            </a:r>
            <a:endParaRPr/>
          </a:p>
          <a:p>
            <a:pPr indent="-261938" lvl="0" marL="261938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PRESENTACIÓN DE FUNCIONALIDADES</a:t>
            </a:r>
            <a:endParaRPr/>
          </a:p>
          <a:p>
            <a:pPr indent="-261938" lvl="0" marL="261938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IMPEDIMENTOS</a:t>
            </a:r>
            <a:endParaRPr/>
          </a:p>
          <a:p>
            <a:pPr indent="-261938" lvl="0" marL="261938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RETROALIMENTACIÓN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653199" y="445169"/>
            <a:ext cx="10019797" cy="67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s-PE" sz="4800"/>
              <a:t>SPRINT GOAL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653200" y="1550573"/>
            <a:ext cx="10826038" cy="368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s-PE" sz="4000">
                <a:latin typeface="Arial"/>
                <a:ea typeface="Arial"/>
                <a:cs typeface="Arial"/>
                <a:sym typeface="Arial"/>
              </a:rPr>
              <a:t> del programa de reconocimiento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Recolección de data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s-PE" sz="4000">
                <a:latin typeface="Arial"/>
                <a:ea typeface="Arial"/>
                <a:cs typeface="Arial"/>
                <a:sym typeface="Arial"/>
              </a:rPr>
              <a:t> de base de datos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Conexión entre la base de datos y el programa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653199" y="445169"/>
            <a:ext cx="10019797" cy="67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s-PE" sz="4800"/>
              <a:t>RESUMEN DEL STATUS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53200" y="1550573"/>
            <a:ext cx="10826038" cy="368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Sistema de reconocimiento completo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s-PE" sz="2400">
                <a:latin typeface="Arial"/>
                <a:ea typeface="Arial"/>
                <a:cs typeface="Arial"/>
                <a:sym typeface="Arial"/>
              </a:rPr>
              <a:t> de la base de datos exitosa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PE" sz="2400">
                <a:latin typeface="Arial"/>
                <a:ea typeface="Arial"/>
                <a:cs typeface="Arial"/>
                <a:sym typeface="Arial"/>
              </a:rPr>
              <a:t>Conexión con la base de datos completada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653199" y="445169"/>
            <a:ext cx="10019797" cy="67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s-PE" sz="4800"/>
              <a:t>RESUMEN DEL STATUS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27" name="Google Shape;127;p5"/>
          <p:cNvGraphicFramePr/>
          <p:nvPr/>
        </p:nvGraphicFramePr>
        <p:xfrm>
          <a:off x="736358" y="2316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{07C8A231-5C2D-44D7-9574-21A6225888A7}</a:tableStyleId>
              </a:tblPr>
              <a:tblGrid>
                <a:gridCol w="1527675"/>
                <a:gridCol w="9107425"/>
              </a:tblGrid>
              <a:tr h="46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PE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CÓDIGO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 anchor="ctr">
                    <a:solidFill>
                      <a:srgbClr val="FD17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PE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ITEM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 anchor="ctr">
                    <a:solidFill>
                      <a:srgbClr val="FD1700"/>
                    </a:solidFill>
                  </a:tcPr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PE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2400">
                          <a:solidFill>
                            <a:srgbClr val="3A3A3A"/>
                          </a:solidFill>
                        </a:rPr>
                        <a:t>Sistema de reconocimiento completo</a:t>
                      </a:r>
                      <a:endParaRPr/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PE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2400">
                          <a:solidFill>
                            <a:srgbClr val="3A3A3A"/>
                          </a:solidFill>
                        </a:rPr>
                        <a:t>Creación de la base de datos exitosa</a:t>
                      </a:r>
                      <a:endParaRPr/>
                    </a:p>
                  </a:txBody>
                  <a:tcPr marT="9275" marB="0" marR="9275" marL="9275"/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PE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2400">
                          <a:solidFill>
                            <a:srgbClr val="3A3A3A"/>
                          </a:solidFill>
                        </a:rPr>
                        <a:t>Conexión con la base de datos completada</a:t>
                      </a:r>
                      <a:endParaRPr/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1261872" y="758952"/>
            <a:ext cx="9812528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i="0" lang="es-PE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</a:pPr>
            <a:r>
              <a:rPr b="1" i="0" lang="es-PE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PRESENTACIÓN DE FUNCIONALIDADES</a:t>
            </a:r>
            <a:endParaRPr b="1" i="0" sz="6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653199" y="445169"/>
            <a:ext cx="10019797" cy="673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s-PE" sz="4800"/>
              <a:t>IMPEDIMENTOS</a:t>
            </a:r>
            <a:endParaRPr/>
          </a:p>
        </p:txBody>
      </p:sp>
      <p:sp>
        <p:nvSpPr>
          <p:cNvPr id="139" name="Google Shape;139;p8"/>
          <p:cNvSpPr/>
          <p:nvPr/>
        </p:nvSpPr>
        <p:spPr>
          <a:xfrm>
            <a:off x="736358" y="1057734"/>
            <a:ext cx="456648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40" name="Google Shape;140;p8"/>
          <p:cNvGraphicFramePr/>
          <p:nvPr/>
        </p:nvGraphicFramePr>
        <p:xfrm>
          <a:off x="736358" y="2316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{07C8A231-5C2D-44D7-9574-21A6225888A7}</a:tableStyleId>
              </a:tblPr>
              <a:tblGrid>
                <a:gridCol w="1527675"/>
                <a:gridCol w="9107425"/>
              </a:tblGrid>
              <a:tr h="46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PE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CÓDIGO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 anchor="ctr">
                    <a:solidFill>
                      <a:srgbClr val="FD17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PE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ITEM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 anchor="ctr">
                    <a:solidFill>
                      <a:srgbClr val="FD1700"/>
                    </a:solidFill>
                  </a:tcPr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PE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PE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existieron impedimentos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/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/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75" marB="0" marR="9275" marL="9275">
                    <a:solidFill>
                      <a:srgbClr val="FECC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/>
        </p:nvSpPr>
        <p:spPr>
          <a:xfrm>
            <a:off x="641100" y="297250"/>
            <a:ext cx="104841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</a:pPr>
            <a:r>
              <a:rPr b="1" i="0" lang="es-PE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RETROALIMENTACiÓN</a:t>
            </a:r>
            <a:endParaRPr b="1" i="0" sz="6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779350" y="1731775"/>
            <a:ext cx="1003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PE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debe mejorar los tiempos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a467d4fa3_0_1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5300"/>
              <a:buFont typeface="Arial"/>
              <a:buNone/>
            </a:pPr>
            <a:r>
              <a:rPr lang="es-PE" sz="5300"/>
              <a:t>FaceCounter: Toma de asistencia masiva de personal en Instituciones Educativas por reconocimiento Facial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5a467d4fa3_0_1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PE"/>
              <a:t>Taller de Proyecto 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lang="es-PE"/>
              <a:t>2022-2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ULOS">
  <a:themeElements>
    <a:clrScheme name="UPC">
      <a:dk1>
        <a:srgbClr val="000000"/>
      </a:dk1>
      <a:lt1>
        <a:srgbClr val="FFFFFF"/>
      </a:lt1>
      <a:dk2>
        <a:srgbClr val="3D3D3D"/>
      </a:dk2>
      <a:lt2>
        <a:srgbClr val="EAEAEA"/>
      </a:lt2>
      <a:accent1>
        <a:srgbClr val="E3091E"/>
      </a:accent1>
      <a:accent2>
        <a:srgbClr val="9B2D1F"/>
      </a:accent2>
      <a:accent3>
        <a:srgbClr val="0070C0"/>
      </a:accent3>
      <a:accent4>
        <a:srgbClr val="7030A0"/>
      </a:accent4>
      <a:accent5>
        <a:srgbClr val="FFC000"/>
      </a:accent5>
      <a:accent6>
        <a:srgbClr val="7030A0"/>
      </a:accent6>
      <a:hlink>
        <a:srgbClr val="CC9900"/>
      </a:hlink>
      <a:folHlink>
        <a:srgbClr val="DC26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NTENIDO">
  <a:themeElements>
    <a:clrScheme name="upc">
      <a:dk1>
        <a:srgbClr val="000000"/>
      </a:dk1>
      <a:lt1>
        <a:srgbClr val="FFFFFF"/>
      </a:lt1>
      <a:dk2>
        <a:srgbClr val="3D3D3D"/>
      </a:dk2>
      <a:lt2>
        <a:srgbClr val="EAEAEA"/>
      </a:lt2>
      <a:accent1>
        <a:srgbClr val="FD17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2015-03-05T17:32:54Z</dcterms:created>
  <dc:creator>seb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0x0101003EB2CE0CA36E954FA213ED12040B44F1</vt:lpwstr>
  </property>
</Properties>
</file>