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4"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1" autoAdjust="0"/>
    <p:restoredTop sz="95401" autoAdjust="0"/>
  </p:normalViewPr>
  <p:slideViewPr>
    <p:cSldViewPr snapToGrid="0">
      <p:cViewPr varScale="1">
        <p:scale>
          <a:sx n="57" d="100"/>
          <a:sy n="57" d="100"/>
        </p:scale>
        <p:origin x="90" y="714"/>
      </p:cViewPr>
      <p:guideLst/>
    </p:cSldViewPr>
  </p:slideViewPr>
  <p:outlineViewPr>
    <p:cViewPr>
      <p:scale>
        <a:sx n="33" d="100"/>
        <a:sy n="33" d="100"/>
      </p:scale>
      <p:origin x="0" y="-9072"/>
    </p:cViewPr>
  </p:outlineViewPr>
  <p:notesTextViewPr>
    <p:cViewPr>
      <p:scale>
        <a:sx n="1" d="1"/>
        <a:sy n="1" d="1"/>
      </p:scale>
      <p:origin x="0" y="0"/>
    </p:cViewPr>
  </p:notesTextViewPr>
  <p:notesViewPr>
    <p:cSldViewPr snapToGrid="0">
      <p:cViewPr varScale="1">
        <p:scale>
          <a:sx n="69" d="100"/>
          <a:sy n="69" d="100"/>
        </p:scale>
        <p:origin x="2052"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6B79CA-0D30-4C8C-802D-69C03EE1207F}" type="datetimeFigureOut">
              <a:rPr lang="de-DE" smtClean="0"/>
              <a:t>18.06.2018</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704B1B-DF79-45AD-8F2D-EF5CDC32007D}" type="slidenum">
              <a:rPr lang="de-DE" smtClean="0"/>
              <a:t>‹Nr.›</a:t>
            </a:fld>
            <a:endParaRPr lang="de-DE"/>
          </a:p>
        </p:txBody>
      </p:sp>
    </p:spTree>
    <p:extLst>
      <p:ext uri="{BB962C8B-B14F-4D97-AF65-F5344CB8AC3E}">
        <p14:creationId xmlns:p14="http://schemas.microsoft.com/office/powerpoint/2010/main" val="207826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„Wissen“ das Auto soll wissen, wie es auf der Folie zu fahren hat ohne dabei die Strecke auswendig zu lernen. Das heißt, das Auto erkennt auch Veränderungen der Wegführung und fährt diesen nach.</a:t>
            </a:r>
          </a:p>
        </p:txBody>
      </p:sp>
      <p:sp>
        <p:nvSpPr>
          <p:cNvPr id="4" name="Foliennummernplatzhalter 3"/>
          <p:cNvSpPr>
            <a:spLocks noGrp="1"/>
          </p:cNvSpPr>
          <p:nvPr>
            <p:ph type="sldNum" sz="quarter" idx="10"/>
          </p:nvPr>
        </p:nvSpPr>
        <p:spPr/>
        <p:txBody>
          <a:bodyPr/>
          <a:lstStyle/>
          <a:p>
            <a:fld id="{79704B1B-DF79-45AD-8F2D-EF5CDC32007D}" type="slidenum">
              <a:rPr lang="de-DE" smtClean="0"/>
              <a:t>7</a:t>
            </a:fld>
            <a:endParaRPr lang="de-DE"/>
          </a:p>
        </p:txBody>
      </p:sp>
    </p:spTree>
    <p:extLst>
      <p:ext uri="{BB962C8B-B14F-4D97-AF65-F5344CB8AC3E}">
        <p14:creationId xmlns:p14="http://schemas.microsoft.com/office/powerpoint/2010/main" val="2000709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de-DE"/>
              <a:t>Mastertitelformat bearbeiten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778117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smtClean="0"/>
              <a:pPr/>
              <a:t>6/18/2018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712934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de-DE"/>
              <a:t>Mastertitelformat bearbeiten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smtClean="0"/>
              <a:pPr/>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156836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de-DE"/>
              <a:t>Mastertitelformat bearbeiten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de-DE"/>
              <a:t>Mastertextformat bearbeiten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smtClean="0"/>
              <a:pPr/>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65246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smtClean="0"/>
              <a:pPr/>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436641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6/18/2018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4201519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6/18/2018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945871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nchorCtr="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3216335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de-DE"/>
              <a:t>Mastertitelformat bearbeiten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437937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734098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smtClean="0"/>
              <a:pPr/>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329216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218104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691453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6/18/2018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305800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6/18/2018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25704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7" name="Date Placeholder 4"/>
          <p:cNvSpPr>
            <a:spLocks noGrp="1"/>
          </p:cNvSpPr>
          <p:nvPr>
            <p:ph type="dt" sz="half" idx="10"/>
          </p:nvPr>
        </p:nvSpPr>
        <p:spPr/>
        <p:txBody>
          <a:bodyPr/>
          <a:lstStyle/>
          <a:p>
            <a:fld id="{B61BEF0D-F0BB-DE4B-95CE-6DB70DBA9567}" type="datetimeFigureOut">
              <a:rPr lang="en-US" smtClean="0"/>
              <a:pPr/>
              <a:t>6/18/2018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644473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de-DE"/>
              <a:t>Mastertitelformat bearbeiten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smtClean="0"/>
              <a:pPr/>
              <a:t>6/18/2018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08966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de-DE"/>
              <a:t>Mastertitelformat bearbeiten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6/18/2018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61305997"/>
      </p:ext>
    </p:extLst>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AC3C60-DE86-420C-B57D-9B637FE46EBB}"/>
              </a:ext>
            </a:extLst>
          </p:cNvPr>
          <p:cNvSpPr>
            <a:spLocks noGrp="1"/>
          </p:cNvSpPr>
          <p:nvPr>
            <p:ph type="ctrTitle"/>
          </p:nvPr>
        </p:nvSpPr>
        <p:spPr>
          <a:xfrm>
            <a:off x="1751012" y="3003910"/>
            <a:ext cx="8676222" cy="2167710"/>
          </a:xfrm>
        </p:spPr>
        <p:txBody>
          <a:bodyPr>
            <a:normAutofit/>
          </a:bodyPr>
          <a:lstStyle/>
          <a:p>
            <a:r>
              <a:rPr lang="de-DE" dirty="0"/>
              <a:t>Autonomes Fahren</a:t>
            </a:r>
          </a:p>
        </p:txBody>
      </p:sp>
      <p:sp>
        <p:nvSpPr>
          <p:cNvPr id="3" name="Untertitel 2">
            <a:extLst>
              <a:ext uri="{FF2B5EF4-FFF2-40B4-BE49-F238E27FC236}">
                <a16:creationId xmlns:a16="http://schemas.microsoft.com/office/drawing/2014/main" id="{25BC7782-C6C9-483D-86DF-7DA2DCF1901A}"/>
              </a:ext>
            </a:extLst>
          </p:cNvPr>
          <p:cNvSpPr>
            <a:spLocks noGrp="1"/>
          </p:cNvSpPr>
          <p:nvPr>
            <p:ph type="subTitle" idx="1"/>
          </p:nvPr>
        </p:nvSpPr>
        <p:spPr>
          <a:xfrm>
            <a:off x="1751012" y="5260259"/>
            <a:ext cx="8676222" cy="978196"/>
          </a:xfrm>
        </p:spPr>
        <p:txBody>
          <a:bodyPr>
            <a:normAutofit/>
          </a:bodyPr>
          <a:lstStyle/>
          <a:p>
            <a:r>
              <a:rPr lang="de-DE" dirty="0"/>
              <a:t>gemäß den Regularien des </a:t>
            </a:r>
            <a:r>
              <a:rPr lang="de-DE" dirty="0" err="1"/>
              <a:t>carolo</a:t>
            </a:r>
            <a:r>
              <a:rPr lang="de-DE" dirty="0"/>
              <a:t>-cups 2018</a:t>
            </a:r>
          </a:p>
        </p:txBody>
      </p:sp>
      <p:pic>
        <p:nvPicPr>
          <p:cNvPr id="12" name="Graphic 6">
            <a:extLst>
              <a:ext uri="{FF2B5EF4-FFF2-40B4-BE49-F238E27FC236}">
                <a16:creationId xmlns:a16="http://schemas.microsoft.com/office/drawing/2014/main" id="{890191A2-2B01-4C3E-92EF-84691F4E91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01122" y="640080"/>
            <a:ext cx="1985133" cy="1985133"/>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753213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Gerade Verbindung mit Pfeil 14">
            <a:extLst>
              <a:ext uri="{FF2B5EF4-FFF2-40B4-BE49-F238E27FC236}">
                <a16:creationId xmlns:a16="http://schemas.microsoft.com/office/drawing/2014/main" id="{79D777A7-8EB6-4F3A-AEB8-61334F0876B3}"/>
              </a:ext>
            </a:extLst>
          </p:cNvPr>
          <p:cNvCxnSpPr>
            <a:cxnSpLocks/>
          </p:cNvCxnSpPr>
          <p:nvPr/>
        </p:nvCxnSpPr>
        <p:spPr>
          <a:xfrm>
            <a:off x="2210764" y="1762197"/>
            <a:ext cx="2212380" cy="1757179"/>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633CFC13-47ED-4423-B3A4-F49EBCDD7F19}"/>
              </a:ext>
            </a:extLst>
          </p:cNvPr>
          <p:cNvSpPr txBox="1"/>
          <p:nvPr/>
        </p:nvSpPr>
        <p:spPr>
          <a:xfrm>
            <a:off x="680484" y="1392865"/>
            <a:ext cx="2162772" cy="369332"/>
          </a:xfrm>
          <a:prstGeom prst="rect">
            <a:avLst/>
          </a:prstGeom>
          <a:noFill/>
        </p:spPr>
        <p:txBody>
          <a:bodyPr wrap="none" rtlCol="0">
            <a:spAutoFit/>
          </a:bodyPr>
          <a:lstStyle/>
          <a:p>
            <a:r>
              <a:rPr lang="de-DE" dirty="0" err="1"/>
              <a:t>Jetson</a:t>
            </a:r>
            <a:r>
              <a:rPr lang="de-DE" dirty="0"/>
              <a:t> von </a:t>
            </a:r>
            <a:r>
              <a:rPr lang="de-DE" dirty="0" err="1"/>
              <a:t>Nvidia</a:t>
            </a:r>
            <a:endParaRPr lang="de-DE" dirty="0"/>
          </a:p>
        </p:txBody>
      </p:sp>
      <p:sp>
        <p:nvSpPr>
          <p:cNvPr id="20" name="Inhaltsplatzhalter 19">
            <a:extLst>
              <a:ext uri="{FF2B5EF4-FFF2-40B4-BE49-F238E27FC236}">
                <a16:creationId xmlns:a16="http://schemas.microsoft.com/office/drawing/2014/main" id="{621F0EE4-9395-474C-AA84-A87080C67D91}"/>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834985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CE6D3FC7-C9FF-421F-B192-4207F9FE4859}"/>
              </a:ext>
            </a:extLst>
          </p:cNvPr>
          <p:cNvSpPr>
            <a:spLocks noGrp="1"/>
          </p:cNvSpPr>
          <p:nvPr>
            <p:ph idx="1"/>
          </p:nvPr>
        </p:nvSpPr>
        <p:spPr>
          <a:xfrm>
            <a:off x="1141413" y="340243"/>
            <a:ext cx="9905998" cy="5450958"/>
          </a:xfrm>
        </p:spPr>
        <p:txBody>
          <a:bodyPr>
            <a:normAutofit/>
          </a:bodyPr>
          <a:lstStyle/>
          <a:p>
            <a:pPr>
              <a:lnSpc>
                <a:spcPct val="200000"/>
              </a:lnSpc>
              <a:buFont typeface="Arial" panose="020B0604020202020204" pitchFamily="34" charset="0"/>
              <a:buChar char="•"/>
            </a:pPr>
            <a:r>
              <a:rPr lang="de-DE" dirty="0"/>
              <a:t>1:10 Chassis aus Modellbau</a:t>
            </a:r>
          </a:p>
          <a:p>
            <a:pPr>
              <a:lnSpc>
                <a:spcPct val="200000"/>
              </a:lnSpc>
              <a:buFont typeface="Arial" panose="020B0604020202020204" pitchFamily="34" charset="0"/>
              <a:buChar char="•"/>
            </a:pPr>
            <a:r>
              <a:rPr lang="de-DE" dirty="0"/>
              <a:t>Über Funk steuerbar oder autonome Wegfindung auf definierter Strecke</a:t>
            </a:r>
          </a:p>
          <a:p>
            <a:pPr>
              <a:lnSpc>
                <a:spcPct val="200000"/>
              </a:lnSpc>
              <a:buFont typeface="Arial" panose="020B0604020202020204" pitchFamily="34" charset="0"/>
              <a:buChar char="•"/>
            </a:pPr>
            <a:r>
              <a:rPr lang="de-DE" dirty="0"/>
              <a:t>Fahrspurerkennung und Pfadplanung mittels Webcam und </a:t>
            </a:r>
            <a:r>
              <a:rPr lang="de-DE" dirty="0" err="1"/>
              <a:t>OpenCV</a:t>
            </a:r>
            <a:endParaRPr lang="de-DE" dirty="0"/>
          </a:p>
          <a:p>
            <a:pPr>
              <a:lnSpc>
                <a:spcPct val="200000"/>
              </a:lnSpc>
              <a:buFont typeface="Arial" panose="020B0604020202020204" pitchFamily="34" charset="0"/>
              <a:buChar char="•"/>
            </a:pPr>
            <a:r>
              <a:rPr lang="de-DE" dirty="0" err="1"/>
              <a:t>Nvidia</a:t>
            </a:r>
            <a:r>
              <a:rPr lang="de-DE" dirty="0"/>
              <a:t> </a:t>
            </a:r>
            <a:r>
              <a:rPr lang="de-DE" dirty="0" err="1"/>
              <a:t>Jetson</a:t>
            </a:r>
            <a:r>
              <a:rPr lang="de-DE" dirty="0"/>
              <a:t> TX2 als Berechnungsplattform</a:t>
            </a:r>
          </a:p>
          <a:p>
            <a:pPr>
              <a:lnSpc>
                <a:spcPct val="200000"/>
              </a:lnSpc>
              <a:buFont typeface="Arial" panose="020B0604020202020204" pitchFamily="34" charset="0"/>
              <a:buChar char="•"/>
            </a:pPr>
            <a:r>
              <a:rPr lang="de-DE" dirty="0"/>
              <a:t>ST </a:t>
            </a:r>
            <a:r>
              <a:rPr lang="de-DE" dirty="0" err="1"/>
              <a:t>Microcontroller</a:t>
            </a:r>
            <a:r>
              <a:rPr lang="de-DE" dirty="0"/>
              <a:t> zur Ansteuerung der Aktuatoren </a:t>
            </a:r>
          </a:p>
          <a:p>
            <a:pPr>
              <a:lnSpc>
                <a:spcPct val="200000"/>
              </a:lnSpc>
              <a:buFont typeface="Arial" panose="020B0604020202020204" pitchFamily="34" charset="0"/>
              <a:buChar char="•"/>
            </a:pPr>
            <a:r>
              <a:rPr lang="de-DE" dirty="0"/>
              <a:t>Leistungsverteilung und Absicherung der Komponenten über Power Distribution Unit</a:t>
            </a:r>
          </a:p>
          <a:p>
            <a:endParaRPr lang="de-DE" dirty="0"/>
          </a:p>
        </p:txBody>
      </p:sp>
    </p:spTree>
    <p:extLst>
      <p:ext uri="{BB962C8B-B14F-4D97-AF65-F5344CB8AC3E}">
        <p14:creationId xmlns:p14="http://schemas.microsoft.com/office/powerpoint/2010/main" val="1147345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FA3F64-8786-4BA6-9CDB-4AF0BD9B749E}"/>
              </a:ext>
            </a:extLst>
          </p:cNvPr>
          <p:cNvSpPr>
            <a:spLocks noGrp="1"/>
          </p:cNvSpPr>
          <p:nvPr>
            <p:ph type="title"/>
          </p:nvPr>
        </p:nvSpPr>
        <p:spPr/>
        <p:txBody>
          <a:bodyPr/>
          <a:lstStyle/>
          <a:p>
            <a:r>
              <a:rPr lang="de-DE" dirty="0"/>
              <a:t>Unsere beiden Strategien</a:t>
            </a:r>
            <a:br>
              <a:rPr lang="de-DE" dirty="0"/>
            </a:br>
            <a:r>
              <a:rPr lang="de-DE" sz="2400" dirty="0"/>
              <a:t>für die Fahrspurerkennung und die Pfadplanung</a:t>
            </a:r>
          </a:p>
        </p:txBody>
      </p:sp>
      <p:sp>
        <p:nvSpPr>
          <p:cNvPr id="3" name="Inhaltsplatzhalter 2">
            <a:extLst>
              <a:ext uri="{FF2B5EF4-FFF2-40B4-BE49-F238E27FC236}">
                <a16:creationId xmlns:a16="http://schemas.microsoft.com/office/drawing/2014/main" id="{C6A305E5-A989-40F8-A953-49B82DCADF6B}"/>
              </a:ext>
            </a:extLst>
          </p:cNvPr>
          <p:cNvSpPr>
            <a:spLocks noGrp="1"/>
          </p:cNvSpPr>
          <p:nvPr>
            <p:ph idx="1"/>
          </p:nvPr>
        </p:nvSpPr>
        <p:spPr>
          <a:xfrm>
            <a:off x="1104293" y="2243418"/>
            <a:ext cx="7887307" cy="4195481"/>
          </a:xfrm>
        </p:spPr>
        <p:txBody>
          <a:bodyPr/>
          <a:lstStyle/>
          <a:p>
            <a:pPr algn="ctr"/>
            <a:r>
              <a:rPr lang="de-DE" sz="2800" b="1" dirty="0">
                <a:solidFill>
                  <a:schemeClr val="bg2">
                    <a:lumMod val="60000"/>
                    <a:lumOff val="40000"/>
                  </a:schemeClr>
                </a:solidFill>
              </a:rPr>
              <a:t>Plan A</a:t>
            </a:r>
          </a:p>
          <a:p>
            <a:pPr marL="0" indent="0" algn="ctr">
              <a:buNone/>
            </a:pPr>
            <a:br>
              <a:rPr lang="de-DE" dirty="0"/>
            </a:br>
            <a:r>
              <a:rPr lang="de-DE" dirty="0"/>
              <a:t>Mittels </a:t>
            </a:r>
            <a:r>
              <a:rPr lang="de-DE" dirty="0" err="1"/>
              <a:t>OpenCV</a:t>
            </a:r>
            <a:r>
              <a:rPr lang="de-DE" dirty="0"/>
              <a:t> (Computer Vision)</a:t>
            </a:r>
            <a:br>
              <a:rPr lang="de-DE" dirty="0"/>
            </a:br>
            <a:r>
              <a:rPr lang="de-DE" dirty="0"/>
              <a:t>"Computer-Sehvermögen"</a:t>
            </a:r>
          </a:p>
          <a:p>
            <a:endParaRPr lang="de-DE" dirty="0"/>
          </a:p>
          <a:p>
            <a:endParaRPr lang="de-DE" dirty="0"/>
          </a:p>
          <a:p>
            <a:pPr algn="ctr"/>
            <a:r>
              <a:rPr lang="de-DE" sz="2800" b="1" dirty="0">
                <a:solidFill>
                  <a:schemeClr val="bg2">
                    <a:lumMod val="60000"/>
                    <a:lumOff val="40000"/>
                  </a:schemeClr>
                </a:solidFill>
              </a:rPr>
              <a:t>Plan B</a:t>
            </a:r>
            <a:br>
              <a:rPr lang="de-DE" dirty="0"/>
            </a:br>
            <a:br>
              <a:rPr lang="de-DE" dirty="0"/>
            </a:br>
            <a:r>
              <a:rPr lang="de-DE" dirty="0"/>
              <a:t>Maschinelles Lernen </a:t>
            </a:r>
            <a:r>
              <a:rPr lang="de-DE" dirty="0" err="1"/>
              <a:t>Lernen</a:t>
            </a:r>
            <a:br>
              <a:rPr lang="de-DE" dirty="0"/>
            </a:br>
            <a:r>
              <a:rPr lang="de-DE" dirty="0"/>
              <a:t>Neuronale Netze</a:t>
            </a:r>
          </a:p>
        </p:txBody>
      </p:sp>
      <p:pic>
        <p:nvPicPr>
          <p:cNvPr id="6" name="Grafik 5">
            <a:extLst>
              <a:ext uri="{FF2B5EF4-FFF2-40B4-BE49-F238E27FC236}">
                <a16:creationId xmlns:a16="http://schemas.microsoft.com/office/drawing/2014/main" id="{CEE5DFEB-03E1-469D-B12F-86A0E8FB6DAA}"/>
              </a:ext>
            </a:extLst>
          </p:cNvPr>
          <p:cNvPicPr>
            <a:picLocks noChangeAspect="1"/>
          </p:cNvPicPr>
          <p:nvPr/>
        </p:nvPicPr>
        <p:blipFill>
          <a:blip r:embed="rId2"/>
          <a:stretch>
            <a:fillRect/>
          </a:stretch>
        </p:blipFill>
        <p:spPr>
          <a:xfrm>
            <a:off x="8512386" y="2243418"/>
            <a:ext cx="1139614" cy="1405523"/>
          </a:xfrm>
          <a:prstGeom prst="rect">
            <a:avLst/>
          </a:prstGeom>
        </p:spPr>
      </p:pic>
      <p:pic>
        <p:nvPicPr>
          <p:cNvPr id="9" name="Grafik 8">
            <a:extLst>
              <a:ext uri="{FF2B5EF4-FFF2-40B4-BE49-F238E27FC236}">
                <a16:creationId xmlns:a16="http://schemas.microsoft.com/office/drawing/2014/main" id="{C28CDF29-11C7-4D14-9D33-6A088C8D104F}"/>
              </a:ext>
            </a:extLst>
          </p:cNvPr>
          <p:cNvPicPr>
            <a:picLocks noChangeAspect="1"/>
          </p:cNvPicPr>
          <p:nvPr/>
        </p:nvPicPr>
        <p:blipFill>
          <a:blip r:embed="rId3"/>
          <a:stretch>
            <a:fillRect/>
          </a:stretch>
        </p:blipFill>
        <p:spPr>
          <a:xfrm>
            <a:off x="7882995" y="4596342"/>
            <a:ext cx="2962275" cy="1543050"/>
          </a:xfrm>
          <a:prstGeom prst="rect">
            <a:avLst/>
          </a:prstGeom>
        </p:spPr>
      </p:pic>
      <p:pic>
        <p:nvPicPr>
          <p:cNvPr id="12" name="Grafik 11">
            <a:extLst>
              <a:ext uri="{FF2B5EF4-FFF2-40B4-BE49-F238E27FC236}">
                <a16:creationId xmlns:a16="http://schemas.microsoft.com/office/drawing/2014/main" id="{850A54B5-ED3D-44D0-BB91-1AC2F7D974AA}"/>
              </a:ext>
            </a:extLst>
          </p:cNvPr>
          <p:cNvPicPr>
            <a:picLocks noChangeAspect="1"/>
          </p:cNvPicPr>
          <p:nvPr/>
        </p:nvPicPr>
        <p:blipFill>
          <a:blip r:embed="rId4"/>
          <a:stretch>
            <a:fillRect/>
          </a:stretch>
        </p:blipFill>
        <p:spPr>
          <a:xfrm>
            <a:off x="9342280" y="622587"/>
            <a:ext cx="2104653" cy="706990"/>
          </a:xfrm>
          <a:prstGeom prst="rect">
            <a:avLst/>
          </a:prstGeom>
        </p:spPr>
      </p:pic>
    </p:spTree>
    <p:extLst>
      <p:ext uri="{BB962C8B-B14F-4D97-AF65-F5344CB8AC3E}">
        <p14:creationId xmlns:p14="http://schemas.microsoft.com/office/powerpoint/2010/main" val="2570721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F8C075-1407-4BA2-BD7F-DB09745E0953}"/>
              </a:ext>
            </a:extLst>
          </p:cNvPr>
          <p:cNvSpPr>
            <a:spLocks noGrp="1"/>
          </p:cNvSpPr>
          <p:nvPr>
            <p:ph type="title"/>
          </p:nvPr>
        </p:nvSpPr>
        <p:spPr>
          <a:xfrm>
            <a:off x="646111" y="452718"/>
            <a:ext cx="9404723" cy="1400530"/>
          </a:xfrm>
        </p:spPr>
        <p:txBody>
          <a:bodyPr/>
          <a:lstStyle/>
          <a:p>
            <a:r>
              <a:rPr lang="de-DE" dirty="0"/>
              <a:t>Ideale Bilderkennung </a:t>
            </a:r>
          </a:p>
        </p:txBody>
      </p:sp>
      <p:sp>
        <p:nvSpPr>
          <p:cNvPr id="3" name="Inhaltsplatzhalter 2">
            <a:extLst>
              <a:ext uri="{FF2B5EF4-FFF2-40B4-BE49-F238E27FC236}">
                <a16:creationId xmlns:a16="http://schemas.microsoft.com/office/drawing/2014/main" id="{C3FB0D97-151C-49D1-8FB8-33A06F315DAA}"/>
              </a:ext>
            </a:extLst>
          </p:cNvPr>
          <p:cNvSpPr>
            <a:spLocks noGrp="1"/>
          </p:cNvSpPr>
          <p:nvPr>
            <p:ph idx="1"/>
          </p:nvPr>
        </p:nvSpPr>
        <p:spPr>
          <a:xfrm>
            <a:off x="1103312" y="2052918"/>
            <a:ext cx="8946541" cy="4195481"/>
          </a:xfrm>
        </p:spPr>
        <p:txBody>
          <a:bodyPr/>
          <a:lstStyle/>
          <a:p>
            <a:r>
              <a:rPr lang="de-DE" dirty="0"/>
              <a:t>Bilder gut</a:t>
            </a:r>
          </a:p>
        </p:txBody>
      </p:sp>
      <p:pic>
        <p:nvPicPr>
          <p:cNvPr id="4" name="Grafik 3">
            <a:extLst>
              <a:ext uri="{FF2B5EF4-FFF2-40B4-BE49-F238E27FC236}">
                <a16:creationId xmlns:a16="http://schemas.microsoft.com/office/drawing/2014/main" id="{DC468A34-8279-4B93-975F-C8F14D7F02B3}"/>
              </a:ext>
            </a:extLst>
          </p:cNvPr>
          <p:cNvPicPr>
            <a:picLocks noChangeAspect="1"/>
          </p:cNvPicPr>
          <p:nvPr/>
        </p:nvPicPr>
        <p:blipFill>
          <a:blip r:embed="rId2"/>
          <a:stretch>
            <a:fillRect/>
          </a:stretch>
        </p:blipFill>
        <p:spPr>
          <a:xfrm>
            <a:off x="7514311" y="253048"/>
            <a:ext cx="1172489" cy="1446069"/>
          </a:xfrm>
          <a:prstGeom prst="rect">
            <a:avLst/>
          </a:prstGeom>
        </p:spPr>
      </p:pic>
      <p:pic>
        <p:nvPicPr>
          <p:cNvPr id="54" name="Grafik 53">
            <a:extLst>
              <a:ext uri="{FF2B5EF4-FFF2-40B4-BE49-F238E27FC236}">
                <a16:creationId xmlns:a16="http://schemas.microsoft.com/office/drawing/2014/main" id="{B0EF3C80-B2BF-4E69-952A-383C92338E92}"/>
              </a:ext>
            </a:extLst>
          </p:cNvPr>
          <p:cNvPicPr>
            <a:picLocks noChangeAspect="1"/>
          </p:cNvPicPr>
          <p:nvPr/>
        </p:nvPicPr>
        <p:blipFill>
          <a:blip r:embed="rId3"/>
          <a:stretch>
            <a:fillRect/>
          </a:stretch>
        </p:blipFill>
        <p:spPr>
          <a:xfrm>
            <a:off x="9342280" y="622587"/>
            <a:ext cx="2104653" cy="706990"/>
          </a:xfrm>
          <a:prstGeom prst="rect">
            <a:avLst/>
          </a:prstGeom>
        </p:spPr>
      </p:pic>
    </p:spTree>
    <p:extLst>
      <p:ext uri="{BB962C8B-B14F-4D97-AF65-F5344CB8AC3E}">
        <p14:creationId xmlns:p14="http://schemas.microsoft.com/office/powerpoint/2010/main" val="322299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7620BE-8CF9-4609-ABD7-3A7F59035C33}"/>
              </a:ext>
            </a:extLst>
          </p:cNvPr>
          <p:cNvSpPr>
            <a:spLocks noGrp="1"/>
          </p:cNvSpPr>
          <p:nvPr>
            <p:ph type="title"/>
          </p:nvPr>
        </p:nvSpPr>
        <p:spPr>
          <a:xfrm>
            <a:off x="646111" y="452718"/>
            <a:ext cx="9404723" cy="1400530"/>
          </a:xfrm>
        </p:spPr>
        <p:txBody>
          <a:bodyPr/>
          <a:lstStyle/>
          <a:p>
            <a:r>
              <a:rPr lang="de-DE"/>
              <a:t>Bilderkennung unter Realbedingungen</a:t>
            </a:r>
            <a:endParaRPr lang="de-DE" dirty="0"/>
          </a:p>
        </p:txBody>
      </p:sp>
      <p:sp>
        <p:nvSpPr>
          <p:cNvPr id="3" name="Inhaltsplatzhalter 2">
            <a:extLst>
              <a:ext uri="{FF2B5EF4-FFF2-40B4-BE49-F238E27FC236}">
                <a16:creationId xmlns:a16="http://schemas.microsoft.com/office/drawing/2014/main" id="{C25C1AAE-9E09-4121-A104-37469469559E}"/>
              </a:ext>
            </a:extLst>
          </p:cNvPr>
          <p:cNvSpPr>
            <a:spLocks noGrp="1"/>
          </p:cNvSpPr>
          <p:nvPr>
            <p:ph idx="1"/>
          </p:nvPr>
        </p:nvSpPr>
        <p:spPr>
          <a:xfrm>
            <a:off x="1103312" y="2052918"/>
            <a:ext cx="8946541" cy="4195481"/>
          </a:xfrm>
        </p:spPr>
        <p:txBody>
          <a:bodyPr/>
          <a:lstStyle/>
          <a:p>
            <a:r>
              <a:rPr lang="de-DE"/>
              <a:t>Bild schlecht</a:t>
            </a:r>
            <a:endParaRPr lang="de-DE" dirty="0"/>
          </a:p>
        </p:txBody>
      </p:sp>
      <p:pic>
        <p:nvPicPr>
          <p:cNvPr id="4" name="Grafik 3">
            <a:extLst>
              <a:ext uri="{FF2B5EF4-FFF2-40B4-BE49-F238E27FC236}">
                <a16:creationId xmlns:a16="http://schemas.microsoft.com/office/drawing/2014/main" id="{19525871-0D96-4C1D-959E-8D054FBAF564}"/>
              </a:ext>
            </a:extLst>
          </p:cNvPr>
          <p:cNvPicPr>
            <a:picLocks noChangeAspect="1"/>
          </p:cNvPicPr>
          <p:nvPr/>
        </p:nvPicPr>
        <p:blipFill>
          <a:blip r:embed="rId2"/>
          <a:stretch>
            <a:fillRect/>
          </a:stretch>
        </p:blipFill>
        <p:spPr>
          <a:xfrm>
            <a:off x="7514311" y="253048"/>
            <a:ext cx="1172489" cy="1446069"/>
          </a:xfrm>
          <a:prstGeom prst="rect">
            <a:avLst/>
          </a:prstGeom>
        </p:spPr>
      </p:pic>
      <p:pic>
        <p:nvPicPr>
          <p:cNvPr id="5" name="Grafik 4">
            <a:extLst>
              <a:ext uri="{FF2B5EF4-FFF2-40B4-BE49-F238E27FC236}">
                <a16:creationId xmlns:a16="http://schemas.microsoft.com/office/drawing/2014/main" id="{72A4FB93-2A8F-4245-9F6D-2938D46ABC96}"/>
              </a:ext>
            </a:extLst>
          </p:cNvPr>
          <p:cNvPicPr>
            <a:picLocks noChangeAspect="1"/>
          </p:cNvPicPr>
          <p:nvPr/>
        </p:nvPicPr>
        <p:blipFill>
          <a:blip r:embed="rId3"/>
          <a:stretch>
            <a:fillRect/>
          </a:stretch>
        </p:blipFill>
        <p:spPr>
          <a:xfrm>
            <a:off x="5735633" y="2219802"/>
            <a:ext cx="5643568" cy="4228267"/>
          </a:xfrm>
          <a:prstGeom prst="rect">
            <a:avLst/>
          </a:prstGeom>
        </p:spPr>
      </p:pic>
      <p:pic>
        <p:nvPicPr>
          <p:cNvPr id="19" name="Grafik 18">
            <a:extLst>
              <a:ext uri="{FF2B5EF4-FFF2-40B4-BE49-F238E27FC236}">
                <a16:creationId xmlns:a16="http://schemas.microsoft.com/office/drawing/2014/main" id="{9807C1EA-0974-4FF7-8B87-AFA129ACE1C7}"/>
              </a:ext>
            </a:extLst>
          </p:cNvPr>
          <p:cNvPicPr>
            <a:picLocks noChangeAspect="1"/>
          </p:cNvPicPr>
          <p:nvPr/>
        </p:nvPicPr>
        <p:blipFill>
          <a:blip r:embed="rId4"/>
          <a:stretch>
            <a:fillRect/>
          </a:stretch>
        </p:blipFill>
        <p:spPr>
          <a:xfrm>
            <a:off x="9342280" y="622587"/>
            <a:ext cx="2104653" cy="706990"/>
          </a:xfrm>
          <a:prstGeom prst="rect">
            <a:avLst/>
          </a:prstGeom>
        </p:spPr>
      </p:pic>
    </p:spTree>
    <p:extLst>
      <p:ext uri="{BB962C8B-B14F-4D97-AF65-F5344CB8AC3E}">
        <p14:creationId xmlns:p14="http://schemas.microsoft.com/office/powerpoint/2010/main" val="1133555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9DA542-9673-4FF3-ABD4-71FF9F0D0409}"/>
              </a:ext>
            </a:extLst>
          </p:cNvPr>
          <p:cNvSpPr>
            <a:spLocks noGrp="1"/>
          </p:cNvSpPr>
          <p:nvPr>
            <p:ph type="title"/>
          </p:nvPr>
        </p:nvSpPr>
        <p:spPr>
          <a:xfrm>
            <a:off x="648930" y="629266"/>
            <a:ext cx="9252154" cy="1223983"/>
          </a:xfrm>
        </p:spPr>
        <p:txBody>
          <a:bodyPr>
            <a:normAutofit/>
          </a:bodyPr>
          <a:lstStyle/>
          <a:p>
            <a:r>
              <a:rPr lang="de-DE" dirty="0"/>
              <a:t>Maschinelles Lernen</a:t>
            </a:r>
          </a:p>
        </p:txBody>
      </p:sp>
      <p:pic>
        <p:nvPicPr>
          <p:cNvPr id="4" name="Grafik 3">
            <a:extLst>
              <a:ext uri="{FF2B5EF4-FFF2-40B4-BE49-F238E27FC236}">
                <a16:creationId xmlns:a16="http://schemas.microsoft.com/office/drawing/2014/main" id="{75C7855D-469A-48D4-AD9A-9F4203D80D55}"/>
              </a:ext>
            </a:extLst>
          </p:cNvPr>
          <p:cNvPicPr>
            <a:picLocks noChangeAspect="1"/>
          </p:cNvPicPr>
          <p:nvPr/>
        </p:nvPicPr>
        <p:blipFill>
          <a:blip r:embed="rId4"/>
          <a:stretch>
            <a:fillRect/>
          </a:stretch>
        </p:blipFill>
        <p:spPr>
          <a:xfrm>
            <a:off x="6190455" y="587243"/>
            <a:ext cx="2870200" cy="1495088"/>
          </a:xfrm>
          <a:prstGeom prst="rect">
            <a:avLst/>
          </a:prstGeom>
          <a:effectLst>
            <a:outerShdw blurRad="50800" dist="38100" dir="5400000" algn="t" rotWithShape="0">
              <a:prstClr val="black">
                <a:alpha val="43000"/>
              </a:prstClr>
            </a:outerShdw>
          </a:effectLst>
        </p:spPr>
      </p:pic>
      <p:pic>
        <p:nvPicPr>
          <p:cNvPr id="17" name="Grafik 16">
            <a:extLst>
              <a:ext uri="{FF2B5EF4-FFF2-40B4-BE49-F238E27FC236}">
                <a16:creationId xmlns:a16="http://schemas.microsoft.com/office/drawing/2014/main" id="{33B67DD6-B2E0-4F19-8AB8-4AE1858DA211}"/>
              </a:ext>
            </a:extLst>
          </p:cNvPr>
          <p:cNvPicPr>
            <a:picLocks noChangeAspect="1"/>
          </p:cNvPicPr>
          <p:nvPr/>
        </p:nvPicPr>
        <p:blipFill>
          <a:blip r:embed="rId5"/>
          <a:stretch>
            <a:fillRect/>
          </a:stretch>
        </p:blipFill>
        <p:spPr>
          <a:xfrm>
            <a:off x="1257300" y="3794501"/>
            <a:ext cx="5743695" cy="2741764"/>
          </a:xfrm>
          <a:prstGeom prst="rect">
            <a:avLst/>
          </a:prstGeom>
        </p:spPr>
      </p:pic>
      <p:sp>
        <p:nvSpPr>
          <p:cNvPr id="3" name="Inhaltsplatzhalter 2">
            <a:extLst>
              <a:ext uri="{FF2B5EF4-FFF2-40B4-BE49-F238E27FC236}">
                <a16:creationId xmlns:a16="http://schemas.microsoft.com/office/drawing/2014/main" id="{62D9F5C5-9EA6-449D-A343-9C60E7A8570F}"/>
              </a:ext>
            </a:extLst>
          </p:cNvPr>
          <p:cNvSpPr>
            <a:spLocks noGrp="1"/>
          </p:cNvSpPr>
          <p:nvPr>
            <p:ph idx="1"/>
          </p:nvPr>
        </p:nvSpPr>
        <p:spPr>
          <a:xfrm>
            <a:off x="531811" y="1657650"/>
            <a:ext cx="5919789" cy="1784050"/>
          </a:xfrm>
        </p:spPr>
        <p:txBody>
          <a:bodyPr>
            <a:normAutofit fontScale="92500" lnSpcReduction="20000"/>
          </a:bodyPr>
          <a:lstStyle/>
          <a:p>
            <a:r>
              <a:rPr lang="de-DE" dirty="0"/>
              <a:t>…ist ein Oberbegriff für</a:t>
            </a:r>
            <a:br>
              <a:rPr lang="de-DE" dirty="0"/>
            </a:br>
            <a:r>
              <a:rPr lang="de-DE" dirty="0"/>
              <a:t>die „künstliche“ Generierung</a:t>
            </a:r>
            <a:br>
              <a:rPr lang="de-DE" dirty="0"/>
            </a:br>
            <a:r>
              <a:rPr lang="de-DE" dirty="0"/>
              <a:t>von </a:t>
            </a:r>
            <a:r>
              <a:rPr lang="de-DE" sz="2400" b="1" dirty="0">
                <a:solidFill>
                  <a:schemeClr val="bg2">
                    <a:lumMod val="60000"/>
                    <a:lumOff val="40000"/>
                  </a:schemeClr>
                </a:solidFill>
              </a:rPr>
              <a:t>Wissen</a:t>
            </a:r>
            <a:r>
              <a:rPr lang="de-DE" dirty="0"/>
              <a:t> aus </a:t>
            </a:r>
            <a:r>
              <a:rPr lang="de-DE" sz="2400" b="1" dirty="0">
                <a:solidFill>
                  <a:schemeClr val="bg2">
                    <a:lumMod val="60000"/>
                    <a:lumOff val="40000"/>
                  </a:schemeClr>
                </a:solidFill>
              </a:rPr>
              <a:t>Erfahrung</a:t>
            </a:r>
            <a:r>
              <a:rPr lang="de-DE" dirty="0"/>
              <a:t> </a:t>
            </a:r>
          </a:p>
          <a:p>
            <a:r>
              <a:rPr lang="de-DE" dirty="0"/>
              <a:t>Ein künstliches System lernt aus Beispielen und kann diese nach Beendigung der Lernphase verallgemeinern. </a:t>
            </a:r>
            <a:r>
              <a:rPr lang="de-DE" sz="1500" dirty="0"/>
              <a:t>(Wikipedia)</a:t>
            </a:r>
          </a:p>
          <a:p>
            <a:endParaRPr lang="de-DE" dirty="0"/>
          </a:p>
        </p:txBody>
      </p:sp>
      <p:pic>
        <p:nvPicPr>
          <p:cNvPr id="21" name="Grafik 20">
            <a:extLst>
              <a:ext uri="{FF2B5EF4-FFF2-40B4-BE49-F238E27FC236}">
                <a16:creationId xmlns:a16="http://schemas.microsoft.com/office/drawing/2014/main" id="{2D897513-0484-4E5D-8CFD-CD2472A52682}"/>
              </a:ext>
            </a:extLst>
          </p:cNvPr>
          <p:cNvPicPr>
            <a:picLocks noChangeAspect="1"/>
          </p:cNvPicPr>
          <p:nvPr/>
        </p:nvPicPr>
        <p:blipFill>
          <a:blip r:embed="rId6"/>
          <a:stretch>
            <a:fillRect/>
          </a:stretch>
        </p:blipFill>
        <p:spPr>
          <a:xfrm>
            <a:off x="8155780" y="2586565"/>
            <a:ext cx="3028950" cy="4038600"/>
          </a:xfrm>
          <a:prstGeom prst="rect">
            <a:avLst/>
          </a:prstGeom>
        </p:spPr>
      </p:pic>
      <p:pic>
        <p:nvPicPr>
          <p:cNvPr id="27" name="Grafik 26">
            <a:extLst>
              <a:ext uri="{FF2B5EF4-FFF2-40B4-BE49-F238E27FC236}">
                <a16:creationId xmlns:a16="http://schemas.microsoft.com/office/drawing/2014/main" id="{D1D170F8-20AF-476F-870C-DC384020983D}"/>
              </a:ext>
            </a:extLst>
          </p:cNvPr>
          <p:cNvPicPr>
            <a:picLocks noChangeAspect="1"/>
          </p:cNvPicPr>
          <p:nvPr/>
        </p:nvPicPr>
        <p:blipFill>
          <a:blip r:embed="rId7"/>
          <a:stretch>
            <a:fillRect/>
          </a:stretch>
        </p:blipFill>
        <p:spPr>
          <a:xfrm>
            <a:off x="9342280" y="622587"/>
            <a:ext cx="2104653" cy="706990"/>
          </a:xfrm>
          <a:prstGeom prst="rect">
            <a:avLst/>
          </a:prstGeom>
        </p:spPr>
      </p:pic>
    </p:spTree>
    <p:extLst>
      <p:ext uri="{BB962C8B-B14F-4D97-AF65-F5344CB8AC3E}">
        <p14:creationId xmlns:p14="http://schemas.microsoft.com/office/powerpoint/2010/main" val="2598480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0CAAAB-25FD-41BA-B98C-282254F9A568}"/>
              </a:ext>
            </a:extLst>
          </p:cNvPr>
          <p:cNvSpPr>
            <a:spLocks noGrp="1"/>
          </p:cNvSpPr>
          <p:nvPr>
            <p:ph type="title"/>
          </p:nvPr>
        </p:nvSpPr>
        <p:spPr/>
        <p:txBody>
          <a:bodyPr/>
          <a:lstStyle/>
          <a:p>
            <a:r>
              <a:rPr lang="de-DE" dirty="0"/>
              <a:t>Gelernt ist gelernt…</a:t>
            </a:r>
          </a:p>
        </p:txBody>
      </p:sp>
      <p:sp>
        <p:nvSpPr>
          <p:cNvPr id="3" name="Inhaltsplatzhalter 2">
            <a:extLst>
              <a:ext uri="{FF2B5EF4-FFF2-40B4-BE49-F238E27FC236}">
                <a16:creationId xmlns:a16="http://schemas.microsoft.com/office/drawing/2014/main" id="{906D0A0F-224D-4989-AC7C-666CD382545E}"/>
              </a:ext>
            </a:extLst>
          </p:cNvPr>
          <p:cNvSpPr>
            <a:spLocks noGrp="1"/>
          </p:cNvSpPr>
          <p:nvPr>
            <p:ph idx="1"/>
          </p:nvPr>
        </p:nvSpPr>
        <p:spPr/>
        <p:txBody>
          <a:bodyPr/>
          <a:lstStyle/>
          <a:p>
            <a:r>
              <a:rPr lang="de-DE" dirty="0"/>
              <a:t>Bilder von verschiedenen / modifizieren Strecken</a:t>
            </a:r>
          </a:p>
        </p:txBody>
      </p:sp>
      <p:pic>
        <p:nvPicPr>
          <p:cNvPr id="4" name="Grafik 3">
            <a:extLst>
              <a:ext uri="{FF2B5EF4-FFF2-40B4-BE49-F238E27FC236}">
                <a16:creationId xmlns:a16="http://schemas.microsoft.com/office/drawing/2014/main" id="{D8D8597C-E4A7-4E9F-AB40-8787C3797DFC}"/>
              </a:ext>
            </a:extLst>
          </p:cNvPr>
          <p:cNvPicPr>
            <a:picLocks noChangeAspect="1"/>
          </p:cNvPicPr>
          <p:nvPr/>
        </p:nvPicPr>
        <p:blipFill>
          <a:blip r:embed="rId2"/>
          <a:stretch>
            <a:fillRect/>
          </a:stretch>
        </p:blipFill>
        <p:spPr>
          <a:xfrm>
            <a:off x="9342280" y="622587"/>
            <a:ext cx="2104653" cy="706990"/>
          </a:xfrm>
          <a:prstGeom prst="rect">
            <a:avLst/>
          </a:prstGeom>
        </p:spPr>
      </p:pic>
      <p:pic>
        <p:nvPicPr>
          <p:cNvPr id="5" name="Grafik 4">
            <a:extLst>
              <a:ext uri="{FF2B5EF4-FFF2-40B4-BE49-F238E27FC236}">
                <a16:creationId xmlns:a16="http://schemas.microsoft.com/office/drawing/2014/main" id="{787D4209-362E-4B3F-9476-15AADB65234D}"/>
              </a:ext>
            </a:extLst>
          </p:cNvPr>
          <p:cNvPicPr>
            <a:picLocks noChangeAspect="1"/>
          </p:cNvPicPr>
          <p:nvPr/>
        </p:nvPicPr>
        <p:blipFill>
          <a:blip r:embed="rId3"/>
          <a:stretch>
            <a:fillRect/>
          </a:stretch>
        </p:blipFill>
        <p:spPr>
          <a:xfrm>
            <a:off x="6190455" y="587243"/>
            <a:ext cx="2870200" cy="1495088"/>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099030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3817C9-579C-4BD8-BCC8-7C3396DED44D}"/>
              </a:ext>
            </a:extLst>
          </p:cNvPr>
          <p:cNvSpPr>
            <a:spLocks noGrp="1"/>
          </p:cNvSpPr>
          <p:nvPr>
            <p:ph type="title"/>
          </p:nvPr>
        </p:nvSpPr>
        <p:spPr/>
        <p:txBody>
          <a:bodyPr/>
          <a:lstStyle/>
          <a:p>
            <a:endParaRPr lang="de-DE" dirty="0"/>
          </a:p>
        </p:txBody>
      </p:sp>
      <p:sp>
        <p:nvSpPr>
          <p:cNvPr id="3" name="Inhaltsplatzhalter 2">
            <a:extLst>
              <a:ext uri="{FF2B5EF4-FFF2-40B4-BE49-F238E27FC236}">
                <a16:creationId xmlns:a16="http://schemas.microsoft.com/office/drawing/2014/main" id="{E476E7E2-6BC4-46F9-A23D-A67EA27D1A6B}"/>
              </a:ext>
            </a:extLst>
          </p:cNvPr>
          <p:cNvSpPr>
            <a:spLocks noGrp="1"/>
          </p:cNvSpPr>
          <p:nvPr>
            <p:ph idx="1"/>
          </p:nvPr>
        </p:nvSpPr>
        <p:spPr/>
        <p:txBody>
          <a:bodyPr/>
          <a:lstStyle/>
          <a:p>
            <a:r>
              <a:rPr lang="de-DE" dirty="0"/>
              <a:t>Termin 25.06.2018</a:t>
            </a:r>
          </a:p>
          <a:p>
            <a:endParaRPr lang="de-DE" dirty="0"/>
          </a:p>
          <a:p>
            <a:r>
              <a:rPr lang="de-DE" dirty="0"/>
              <a:t>Nachfolger gesucht</a:t>
            </a:r>
          </a:p>
        </p:txBody>
      </p:sp>
    </p:spTree>
    <p:extLst>
      <p:ext uri="{BB962C8B-B14F-4D97-AF65-F5344CB8AC3E}">
        <p14:creationId xmlns:p14="http://schemas.microsoft.com/office/powerpoint/2010/main" val="4557432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126</Words>
  <Application>Microsoft Office PowerPoint</Application>
  <PresentationFormat>Breitbild</PresentationFormat>
  <Paragraphs>29</Paragraphs>
  <Slides>9</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9</vt:i4>
      </vt:variant>
    </vt:vector>
  </HeadingPairs>
  <TitlesOfParts>
    <vt:vector size="14" baseType="lpstr">
      <vt:lpstr>Arial</vt:lpstr>
      <vt:lpstr>Calibri</vt:lpstr>
      <vt:lpstr>Century Gothic</vt:lpstr>
      <vt:lpstr>Wingdings 3</vt:lpstr>
      <vt:lpstr>Ion</vt:lpstr>
      <vt:lpstr>Autonomes Fahren</vt:lpstr>
      <vt:lpstr>PowerPoint-Präsentation</vt:lpstr>
      <vt:lpstr>PowerPoint-Präsentation</vt:lpstr>
      <vt:lpstr>Unsere beiden Strategien für die Fahrspurerkennung und die Pfadplanung</vt:lpstr>
      <vt:lpstr>Ideale Bilderkennung </vt:lpstr>
      <vt:lpstr>Bilderkennung unter Realbedingungen</vt:lpstr>
      <vt:lpstr>Maschinelles Lernen</vt:lpstr>
      <vt:lpstr>Gelernt ist gelernt…</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Autonomes Fahren</dc:title>
  <dc:creator>Christian K.</dc:creator>
  <cp:lastModifiedBy>Christian K.</cp:lastModifiedBy>
  <cp:revision>26</cp:revision>
  <dcterms:created xsi:type="dcterms:W3CDTF">2018-06-18T11:14:59Z</dcterms:created>
  <dcterms:modified xsi:type="dcterms:W3CDTF">2018-06-18T13:58:45Z</dcterms:modified>
</cp:coreProperties>
</file>