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
      <p:font typeface="Roboto Slab" pitchFamily="2"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MEZ SANCHEZ BENDEZU, Adrian Marcelo" userId="97ede371-0763-40c8-815a-096f0c74a544" providerId="ADAL" clId="{E7957EF9-F9A2-4656-948D-6AB0C9BE7D78}"/>
    <pc:docChg chg="modSld">
      <pc:chgData name="GOMEZ SANCHEZ BENDEZU, Adrian Marcelo" userId="97ede371-0763-40c8-815a-096f0c74a544" providerId="ADAL" clId="{E7957EF9-F9A2-4656-948D-6AB0C9BE7D78}" dt="2024-05-21T01:19:08.264" v="7" actId="20577"/>
      <pc:docMkLst>
        <pc:docMk/>
      </pc:docMkLst>
      <pc:sldChg chg="modSp mod">
        <pc:chgData name="GOMEZ SANCHEZ BENDEZU, Adrian Marcelo" userId="97ede371-0763-40c8-815a-096f0c74a544" providerId="ADAL" clId="{E7957EF9-F9A2-4656-948D-6AB0C9BE7D78}" dt="2024-05-21T01:19:08.264" v="7" actId="20577"/>
        <pc:sldMkLst>
          <pc:docMk/>
          <pc:sldMk cId="0" sldId="256"/>
        </pc:sldMkLst>
        <pc:spChg chg="mod">
          <ac:chgData name="GOMEZ SANCHEZ BENDEZU, Adrian Marcelo" userId="97ede371-0763-40c8-815a-096f0c74a544" providerId="ADAL" clId="{E7957EF9-F9A2-4656-948D-6AB0C9BE7D78}" dt="2024-05-21T01:19:08.264" v="7" actId="20577"/>
          <ac:spMkLst>
            <pc:docMk/>
            <pc:sldMk cId="0" sldId="256"/>
            <ac:spMk id="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81a6f6325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f81a6f6325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f81a6f6325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f81a6f6325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81a6f6325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81a6f6325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f81a6f6325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f81a6f6325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81a6f6325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81a6f6325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f81a6f6325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f81a6f6325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500" dirty="0"/>
              <a:t>Implementación de un modelo Deep Learning para la traducción de lenguaje de señas para personas con discapacidades del habla en Perú</a:t>
            </a:r>
            <a:endParaRPr sz="25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Adrian Gómez Sánchez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Realidad Problemática</a:t>
            </a:r>
            <a:endParaRPr/>
          </a:p>
        </p:txBody>
      </p:sp>
      <p:sp>
        <p:nvSpPr>
          <p:cNvPr id="70" name="Google Shape;70;p14"/>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fontScale="92500" lnSpcReduction="10000"/>
          </a:bodyPr>
          <a:lstStyle/>
          <a:p>
            <a:pPr marL="0" marR="0" lvl="0" indent="0" algn="just" rtl="0">
              <a:lnSpc>
                <a:spcPct val="115000"/>
              </a:lnSpc>
              <a:spcBef>
                <a:spcPts val="0"/>
              </a:spcBef>
              <a:spcAft>
                <a:spcPts val="0"/>
              </a:spcAft>
              <a:buNone/>
            </a:pPr>
            <a:r>
              <a:rPr lang="es"/>
              <a:t>Las discapacidades del habla afectan la comunicación verbal clara y fluida de las personas, pero el lenguaje de señas se presenta como una herramienta vital para expresar pensamientos y emociones. Sin embargo, las dificultades en la comunicación pueden llevar a la exclusión social y laboral de las personas con discapacidades del habla. El uso de modelos de Deep Learning para traducir el lenguaje de señas puede mejorar significativamente la comunicación entre personas con y sin discapacidades del habla, promoviendo la inclusión y el entendimiento mutuo.</a:t>
            </a:r>
            <a:endParaRPr sz="1200">
              <a:solidFill>
                <a:srgbClr val="ECECEC"/>
              </a:solidFill>
              <a:highlight>
                <a:srgbClr val="212121"/>
              </a:highlight>
            </a:endParaRPr>
          </a:p>
          <a:p>
            <a:pPr marL="0" lvl="0" indent="0" algn="l" rtl="0">
              <a:spcBef>
                <a:spcPts val="1200"/>
              </a:spcBef>
              <a:spcAft>
                <a:spcPts val="1200"/>
              </a:spcAft>
              <a:buNone/>
            </a:pPr>
            <a:endParaRPr/>
          </a:p>
        </p:txBody>
      </p:sp>
      <p:pic>
        <p:nvPicPr>
          <p:cNvPr id="71" name="Google Shape;71;p14"/>
          <p:cNvPicPr preferRelativeResize="0"/>
          <p:nvPr/>
        </p:nvPicPr>
        <p:blipFill>
          <a:blip r:embed="rId3">
            <a:alphaModFix/>
          </a:blip>
          <a:stretch>
            <a:fillRect/>
          </a:stretch>
        </p:blipFill>
        <p:spPr>
          <a:xfrm>
            <a:off x="4540200" y="1296525"/>
            <a:ext cx="4451401" cy="3120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Problema General / Específicos</a:t>
            </a:r>
            <a:endParaRPr/>
          </a:p>
        </p:txBody>
      </p:sp>
      <p:sp>
        <p:nvSpPr>
          <p:cNvPr id="77" name="Google Shape;77;p1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a:t>¿De qué manera el uso de un modelo Deep Learning podría facilitar la comunicación para personas con discapacidades del habla para interactuar con personas que no conocen el lenguaje de señas?</a:t>
            </a:r>
            <a:endParaRPr/>
          </a:p>
        </p:txBody>
      </p:sp>
      <p:sp>
        <p:nvSpPr>
          <p:cNvPr id="78" name="Google Shape;78;p1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s"/>
              <a:t>¿De qué manera la falta de conjuntos de datos de lenguaje de señas de cada idioma afectar al modelo Deep Learning? </a:t>
            </a:r>
            <a:endParaRPr/>
          </a:p>
          <a:p>
            <a:pPr marL="0" lvl="0" indent="0" algn="just" rtl="0">
              <a:spcBef>
                <a:spcPts val="1200"/>
              </a:spcBef>
              <a:spcAft>
                <a:spcPts val="0"/>
              </a:spcAft>
              <a:buNone/>
            </a:pPr>
            <a:r>
              <a:rPr lang="es"/>
              <a:t>¿De qué manera el modelo Deep Learning pueden diferenciar entre los distintos tipos de lenguajes de señas?</a:t>
            </a:r>
            <a:endParaRPr/>
          </a:p>
          <a:p>
            <a:pPr marL="0" lvl="0" indent="0" algn="just" rtl="0">
              <a:spcBef>
                <a:spcPts val="1200"/>
              </a:spcBef>
              <a:spcAft>
                <a:spcPts val="0"/>
              </a:spcAft>
              <a:buNone/>
            </a:pPr>
            <a:r>
              <a:rPr lang="es"/>
              <a:t>¿Qué métricas son las más adecuadas para la precisión y rendimiento de un modelo de traducción de lenguaje de señas?</a:t>
            </a:r>
            <a:endParaRPr/>
          </a:p>
          <a:p>
            <a:pPr marL="0" lvl="0" indent="0" algn="just" rtl="0">
              <a:spcBef>
                <a:spcPts val="1200"/>
              </a:spcBef>
              <a:spcAft>
                <a:spcPts val="1200"/>
              </a:spcAft>
              <a:buNone/>
            </a:pPr>
            <a:r>
              <a:rPr lang="es"/>
              <a:t>¿Cuáles son las técnicas más adecuadas para el preprocesamiento y normalización de la base de datos de lenguaje de señas?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Objetivos General / Específicos</a:t>
            </a:r>
            <a:endParaRPr/>
          </a:p>
        </p:txBody>
      </p:sp>
      <p:sp>
        <p:nvSpPr>
          <p:cNvPr id="84" name="Google Shape;84;p16"/>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sz="1200"/>
              <a:t>Desarrollar un modelo Deep Learning que se utilizará como medio para la traducción de lenguaje de señas, permitiendo la comunicación entre personas con discapacidades del habla y personas sin conocimiento del lenguaje de señas.</a:t>
            </a:r>
            <a:endParaRPr sz="1200"/>
          </a:p>
        </p:txBody>
      </p:sp>
      <p:sp>
        <p:nvSpPr>
          <p:cNvPr id="85" name="Google Shape;85;p16"/>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SzPts val="935"/>
              <a:buNone/>
            </a:pPr>
            <a:r>
              <a:rPr lang="es" sz="1090"/>
              <a:t>Evaluar y comparar diferentes enfoques en los aumentos de datos para mejorar la representación de los conjuntos de datos de lenguaje de señas.</a:t>
            </a:r>
            <a:endParaRPr sz="1090"/>
          </a:p>
          <a:p>
            <a:pPr marL="0" lvl="0" indent="0" algn="just" rtl="0">
              <a:lnSpc>
                <a:spcPct val="95000"/>
              </a:lnSpc>
              <a:spcBef>
                <a:spcPts val="1200"/>
              </a:spcBef>
              <a:spcAft>
                <a:spcPts val="0"/>
              </a:spcAft>
              <a:buSzPts val="935"/>
              <a:buNone/>
            </a:pPr>
            <a:r>
              <a:rPr lang="es" sz="1090"/>
              <a:t>Utilizar técnicas de Deep Learning para mejorar la precisión del modelo en la diferenciación entre los distintos tipos de lenguajes de señas. </a:t>
            </a:r>
            <a:endParaRPr sz="1090"/>
          </a:p>
          <a:p>
            <a:pPr marL="0" lvl="0" indent="0" algn="just" rtl="0">
              <a:lnSpc>
                <a:spcPct val="95000"/>
              </a:lnSpc>
              <a:spcBef>
                <a:spcPts val="1200"/>
              </a:spcBef>
              <a:spcAft>
                <a:spcPts val="0"/>
              </a:spcAft>
              <a:buSzPts val="935"/>
              <a:buNone/>
            </a:pPr>
            <a:r>
              <a:rPr lang="es" sz="1090"/>
              <a:t>Evaluar diferentes métricas de evaluación de modelos Deep Learning, como Accuracy, Recall, F1-Score para la determinación del modelo más adecuado para la traducción adecuada de lenguaje de señas.</a:t>
            </a:r>
            <a:endParaRPr sz="1090"/>
          </a:p>
          <a:p>
            <a:pPr marL="0" lvl="0" indent="0" algn="just" rtl="0">
              <a:lnSpc>
                <a:spcPct val="95000"/>
              </a:lnSpc>
              <a:spcBef>
                <a:spcPts val="1200"/>
              </a:spcBef>
              <a:spcAft>
                <a:spcPts val="1200"/>
              </a:spcAft>
              <a:buSzPts val="935"/>
              <a:buNone/>
            </a:pPr>
            <a:r>
              <a:rPr lang="es" sz="1090"/>
              <a:t>Realizar comparaciones entre diferentes técnicas de preprocesamiento y normalización de datos de lenguaje de señas, como normalización de iluminación, corrección de gestos ambiguos.</a:t>
            </a:r>
            <a:endParaRPr sz="109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Hipótesis General / Específicos</a:t>
            </a:r>
            <a:endParaRPr/>
          </a:p>
        </p:txBody>
      </p:sp>
      <p:sp>
        <p:nvSpPr>
          <p:cNvPr id="91" name="Google Shape;91;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s"/>
              <a:t>Mediante el desarrollo de un modelo de traducción de lenguaje de señas basado en Deep Learning se logrará mejorar la comunicación para personas con discapacidades del habla con personas que no conocen el lenguaje de señas, mejorando así su accesibilidad y calidad de vida.</a:t>
            </a:r>
            <a:endParaRPr/>
          </a:p>
        </p:txBody>
      </p:sp>
      <p:sp>
        <p:nvSpPr>
          <p:cNvPr id="92" name="Google Shape;92;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s"/>
              <a:t>Mediante el uso diferentes enfoques de técnicas de aumento de datos, sea posible mejorar la representación de los conjuntos de datos disponibles y compensar en parte la falta de datos específicos para el español peruano, lo que resultará en un mejor rendimiento del modelo de traducción de lenguaje de señas.</a:t>
            </a:r>
            <a:endParaRPr/>
          </a:p>
          <a:p>
            <a:pPr marL="0" lvl="0" indent="0" algn="just" rtl="0">
              <a:spcBef>
                <a:spcPts val="1200"/>
              </a:spcBef>
              <a:spcAft>
                <a:spcPts val="0"/>
              </a:spcAft>
              <a:buNone/>
            </a:pPr>
            <a:r>
              <a:rPr lang="es"/>
              <a:t>El modelo Deep Learning aumentará su precisión significativa con lo que respecta de lenguaje de señas, lo que demuestra la eficacia de las técnicas de Deep Learning.</a:t>
            </a:r>
            <a:endParaRPr/>
          </a:p>
          <a:p>
            <a:pPr marL="0" lvl="0" indent="0" algn="just" rtl="0">
              <a:spcBef>
                <a:spcPts val="1200"/>
              </a:spcBef>
              <a:spcAft>
                <a:spcPts val="0"/>
              </a:spcAft>
              <a:buNone/>
            </a:pPr>
            <a:r>
              <a:rPr lang="es"/>
              <a:t>La implementación de métricas de evaluación en los modelos Deep Learning aumentará las diferencias significativas entre los diferentes modelos evaluados, lo que permitirá la identificación del modelo más adecuado para la traducción de lenguaje de señas.</a:t>
            </a:r>
            <a:endParaRPr/>
          </a:p>
          <a:p>
            <a:pPr marL="0" lvl="0" indent="0" algn="just" rtl="0">
              <a:spcBef>
                <a:spcPts val="1200"/>
              </a:spcBef>
              <a:spcAft>
                <a:spcPts val="1200"/>
              </a:spcAft>
              <a:buNone/>
            </a:pPr>
            <a:r>
              <a:rPr lang="es"/>
              <a:t>La implementación de técnicas de preprocesamiento, mejoren la calidad de los datos de lenguaje de señas y con ello aumentar el rendimiento del modelo Deep Learning para la traducción de lenguaje de señas.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Matriz de Consistencia</a:t>
            </a:r>
            <a:endParaRPr/>
          </a:p>
        </p:txBody>
      </p:sp>
      <p:pic>
        <p:nvPicPr>
          <p:cNvPr id="98" name="Google Shape;98;p18"/>
          <p:cNvPicPr preferRelativeResize="0"/>
          <p:nvPr/>
        </p:nvPicPr>
        <p:blipFill>
          <a:blip r:embed="rId3">
            <a:alphaModFix/>
          </a:blip>
          <a:stretch>
            <a:fillRect/>
          </a:stretch>
        </p:blipFill>
        <p:spPr>
          <a:xfrm>
            <a:off x="794150" y="1060200"/>
            <a:ext cx="7416302" cy="3930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787375" y="1606050"/>
            <a:ext cx="3274500" cy="2911200"/>
          </a:xfrm>
          <a:prstGeom prst="rect">
            <a:avLst/>
          </a:prstGeom>
          <a:noFill/>
          <a:ln>
            <a:noFill/>
          </a:ln>
        </p:spPr>
        <p:txBody>
          <a:bodyPr spcFirstLastPara="1" wrap="square" lIns="91425" tIns="91425" rIns="91425" bIns="91425" anchor="ctr" anchorCtr="0">
            <a:normAutofit fontScale="70000" lnSpcReduction="10000"/>
          </a:bodyPr>
          <a:lstStyle/>
          <a:p>
            <a:pPr marL="0" marR="0" lvl="0" indent="0" algn="just" rtl="0">
              <a:lnSpc>
                <a:spcPct val="115000"/>
              </a:lnSpc>
              <a:spcBef>
                <a:spcPts val="0"/>
              </a:spcBef>
              <a:spcAft>
                <a:spcPts val="0"/>
              </a:spcAft>
              <a:buNone/>
            </a:pPr>
            <a:r>
              <a:rPr lang="es" sz="1800">
                <a:solidFill>
                  <a:schemeClr val="dk1"/>
                </a:solidFill>
                <a:latin typeface="Roboto"/>
                <a:ea typeface="Roboto"/>
                <a:cs typeface="Roboto"/>
                <a:sym typeface="Roboto"/>
              </a:rPr>
              <a:t>Objetivos: </a:t>
            </a:r>
            <a:endParaRPr sz="1800">
              <a:solidFill>
                <a:schemeClr val="dk1"/>
              </a:solidFill>
              <a:latin typeface="Roboto"/>
              <a:ea typeface="Roboto"/>
              <a:cs typeface="Roboto"/>
              <a:sym typeface="Roboto"/>
            </a:endParaRPr>
          </a:p>
          <a:p>
            <a:pPr marL="457200" marR="0" lvl="0" indent="-308610" algn="just" rtl="0">
              <a:lnSpc>
                <a:spcPct val="115000"/>
              </a:lnSpc>
              <a:spcBef>
                <a:spcPts val="1200"/>
              </a:spcBef>
              <a:spcAft>
                <a:spcPts val="0"/>
              </a:spcAft>
              <a:buClr>
                <a:schemeClr val="dk1"/>
              </a:buClr>
              <a:buSzPct val="100000"/>
              <a:buFont typeface="Roboto"/>
              <a:buChar char="-"/>
            </a:pPr>
            <a:r>
              <a:rPr lang="es" sz="1800">
                <a:solidFill>
                  <a:schemeClr val="dk1"/>
                </a:solidFill>
                <a:latin typeface="Roboto"/>
                <a:ea typeface="Roboto"/>
                <a:cs typeface="Roboto"/>
                <a:sym typeface="Roboto"/>
              </a:rPr>
              <a:t>Desarrollar un sistema de traducción de lenguaje de signos en tiempo real que pueda ejecutarse en plataformas móviles utilizando cámaras de profundidad integradas.</a:t>
            </a:r>
            <a:endParaRPr sz="1800">
              <a:solidFill>
                <a:schemeClr val="dk1"/>
              </a:solidFill>
              <a:latin typeface="Roboto"/>
              <a:ea typeface="Roboto"/>
              <a:cs typeface="Roboto"/>
              <a:sym typeface="Roboto"/>
            </a:endParaRPr>
          </a:p>
          <a:p>
            <a:pPr marL="0" marR="0" lvl="0" indent="0" algn="just" rtl="0">
              <a:lnSpc>
                <a:spcPct val="115000"/>
              </a:lnSpc>
              <a:spcBef>
                <a:spcPts val="1200"/>
              </a:spcBef>
              <a:spcAft>
                <a:spcPts val="0"/>
              </a:spcAft>
              <a:buNone/>
            </a:pPr>
            <a:r>
              <a:rPr lang="es" sz="1800">
                <a:solidFill>
                  <a:schemeClr val="dk1"/>
                </a:solidFill>
                <a:latin typeface="Roboto"/>
                <a:ea typeface="Roboto"/>
                <a:cs typeface="Roboto"/>
                <a:sym typeface="Roboto"/>
              </a:rPr>
              <a:t>Metodología: </a:t>
            </a:r>
            <a:endParaRPr sz="1800">
              <a:solidFill>
                <a:schemeClr val="dk1"/>
              </a:solidFill>
              <a:latin typeface="Roboto"/>
              <a:ea typeface="Roboto"/>
              <a:cs typeface="Roboto"/>
              <a:sym typeface="Roboto"/>
            </a:endParaRPr>
          </a:p>
          <a:p>
            <a:pPr marL="457200" lvl="0" indent="-290830" algn="just" rtl="0">
              <a:lnSpc>
                <a:spcPct val="115000"/>
              </a:lnSpc>
              <a:spcBef>
                <a:spcPts val="1200"/>
              </a:spcBef>
              <a:spcAft>
                <a:spcPts val="0"/>
              </a:spcAft>
              <a:buClr>
                <a:schemeClr val="dk1"/>
              </a:buClr>
              <a:buSzPct val="77777"/>
              <a:buFont typeface="Roboto"/>
              <a:buChar char="-"/>
            </a:pPr>
            <a:r>
              <a:rPr lang="es" sz="1800">
                <a:solidFill>
                  <a:schemeClr val="dk1"/>
                </a:solidFill>
                <a:latin typeface="Roboto"/>
                <a:ea typeface="Roboto"/>
                <a:cs typeface="Roboto"/>
                <a:sym typeface="Roboto"/>
              </a:rPr>
              <a:t>Redes neuronales convolucionales (CNN)</a:t>
            </a:r>
            <a:endParaRPr>
              <a:solidFill>
                <a:schemeClr val="dk1"/>
              </a:solidFill>
              <a:latin typeface="Roboto"/>
              <a:ea typeface="Roboto"/>
              <a:cs typeface="Roboto"/>
              <a:sym typeface="Roboto"/>
            </a:endParaRPr>
          </a:p>
          <a:p>
            <a:pPr marL="0" marR="0" lvl="0" indent="0" algn="just" rtl="0">
              <a:lnSpc>
                <a:spcPct val="115000"/>
              </a:lnSpc>
              <a:spcBef>
                <a:spcPts val="1200"/>
              </a:spcBef>
              <a:spcAft>
                <a:spcPts val="1200"/>
              </a:spcAft>
              <a:buNone/>
            </a:pPr>
            <a:endParaRPr sz="1800">
              <a:solidFill>
                <a:schemeClr val="dk1"/>
              </a:solidFill>
              <a:latin typeface="Roboto"/>
              <a:ea typeface="Roboto"/>
              <a:cs typeface="Roboto"/>
              <a:sym typeface="Roboto"/>
            </a:endParaRPr>
          </a:p>
        </p:txBody>
      </p:sp>
      <p:sp>
        <p:nvSpPr>
          <p:cNvPr id="104" name="Google Shape;104;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just" rtl="0">
              <a:lnSpc>
                <a:spcPct val="115000"/>
              </a:lnSpc>
              <a:spcBef>
                <a:spcPts val="0"/>
              </a:spcBef>
              <a:spcAft>
                <a:spcPts val="1200"/>
              </a:spcAft>
              <a:buNone/>
            </a:pPr>
            <a:r>
              <a:rPr lang="es" sz="1800">
                <a:latin typeface="Roboto"/>
                <a:ea typeface="Roboto"/>
                <a:cs typeface="Roboto"/>
                <a:sym typeface="Roboto"/>
              </a:rPr>
              <a:t>Using Deep Learning in Sign Language Translation to Text</a:t>
            </a:r>
            <a:endParaRPr/>
          </a:p>
        </p:txBody>
      </p:sp>
      <p:sp>
        <p:nvSpPr>
          <p:cNvPr id="105" name="Google Shape;105;p19"/>
          <p:cNvSpPr txBox="1"/>
          <p:nvPr/>
        </p:nvSpPr>
        <p:spPr>
          <a:xfrm>
            <a:off x="4790225" y="1606050"/>
            <a:ext cx="3274500" cy="2911200"/>
          </a:xfrm>
          <a:prstGeom prst="rect">
            <a:avLst/>
          </a:prstGeom>
          <a:noFill/>
          <a:ln>
            <a:noFill/>
          </a:ln>
        </p:spPr>
        <p:txBody>
          <a:bodyPr spcFirstLastPara="1" wrap="square" lIns="91425" tIns="91425" rIns="91425" bIns="91425" anchor="ctr" anchorCtr="0">
            <a:normAutofit/>
          </a:bodyPr>
          <a:lstStyle/>
          <a:p>
            <a:pPr marL="0" marR="0" lvl="0" indent="0" algn="just" rtl="0">
              <a:lnSpc>
                <a:spcPct val="115000"/>
              </a:lnSpc>
              <a:spcBef>
                <a:spcPts val="0"/>
              </a:spcBef>
              <a:spcAft>
                <a:spcPts val="0"/>
              </a:spcAft>
              <a:buNone/>
            </a:pPr>
            <a:r>
              <a:rPr lang="es" sz="1800">
                <a:solidFill>
                  <a:schemeClr val="dk1"/>
                </a:solidFill>
                <a:latin typeface="Roboto"/>
                <a:ea typeface="Roboto"/>
                <a:cs typeface="Roboto"/>
                <a:sym typeface="Roboto"/>
              </a:rPr>
              <a:t>Resultados: </a:t>
            </a:r>
            <a:endParaRPr sz="1800">
              <a:solidFill>
                <a:schemeClr val="dk1"/>
              </a:solidFill>
              <a:latin typeface="Roboto"/>
              <a:ea typeface="Roboto"/>
              <a:cs typeface="Roboto"/>
              <a:sym typeface="Roboto"/>
            </a:endParaRPr>
          </a:p>
          <a:p>
            <a:pPr marL="457200" lvl="0" indent="-317500" algn="just" rtl="0">
              <a:lnSpc>
                <a:spcPct val="115000"/>
              </a:lnSpc>
              <a:spcBef>
                <a:spcPts val="1200"/>
              </a:spcBef>
              <a:spcAft>
                <a:spcPts val="0"/>
              </a:spcAft>
              <a:buClr>
                <a:schemeClr val="dk1"/>
              </a:buClr>
              <a:buSzPts val="1400"/>
              <a:buFont typeface="Roboto"/>
              <a:buChar char="-"/>
            </a:pPr>
            <a:r>
              <a:rPr lang="es">
                <a:solidFill>
                  <a:schemeClr val="dk1"/>
                </a:solidFill>
                <a:latin typeface="Roboto"/>
                <a:ea typeface="Roboto"/>
                <a:cs typeface="Roboto"/>
                <a:sym typeface="Roboto"/>
              </a:rPr>
              <a:t>Precisión de entrenamiento del 99.24%.</a:t>
            </a:r>
            <a:endParaRPr>
              <a:solidFill>
                <a:schemeClr val="dk1"/>
              </a:solidFill>
              <a:latin typeface="Roboto"/>
              <a:ea typeface="Roboto"/>
              <a:cs typeface="Roboto"/>
              <a:sym typeface="Roboto"/>
            </a:endParaRPr>
          </a:p>
          <a:p>
            <a:pPr marL="457200" lvl="0" indent="-317500" algn="just" rtl="0">
              <a:lnSpc>
                <a:spcPct val="115000"/>
              </a:lnSpc>
              <a:spcBef>
                <a:spcPts val="0"/>
              </a:spcBef>
              <a:spcAft>
                <a:spcPts val="0"/>
              </a:spcAft>
              <a:buClr>
                <a:schemeClr val="dk1"/>
              </a:buClr>
              <a:buSzPts val="1400"/>
              <a:buFont typeface="Roboto"/>
              <a:buChar char="-"/>
            </a:pPr>
            <a:r>
              <a:rPr lang="es">
                <a:solidFill>
                  <a:schemeClr val="dk1"/>
                </a:solidFill>
                <a:latin typeface="Roboto"/>
                <a:ea typeface="Roboto"/>
                <a:cs typeface="Roboto"/>
                <a:sym typeface="Roboto"/>
              </a:rPr>
              <a:t>Precisión de validación del 98.85% utilizando el optimizador Adam.</a:t>
            </a:r>
            <a:endParaRPr>
              <a:solidFill>
                <a:schemeClr val="dk1"/>
              </a:solidFill>
              <a:latin typeface="Roboto"/>
              <a:ea typeface="Roboto"/>
              <a:cs typeface="Roboto"/>
              <a:sym typeface="Roboto"/>
            </a:endParaRPr>
          </a:p>
          <a:p>
            <a:pPr marL="0" marR="0" lvl="0" indent="0" algn="just" rtl="0">
              <a:lnSpc>
                <a:spcPct val="115000"/>
              </a:lnSpc>
              <a:spcBef>
                <a:spcPts val="1200"/>
              </a:spcBef>
              <a:spcAft>
                <a:spcPts val="1200"/>
              </a:spcAft>
              <a:buNone/>
            </a:pP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Presentación en pantalla (16:9)</PresentationFormat>
  <Paragraphs>31</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Roboto</vt:lpstr>
      <vt:lpstr>Arial</vt:lpstr>
      <vt:lpstr>Roboto Slab</vt:lpstr>
      <vt:lpstr>Marina</vt:lpstr>
      <vt:lpstr>Implementación de un modelo Deep Learning para la traducción de lenguaje de señas para personas con discapacidades del habla en Perú</vt:lpstr>
      <vt:lpstr>Realidad Problemática</vt:lpstr>
      <vt:lpstr>Problema General / Específicos</vt:lpstr>
      <vt:lpstr>Objetivos General / Específicos</vt:lpstr>
      <vt:lpstr>Hipótesis General / Específicos</vt:lpstr>
      <vt:lpstr>Matriz de Consistencia</vt:lpstr>
      <vt:lpstr>Using Deep Learning in Sign Language Translation to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 modelo Deep Learning para la traducción de lenguaje de señas para personas con discapacidades del habla en Perú</dc:title>
  <cp:lastModifiedBy>GOMEZ SANCHEZ BENDEZU, Adrian Marcelo</cp:lastModifiedBy>
  <cp:revision>1</cp:revision>
  <dcterms:modified xsi:type="dcterms:W3CDTF">2024-05-21T01:19:13Z</dcterms:modified>
</cp:coreProperties>
</file>