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EB Garamond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81A90E-4FD6-4039-9957-65FB13F4D565}">
  <a:tblStyle styleId="{8C81A90E-4FD6-4039-9957-65FB13F4D5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EBGaramondMedium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EBGaramondMedium-italic.fntdata"/><Relationship Id="rId12" Type="http://schemas.openxmlformats.org/officeDocument/2006/relationships/slide" Target="slides/slide6.xml"/><Relationship Id="rId34" Type="http://schemas.openxmlformats.org/officeDocument/2006/relationships/font" Target="fonts/EBGaramondMedium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EBGaramondMedium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21ef858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21ef858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21ef858b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21ef858b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1d81774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1d81774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1d81774d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1d81774d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1d81774d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1d81774d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1d81774d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1d81774d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1d81774d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1d81774d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1d81774d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1d81774d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1d81774d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1d81774d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21ef858b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21ef858b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21ef858b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21ef858b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1d81774d0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1d81774d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21ef858b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21ef858b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1d81774d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1d81774d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21ef858b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21ef858b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1d81774d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41d81774d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f97a77fe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f97a77fe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1d81774d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1d81774d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21ef858b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21ef858b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cd0b986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cd0b986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63c2b389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63c2b389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cd0b9866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cd0b9866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21ef858b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21ef858b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df35650e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df35650e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df35650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df35650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63850" y="3186250"/>
            <a:ext cx="501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3000">
                <a:solidFill>
                  <a:srgbClr val="FFFFFF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Automotive AG</a:t>
            </a:r>
            <a:endParaRPr sz="3000">
              <a:solidFill>
                <a:srgbClr val="FFFFFF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Telephelyek összekapcsolása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Az internet eléréséhez a cég szerződést kötött a Vodafone Magyarország Zrt. telekommunikációs céggel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A Vodafone a telephelyek számára optikai kábelezést biztosított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A berlini hálózat elérését Magyarországról VPN segítségével valósítottuk meg a biztonságos hálózati elérés érdekében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IPv6 címzés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41369" l="24475" r="34395" t="20050"/>
          <a:stretch/>
        </p:blipFill>
        <p:spPr>
          <a:xfrm>
            <a:off x="2480387" y="2988600"/>
            <a:ext cx="4183224" cy="21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Hálózati topológia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28338" l="0" r="72708" t="10745"/>
          <a:stretch/>
        </p:blipFill>
        <p:spPr>
          <a:xfrm>
            <a:off x="311696" y="1081800"/>
            <a:ext cx="2852703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0" l="28652" r="34689" t="51860"/>
          <a:stretch/>
        </p:blipFill>
        <p:spPr>
          <a:xfrm>
            <a:off x="3278275" y="98900"/>
            <a:ext cx="3509725" cy="24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50675" l="62518" r="0" t="0"/>
          <a:stretch/>
        </p:blipFill>
        <p:spPr>
          <a:xfrm>
            <a:off x="5567425" y="2618200"/>
            <a:ext cx="3576575" cy="2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Berlin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Leírás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Három VLAN a részlegek számára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Eszközök: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Layer 2, Layer 3 kapcsolók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2911-es forgalomirányítók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ASA tűzfal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Vezeték nélküli forgalomirányító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Szerver és kliensek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IP-címzés VLSM segítségével: 192.168.10.0/24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Hálózati címfordítás: NAT, PAT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Vezeték nélküli hálózat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Forgalomirányítás: statikus, dinamikus (OSPFv2)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Redundancia: 2. és 3. rétegbeli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ASA hálózat: 10.10.10.0/29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28338" l="0" r="72708" t="10745"/>
          <a:stretch/>
        </p:blipFill>
        <p:spPr>
          <a:xfrm>
            <a:off x="5863375" y="896226"/>
            <a:ext cx="3280625" cy="39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Budapest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Leírás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4218800" y="1205125"/>
            <a:ext cx="4874100" cy="3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hu">
                <a:solidFill>
                  <a:schemeClr val="lt1"/>
                </a:solidFill>
              </a:rPr>
              <a:t>Négy </a:t>
            </a:r>
            <a:r>
              <a:rPr lang="hu">
                <a:solidFill>
                  <a:schemeClr val="lt1"/>
                </a:solidFill>
              </a:rPr>
              <a:t>VLAN a részlegek számára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hu">
                <a:solidFill>
                  <a:schemeClr val="lt1"/>
                </a:solidFill>
              </a:rPr>
              <a:t>Eszközök:</a:t>
            </a:r>
            <a:endParaRPr>
              <a:solidFill>
                <a:schemeClr val="lt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Layer 2 kapcsolók</a:t>
            </a:r>
            <a:endParaRPr>
              <a:solidFill>
                <a:schemeClr val="lt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2911-es forgalomirányítók</a:t>
            </a:r>
            <a:endParaRPr>
              <a:solidFill>
                <a:schemeClr val="lt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Szerver és kliensek</a:t>
            </a:r>
            <a:endParaRPr>
              <a:solidFill>
                <a:schemeClr val="lt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Vezeték nélküli forgalomirányító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hu">
                <a:solidFill>
                  <a:schemeClr val="lt1"/>
                </a:solidFill>
              </a:rPr>
              <a:t>IP-címzés VLSM segítségével: 172.16.30.0/24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hu">
                <a:solidFill>
                  <a:schemeClr val="lt1"/>
                </a:solidFill>
              </a:rPr>
              <a:t>Hálózati címfordítás: NAT, PAT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hu">
                <a:solidFill>
                  <a:schemeClr val="lt1"/>
                </a:solidFill>
              </a:rPr>
              <a:t>Vezeték nélküli hálózat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hu">
                <a:solidFill>
                  <a:schemeClr val="lt1"/>
                </a:solidFill>
              </a:rPr>
              <a:t>Forgalomirányítás: statikus, dinamikus(OSPFv2)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hu">
                <a:solidFill>
                  <a:schemeClr val="lt1"/>
                </a:solidFill>
              </a:rPr>
              <a:t>Redundancia: 2. és 3. rétegbeli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hu">
                <a:solidFill>
                  <a:schemeClr val="lt1"/>
                </a:solidFill>
              </a:rPr>
              <a:t>Egyéb beállítások:</a:t>
            </a:r>
            <a:endParaRPr>
              <a:solidFill>
                <a:schemeClr val="lt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Portfast</a:t>
            </a:r>
            <a:endParaRPr>
              <a:solidFill>
                <a:schemeClr val="lt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Portbiztonság</a:t>
            </a:r>
            <a:endParaRPr>
              <a:solidFill>
                <a:schemeClr val="lt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NTP</a:t>
            </a:r>
            <a:endParaRPr>
              <a:solidFill>
                <a:schemeClr val="lt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Netflow</a:t>
            </a:r>
            <a:endParaRPr>
              <a:solidFill>
                <a:schemeClr val="lt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Syslog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3800"/>
            <a:ext cx="4264875" cy="302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Szombathely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Leírás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5093100" cy="3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hu">
                <a:solidFill>
                  <a:schemeClr val="lt1"/>
                </a:solidFill>
              </a:rPr>
              <a:t>Négy VLAN a részlegek számára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hu">
                <a:solidFill>
                  <a:schemeClr val="lt1"/>
                </a:solidFill>
              </a:rPr>
              <a:t>Eszközök:</a:t>
            </a:r>
            <a:endParaRPr>
              <a:solidFill>
                <a:schemeClr val="lt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Layer 2 kapcsolók</a:t>
            </a:r>
            <a:endParaRPr>
              <a:solidFill>
                <a:schemeClr val="lt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2911-es forgalomirányítók</a:t>
            </a:r>
            <a:endParaRPr>
              <a:solidFill>
                <a:schemeClr val="lt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Szerver és kliensek</a:t>
            </a:r>
            <a:endParaRPr>
              <a:solidFill>
                <a:schemeClr val="lt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Vezeték nélküli forgalomirányító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hu">
                <a:solidFill>
                  <a:schemeClr val="lt1"/>
                </a:solidFill>
              </a:rPr>
              <a:t>IP-címzés VLSM segítségével: 172.16.100.0/24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hu">
                <a:solidFill>
                  <a:schemeClr val="lt1"/>
                </a:solidFill>
              </a:rPr>
              <a:t>Hálózati címfordítás: NAT, PAT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hu">
                <a:solidFill>
                  <a:schemeClr val="lt1"/>
                </a:solidFill>
              </a:rPr>
              <a:t>Vezeték nélküli hálózat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hu">
                <a:solidFill>
                  <a:schemeClr val="lt1"/>
                </a:solidFill>
              </a:rPr>
              <a:t>Redundancia: 2. és 3. rétegbeli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hu">
                <a:solidFill>
                  <a:schemeClr val="lt1"/>
                </a:solidFill>
              </a:rPr>
              <a:t>Forgalomirányítás: statikus, dinamikus(OSPFv2)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hu">
                <a:solidFill>
                  <a:schemeClr val="lt1"/>
                </a:solidFill>
              </a:rPr>
              <a:t>Egyéb beállítások:</a:t>
            </a:r>
            <a:endParaRPr>
              <a:solidFill>
                <a:schemeClr val="lt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NTP</a:t>
            </a:r>
            <a:endParaRPr>
              <a:solidFill>
                <a:schemeClr val="lt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Netflow</a:t>
            </a:r>
            <a:endParaRPr>
              <a:solidFill>
                <a:schemeClr val="lt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Syslog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250" y="1017725"/>
            <a:ext cx="4088750" cy="347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Szerver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S</a:t>
            </a:r>
            <a:r>
              <a:rPr lang="hu">
                <a:solidFill>
                  <a:schemeClr val="lt1"/>
                </a:solidFill>
              </a:rPr>
              <a:t>zolgáltatások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Címtár (Active Directory)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Alap szerver szolgáltatások: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DHCP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DNS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HTTP/HTTPS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Fájl és nyomtató megosztás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Automatizáció: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Programozott </a:t>
            </a:r>
            <a:r>
              <a:rPr lang="hu">
                <a:solidFill>
                  <a:schemeClr val="lt1"/>
                </a:solidFill>
              </a:rPr>
              <a:t>hálózat konfiguráció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Automatizált mentés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Automatizált szoftvertelepítés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Egyéb: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NTP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Syslog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Netflow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6800" y="0"/>
            <a:ext cx="1887201" cy="188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1"/>
          <p:cNvPicPr preferRelativeResize="0"/>
          <p:nvPr/>
        </p:nvPicPr>
        <p:blipFill rotWithShape="1">
          <a:blip r:embed="rId4">
            <a:alphaModFix/>
          </a:blip>
          <a:srcRect b="32972" l="0" r="0" t="35295"/>
          <a:stretch/>
        </p:blipFill>
        <p:spPr>
          <a:xfrm>
            <a:off x="4288775" y="3716300"/>
            <a:ext cx="4720150" cy="11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 rotWithShape="1">
          <a:blip r:embed="rId5">
            <a:alphaModFix/>
          </a:blip>
          <a:srcRect b="32465" l="6774" r="6600" t="38286"/>
          <a:stretch/>
        </p:blipFill>
        <p:spPr>
          <a:xfrm>
            <a:off x="4459875" y="2031013"/>
            <a:ext cx="4377950" cy="8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6250" y="161998"/>
            <a:ext cx="2205425" cy="17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A csapat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Mi vagyunk a DesigNET Kft.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Tagjai: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Horváth Adrián Márk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Kocsis Ádám Károly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Makári Kornél Sándor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Feladatunk: hálózatok tervezése, konfigurálása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35305" l="0" r="0" t="33575"/>
          <a:stretch/>
        </p:blipFill>
        <p:spPr>
          <a:xfrm>
            <a:off x="2000250" y="3104825"/>
            <a:ext cx="5143500" cy="16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Biztonsági megoldások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462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hu">
                <a:solidFill>
                  <a:schemeClr val="lt1"/>
                </a:solidFill>
              </a:rPr>
              <a:t>A belső hálózat biztonságának biztosítása különféle biztonsági módszerekkel</a:t>
            </a:r>
            <a:endParaRPr>
              <a:solidFill>
                <a:schemeClr val="lt1"/>
              </a:solidFill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ACL: szabványos, illetve kiterjesztett</a:t>
            </a:r>
            <a:endParaRPr>
              <a:solidFill>
                <a:schemeClr val="lt1"/>
              </a:solidFill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Statikus és dinamikus címfordítás (NAT, PAT)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hu">
                <a:solidFill>
                  <a:schemeClr val="lt1"/>
                </a:solidFill>
              </a:rPr>
              <a:t>Hardveres védelem: ASA tűzfaleszköz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hu">
                <a:solidFill>
                  <a:schemeClr val="lt1"/>
                </a:solidFill>
              </a:rPr>
              <a:t>Távoli telephelyek felé menő forgalom biztonsága</a:t>
            </a:r>
            <a:endParaRPr>
              <a:solidFill>
                <a:schemeClr val="lt1"/>
              </a:solidFill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VPN (Virtual Private Network)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hu">
                <a:solidFill>
                  <a:schemeClr val="lt1"/>
                </a:solidFill>
              </a:rPr>
              <a:t>Egyéb biztonsági megoldások</a:t>
            </a:r>
            <a:endParaRPr>
              <a:solidFill>
                <a:schemeClr val="lt1"/>
              </a:solidFill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Portbiztonság</a:t>
            </a:r>
            <a:endParaRPr>
              <a:solidFill>
                <a:schemeClr val="lt1"/>
              </a:solidFill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SSID szórás letiltása</a:t>
            </a:r>
            <a:endParaRPr>
              <a:solidFill>
                <a:schemeClr val="lt1"/>
              </a:solidFill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SSH korlátozása</a:t>
            </a:r>
            <a:endParaRPr>
              <a:solidFill>
                <a:schemeClr val="lt1"/>
              </a:solidFill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hu">
                <a:solidFill>
                  <a:schemeClr val="lt1"/>
                </a:solidFill>
              </a:rPr>
              <a:t>Forgalomirányítók és kapcsolók jelszóval biztosítása és titkosítása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900" y="1956524"/>
            <a:ext cx="4126100" cy="16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3"/>
          <p:cNvSpPr txBox="1"/>
          <p:nvPr/>
        </p:nvSpPr>
        <p:spPr>
          <a:xfrm>
            <a:off x="5654750" y="3652725"/>
            <a:ext cx="285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hu" sz="1200">
                <a:solidFill>
                  <a:schemeClr val="lt1"/>
                </a:solidFill>
              </a:rPr>
              <a:t>Cisco ASA 5506-X hardveres tűzfal</a:t>
            </a:r>
            <a:endParaRPr i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Tesztek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245100" y="863550"/>
            <a:ext cx="449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Teljes logikai hálózat tesztelése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Funkciók tesztelése helyileg: DHCP, Web szerver, FTP, stb.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Teljesítménytesztek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hu">
                <a:solidFill>
                  <a:schemeClr val="lt1"/>
                </a:solidFill>
              </a:rPr>
              <a:t>Milyen gyorsan épül fel a hálózati topológia?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hu">
                <a:solidFill>
                  <a:schemeClr val="lt1"/>
                </a:solidFill>
              </a:rPr>
              <a:t>Milyen gyorsan lehet elérni az eszközöket?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Biztonsági tesztek: NAT, PAT, ACL beállítások tesztelése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Virtuális szerver környezet tesztelése egy kliens segítségével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Szerver funkciók tesztelése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Teljesítménytesztek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Internet elérése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788" y="182525"/>
            <a:ext cx="4334025" cy="21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5"/>
          <p:cNvSpPr txBox="1"/>
          <p:nvPr/>
        </p:nvSpPr>
        <p:spPr>
          <a:xfrm>
            <a:off x="5516350" y="2394738"/>
            <a:ext cx="279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hu" sz="1100">
                <a:solidFill>
                  <a:schemeClr val="lt1"/>
                </a:solidFill>
              </a:rPr>
              <a:t>DHCP kérés a budapesti hálózaton</a:t>
            </a:r>
            <a:endParaRPr i="1" sz="1100">
              <a:solidFill>
                <a:schemeClr val="lt1"/>
              </a:solidFill>
            </a:endParaRPr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600" y="2986900"/>
            <a:ext cx="3873049" cy="15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5"/>
          <p:cNvSpPr txBox="1"/>
          <p:nvPr/>
        </p:nvSpPr>
        <p:spPr>
          <a:xfrm>
            <a:off x="5332663" y="4595050"/>
            <a:ext cx="279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hu" sz="1100">
                <a:solidFill>
                  <a:schemeClr val="lt1"/>
                </a:solidFill>
              </a:rPr>
              <a:t>Weboldal elérése</a:t>
            </a:r>
            <a:r>
              <a:rPr i="1" lang="hu" sz="1100">
                <a:solidFill>
                  <a:schemeClr val="lt1"/>
                </a:solidFill>
              </a:rPr>
              <a:t> a budapesti hálózaton</a:t>
            </a:r>
            <a:endParaRPr i="1"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Summary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598938"/>
            <a:ext cx="8520600" cy="4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Automotive AG is an automotive company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WAN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Optical fiber </a:t>
            </a:r>
            <a:r>
              <a:rPr lang="hu">
                <a:solidFill>
                  <a:schemeClr val="lt1"/>
                </a:solidFill>
              </a:rPr>
              <a:t>cables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Two output to the Internet (</a:t>
            </a:r>
            <a:r>
              <a:rPr lang="hu">
                <a:solidFill>
                  <a:schemeClr val="lt1"/>
                </a:solidFill>
              </a:rPr>
              <a:t>Redundancy</a:t>
            </a:r>
            <a:r>
              <a:rPr lang="hu">
                <a:solidFill>
                  <a:schemeClr val="lt1"/>
                </a:solidFill>
              </a:rPr>
              <a:t>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BGP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Static NAT and dynamic PAT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LAN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Gigabit Ethernet </a:t>
            </a:r>
            <a:r>
              <a:rPr lang="hu">
                <a:solidFill>
                  <a:schemeClr val="lt1"/>
                </a:solidFill>
              </a:rPr>
              <a:t>cables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Second and third layer redundancy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OSPFv2 routing protocol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Standard and extended ACL for security purposes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Security solutions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Access Control Lists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NAT, PAT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Port security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Adaptive Security Appliance (ASA)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SSID Broadcast disabled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Other solutions we used in the project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SSH for remote access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Netflow, Syslog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hu">
                <a:solidFill>
                  <a:schemeClr val="lt1"/>
                </a:solidFill>
              </a:rPr>
              <a:t>Portfast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101" y="1529750"/>
            <a:ext cx="3587900" cy="22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3400">
                <a:solidFill>
                  <a:schemeClr val="lt1"/>
                </a:solidFill>
              </a:rPr>
              <a:t>Köszönjük a figyelmet!</a:t>
            </a:r>
            <a:endParaRPr sz="3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3400">
                <a:solidFill>
                  <a:schemeClr val="lt1"/>
                </a:solidFill>
              </a:rPr>
              <a:t>Thank you for your attention!</a:t>
            </a:r>
            <a:endParaRPr sz="3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Alapkoncepció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04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Automotive AG cég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Székhelye: Berlin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A cég feladatai: gépjármű alkatrészek gyártása, tervezése, javítása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A mi célunk: egy stabil, gyors, megbízható hálózat létrehozása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További telephelyei: Budapest, Szombathely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051" y="2737900"/>
            <a:ext cx="3587900" cy="22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Követelmények: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Hierarchikus hálózat megtervezése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Telephelyek közötti kapcsolat kiépítése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Telephelyeken lévő hálózatok megtervezése és kivitelezése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Részlegek számára különböző virtuális hálózat kiépítése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Redundancia megvalósítása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Hálózat biztonságának biztosítása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Vezeték nélküli hálózatok kiépítése a telephelyeken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Telephelyek szervereinek megfelelő konfigurálása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Hálózat optimalizálása a megfelelő sebesség eléréséhez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70400" y="158275"/>
            <a:ext cx="626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700">
                <a:solidFill>
                  <a:schemeClr val="lt1"/>
                </a:solidFill>
              </a:rPr>
              <a:t>Logikai terv</a:t>
            </a:r>
            <a:r>
              <a:rPr b="1" lang="hu" sz="1700">
                <a:solidFill>
                  <a:schemeClr val="lt1"/>
                </a:solidFill>
              </a:rPr>
              <a:t>:</a:t>
            </a:r>
            <a:endParaRPr b="1" sz="1700">
              <a:solidFill>
                <a:schemeClr val="lt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63" y="830288"/>
            <a:ext cx="7781875" cy="41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Felhasznált eszközök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Dia Diagram - hálózat megtervezése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Cisco Packet Tracer 8.2.0 - teljes hálózat konfigurálása és tesztelése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Oracle VirtualBox - virtuális gépek létrehozása és konfigurálása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VMWare Workstation Pro - virtuális gépek létrehozása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Git és GitHub - munkamegosztás megvalósítása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9681" l="17358" r="22825" t="8619"/>
          <a:stretch/>
        </p:blipFill>
        <p:spPr>
          <a:xfrm>
            <a:off x="3023950" y="3800763"/>
            <a:ext cx="11940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00" y="3199450"/>
            <a:ext cx="1887201" cy="188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5">
            <a:alphaModFix/>
          </a:blip>
          <a:srcRect b="14362" l="13624" r="16362" t="13824"/>
          <a:stretch/>
        </p:blipFill>
        <p:spPr>
          <a:xfrm>
            <a:off x="4521775" y="4026850"/>
            <a:ext cx="1808724" cy="10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6">
            <a:alphaModFix/>
          </a:blip>
          <a:srcRect b="27176" l="9486" r="5739" t="15585"/>
          <a:stretch/>
        </p:blipFill>
        <p:spPr>
          <a:xfrm>
            <a:off x="6570675" y="3310075"/>
            <a:ext cx="2515224" cy="95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7">
            <a:alphaModFix/>
          </a:blip>
          <a:srcRect b="24222" l="22294" r="22493" t="25504"/>
          <a:stretch/>
        </p:blipFill>
        <p:spPr>
          <a:xfrm>
            <a:off x="6959263" y="4295350"/>
            <a:ext cx="1738050" cy="7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Csapatmunka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Feladatok megosztása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hu">
                <a:solidFill>
                  <a:schemeClr val="lt1"/>
                </a:solidFill>
              </a:rPr>
              <a:t>Telephelyek tervezése és konfigurálása: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hu">
                <a:solidFill>
                  <a:schemeClr val="lt1"/>
                </a:solidFill>
              </a:rPr>
              <a:t>Adrián =&gt; Berlin telephely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hu">
                <a:solidFill>
                  <a:schemeClr val="lt1"/>
                </a:solidFill>
              </a:rPr>
              <a:t>Ádám =&gt; Budapest telephely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hu">
                <a:solidFill>
                  <a:schemeClr val="lt1"/>
                </a:solidFill>
              </a:rPr>
              <a:t>Kornél =&gt; Szombathely telephely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04" name="Google Shape;104;p20"/>
          <p:cNvGraphicFramePr/>
          <p:nvPr/>
        </p:nvGraphicFramePr>
        <p:xfrm>
          <a:off x="1141675" y="258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{8C81A90E-4FD6-4039-9957-65FB13F4D565}</a:tableStyleId>
              </a:tblPr>
              <a:tblGrid>
                <a:gridCol w="2648350"/>
                <a:gridCol w="920175"/>
                <a:gridCol w="870700"/>
                <a:gridCol w="884850"/>
                <a:gridCol w="800075"/>
                <a:gridCol w="73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lt1"/>
                          </a:solidFill>
                        </a:rPr>
                        <a:t>Hónap (2023-ban)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lt1"/>
                          </a:solidFill>
                        </a:rPr>
                        <a:t>Január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lt1"/>
                          </a:solidFill>
                        </a:rPr>
                        <a:t>Február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lt1"/>
                          </a:solidFill>
                        </a:rPr>
                        <a:t>Március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lt1"/>
                          </a:solidFill>
                        </a:rPr>
                        <a:t>Április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lt1"/>
                          </a:solidFill>
                        </a:rPr>
                        <a:t>Május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lt1"/>
                          </a:solidFill>
                        </a:rPr>
                        <a:t>Tervezés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lt1"/>
                          </a:solidFill>
                        </a:rPr>
                        <a:t>Logikai hálózat konfigurálás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lt1"/>
                          </a:solidFill>
                        </a:rPr>
                        <a:t>Szerver konfigurálás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lt1"/>
                          </a:solidFill>
                        </a:rPr>
                        <a:t>Dokumentálás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FF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Telephelyek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