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9" r:id="rId3"/>
    <p:sldId id="280" r:id="rId4"/>
    <p:sldId id="281" r:id="rId5"/>
    <p:sldId id="282" r:id="rId6"/>
    <p:sldId id="283" r:id="rId7"/>
    <p:sldId id="285" r:id="rId8"/>
    <p:sldId id="286" r:id="rId9"/>
    <p:sldId id="284" r:id="rId10"/>
    <p:sldId id="289" r:id="rId11"/>
    <p:sldId id="287" r:id="rId12"/>
    <p:sldId id="288" r:id="rId13"/>
  </p:sldIdLst>
  <p:sldSz cx="9144000" cy="6858000" type="screen4x3"/>
  <p:notesSz cx="6877050" cy="9653588"/>
  <p:custDataLst>
    <p:tags r:id="rId16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6600"/>
    <a:srgbClr val="6666FF"/>
    <a:srgbClr val="FFCC66"/>
    <a:srgbClr val="0033CC"/>
    <a:srgbClr val="CC3300"/>
    <a:srgbClr val="C864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80814" autoAdjust="0"/>
  </p:normalViewPr>
  <p:slideViewPr>
    <p:cSldViewPr>
      <p:cViewPr varScale="1">
        <p:scale>
          <a:sx n="74" d="100"/>
          <a:sy n="74" d="100"/>
        </p:scale>
        <p:origin x="2022" y="72"/>
      </p:cViewPr>
      <p:guideLst>
        <p:guide orient="horz" pos="2160"/>
        <p:guide pos="2744"/>
      </p:guideLst>
    </p:cSldViewPr>
  </p:slideViewPr>
  <p:notesTextViewPr>
    <p:cViewPr>
      <p:scale>
        <a:sx n="100" d="100"/>
        <a:sy n="100" d="100"/>
      </p:scale>
      <p:origin x="0" y="-28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7" tIns="43599" rIns="87197" bIns="4359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7" tIns="43599" rIns="87197" bIns="4359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6940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7" tIns="43599" rIns="87197" bIns="43599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16940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7" tIns="43599" rIns="87197" bIns="43599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CC20092-8D06-4A1F-A785-D7C1E3DFD5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475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2" tIns="47226" rIns="94452" bIns="47226" numCol="1" anchor="t" anchorCtr="0" compatLnSpc="1">
            <a:prstTxWarp prst="textNoShape">
              <a:avLst/>
            </a:prstTxWarp>
          </a:bodyPr>
          <a:lstStyle>
            <a:lvl1pPr defTabSz="944636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2" tIns="47226" rIns="94452" bIns="47226" numCol="1" anchor="t" anchorCtr="0" compatLnSpc="1">
            <a:prstTxWarp prst="textNoShape">
              <a:avLst/>
            </a:prstTxWarp>
          </a:bodyPr>
          <a:lstStyle>
            <a:lvl1pPr algn="r" defTabSz="944636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7113" y="725488"/>
            <a:ext cx="4824412" cy="3617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584700"/>
            <a:ext cx="55022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2" tIns="47226" rIns="94452" bIns="47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940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2" tIns="47226" rIns="94452" bIns="47226" numCol="1" anchor="b" anchorCtr="0" compatLnSpc="1">
            <a:prstTxWarp prst="textNoShape">
              <a:avLst/>
            </a:prstTxWarp>
          </a:bodyPr>
          <a:lstStyle>
            <a:lvl1pPr defTabSz="944636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16940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2" tIns="47226" rIns="94452" bIns="47226" numCol="1" anchor="b" anchorCtr="0" compatLnSpc="1">
            <a:prstTxWarp prst="textNoShape">
              <a:avLst/>
            </a:prstTxWarp>
          </a:bodyPr>
          <a:lstStyle>
            <a:lvl1pPr algn="r" defTabSz="944636">
              <a:defRPr sz="1200"/>
            </a:lvl1pPr>
          </a:lstStyle>
          <a:p>
            <a:pPr>
              <a:defRPr/>
            </a:pPr>
            <a:fld id="{68BDD5DA-D2F5-40DB-BB74-31C265CD4C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880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DD5DA-D2F5-40DB-BB74-31C265CD4CC4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353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DD5DA-D2F5-40DB-BB74-31C265CD4CC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118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Source</a:t>
            </a:r>
            <a:r>
              <a:rPr lang="en-US" altLang="zh-TW" baseline="0" dirty="0" smtClean="0"/>
              <a:t> File -&gt; Object File :</a:t>
            </a:r>
          </a:p>
          <a:p>
            <a:r>
              <a:rPr lang="en-US" altLang="zh-TW" dirty="0" err="1" smtClean="0"/>
              <a:t>Compling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DD5DA-D2F5-40DB-BB74-31C265CD4CC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196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Notepad++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的換行符號不同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DD5DA-D2F5-40DB-BB74-31C265CD4CC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39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IDE</a:t>
            </a:r>
          </a:p>
          <a:p>
            <a:r>
              <a:rPr lang="en-US" altLang="zh-TW" dirty="0" smtClean="0"/>
              <a:t>Integrated Development</a:t>
            </a:r>
            <a:r>
              <a:rPr lang="en-US" altLang="zh-TW" baseline="0" dirty="0" smtClean="0"/>
              <a:t> Environment</a:t>
            </a:r>
          </a:p>
          <a:p>
            <a:r>
              <a:rPr lang="en-US" altLang="zh-TW" baseline="0" dirty="0" smtClean="0"/>
              <a:t>1. </a:t>
            </a:r>
            <a:r>
              <a:rPr lang="zh-TW" altLang="en-US" baseline="0" dirty="0" smtClean="0"/>
              <a:t>習慣沒有</a:t>
            </a:r>
            <a:r>
              <a:rPr lang="en-US" altLang="zh-TW" baseline="0" dirty="0" smtClean="0"/>
              <a:t>IDE</a:t>
            </a:r>
            <a:r>
              <a:rPr lang="zh-TW" altLang="en-US" baseline="0" dirty="0" smtClean="0"/>
              <a:t>的寫程式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2. three common bugs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Exception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Crash:</a:t>
            </a:r>
          </a:p>
          <a:p>
            <a:r>
              <a:rPr lang="en-US" altLang="zh-TW" dirty="0" smtClean="0"/>
              <a:t>Stack Overflow</a:t>
            </a:r>
          </a:p>
          <a:p>
            <a:r>
              <a:rPr lang="en-US" altLang="zh-TW" dirty="0" err="1" smtClean="0"/>
              <a:t>Seqmentation</a:t>
            </a:r>
            <a:r>
              <a:rPr lang="en-US" altLang="zh-TW" baseline="0" dirty="0" smtClean="0"/>
              <a:t> Fault</a:t>
            </a:r>
          </a:p>
          <a:p>
            <a:endParaRPr lang="en-US" altLang="zh-TW" baseline="0" dirty="0" smtClean="0"/>
          </a:p>
          <a:p>
            <a:r>
              <a:rPr lang="zh-TW" altLang="en-US" dirty="0" smtClean="0"/>
              <a:t>軟體驗證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王凡</a:t>
            </a:r>
            <a:r>
              <a:rPr lang="en-US" altLang="zh-TW" dirty="0" smtClean="0"/>
              <a:t>(</a:t>
            </a:r>
            <a:r>
              <a:rPr lang="zh-TW" altLang="en-US" dirty="0" smtClean="0"/>
              <a:t>計概的老師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解決</a:t>
            </a:r>
            <a:r>
              <a:rPr lang="en-US" altLang="zh-TW" dirty="0" smtClean="0"/>
              <a:t>Logic Errors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-Wall</a:t>
            </a:r>
          </a:p>
          <a:p>
            <a:r>
              <a:rPr lang="en-US" altLang="zh-TW" dirty="0" smtClean="0"/>
              <a:t>Which is a</a:t>
            </a:r>
            <a:r>
              <a:rPr lang="en-US" altLang="zh-TW" baseline="0" dirty="0" smtClean="0"/>
              <a:t> command in </a:t>
            </a:r>
            <a:r>
              <a:rPr lang="en-US" altLang="zh-TW" baseline="0" dirty="0" err="1" smtClean="0"/>
              <a:t>minGW</a:t>
            </a:r>
            <a:r>
              <a:rPr lang="en-US" altLang="zh-TW" baseline="0" dirty="0" smtClean="0"/>
              <a:t>/ Linux</a:t>
            </a:r>
            <a:endParaRPr lang="en-US" altLang="zh-TW" dirty="0" smtClean="0"/>
          </a:p>
          <a:p>
            <a:r>
              <a:rPr lang="en-US" altLang="zh-TW" dirty="0" smtClean="0"/>
              <a:t>W</a:t>
            </a:r>
            <a:r>
              <a:rPr lang="en-US" altLang="zh-TW" baseline="0" dirty="0" smtClean="0"/>
              <a:t>: stands for Warning</a:t>
            </a:r>
          </a:p>
          <a:p>
            <a:r>
              <a:rPr lang="en-US" altLang="zh-TW" baseline="0" dirty="0" smtClean="0"/>
              <a:t>All: </a:t>
            </a:r>
            <a:r>
              <a:rPr lang="zh-TW" altLang="en-US" baseline="0" dirty="0" smtClean="0"/>
              <a:t>將所有的</a:t>
            </a:r>
            <a:r>
              <a:rPr lang="en-US" altLang="zh-TW" baseline="0" dirty="0" smtClean="0"/>
              <a:t>warning</a:t>
            </a:r>
            <a:r>
              <a:rPr lang="zh-TW" altLang="en-US" baseline="0" dirty="0" smtClean="0"/>
              <a:t>輸出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GNU </a:t>
            </a:r>
            <a:r>
              <a:rPr lang="zh-TW" altLang="en-US" dirty="0" smtClean="0"/>
              <a:t>基本</a:t>
            </a:r>
            <a:r>
              <a:rPr lang="en-US" altLang="zh-TW" dirty="0" smtClean="0"/>
              <a:t>debugger</a:t>
            </a:r>
          </a:p>
          <a:p>
            <a:r>
              <a:rPr lang="zh-TW" altLang="en-US" dirty="0" smtClean="0"/>
              <a:t>關於</a:t>
            </a:r>
            <a:r>
              <a:rPr lang="en-US" altLang="zh-TW" dirty="0" smtClean="0"/>
              <a:t>debugger </a:t>
            </a:r>
            <a:r>
              <a:rPr lang="zh-TW" altLang="en-US" dirty="0" smtClean="0"/>
              <a:t>強烈建議使用</a:t>
            </a:r>
            <a:r>
              <a:rPr lang="en-US" altLang="zh-TW" dirty="0" smtClean="0"/>
              <a:t>GUI </a:t>
            </a:r>
            <a:r>
              <a:rPr lang="zh-TW" altLang="en-US" dirty="0" smtClean="0"/>
              <a:t>圖形介面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Compiler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會把沒用到的變數 直接忽略不給他記憶體</a:t>
            </a:r>
            <a:endParaRPr lang="en-US" altLang="zh-TW" baseline="0" dirty="0" smtClean="0"/>
          </a:p>
          <a:p>
            <a:r>
              <a:rPr lang="en-US" altLang="zh-TW" dirty="0" smtClean="0"/>
              <a:t>Therefore, debugger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無法偵測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Garbage value</a:t>
            </a:r>
          </a:p>
          <a:p>
            <a:r>
              <a:rPr lang="en-US" altLang="zh-TW" dirty="0" smtClean="0"/>
              <a:t>Over</a:t>
            </a:r>
            <a:r>
              <a:rPr lang="en-US" altLang="zh-TW" baseline="0" dirty="0" smtClean="0"/>
              <a:t>flow e.g.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DD5DA-D2F5-40DB-BB74-31C265CD4CC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218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DD5DA-D2F5-40DB-BB74-31C265CD4CC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759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DD5DA-D2F5-40DB-BB74-31C265CD4CC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079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r>
              <a:rPr lang="en-US" altLang="zh-TW" baseline="0" dirty="0" smtClean="0"/>
              <a:t>-O0 </a:t>
            </a:r>
            <a:r>
              <a:rPr lang="zh-TW" altLang="en-US" baseline="0" dirty="0" smtClean="0"/>
              <a:t>不要做任何最佳化</a:t>
            </a:r>
            <a:endParaRPr lang="en-US" altLang="zh-TW" baseline="0" dirty="0" smtClean="0"/>
          </a:p>
          <a:p>
            <a:r>
              <a:rPr lang="zh-TW" altLang="en-US" baseline="0" dirty="0" smtClean="0"/>
              <a:t>不打 就是</a:t>
            </a:r>
            <a:r>
              <a:rPr lang="en-US" altLang="zh-TW" baseline="0" dirty="0" smtClean="0"/>
              <a:t> –O2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Vim buggy.cpp</a:t>
            </a:r>
          </a:p>
          <a:p>
            <a:r>
              <a:rPr lang="en-US" altLang="zh-TW" dirty="0" smtClean="0"/>
              <a:t>g++</a:t>
            </a:r>
            <a:r>
              <a:rPr lang="en-US" altLang="zh-TW" baseline="0" dirty="0" smtClean="0"/>
              <a:t> bugy.cpp</a:t>
            </a:r>
          </a:p>
          <a:p>
            <a:r>
              <a:rPr lang="en-US" altLang="zh-TW" baseline="0" dirty="0" smtClean="0"/>
              <a:t>./a. out</a:t>
            </a:r>
            <a:endParaRPr lang="en-US" altLang="zh-TW" dirty="0" smtClean="0"/>
          </a:p>
          <a:p>
            <a:r>
              <a:rPr lang="en-US" altLang="zh-TW" dirty="0" smtClean="0"/>
              <a:t>G++ -g –O0 buggy.cpp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Valgrind</a:t>
            </a:r>
            <a:r>
              <a:rPr lang="en-US" altLang="zh-TW" baseline="0" dirty="0" smtClean="0"/>
              <a:t> ./</a:t>
            </a:r>
            <a:r>
              <a:rPr lang="en-US" altLang="zh-TW" baseline="0" dirty="0" err="1" smtClean="0"/>
              <a:t>a.out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DD5DA-D2F5-40DB-BB74-31C265CD4CC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3852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Valgrind</a:t>
            </a:r>
            <a:endParaRPr lang="en-US" altLang="zh-TW" dirty="0" smtClean="0"/>
          </a:p>
          <a:p>
            <a:r>
              <a:rPr lang="zh-TW" altLang="en-US" dirty="0" smtClean="0"/>
              <a:t>記憶體偵測軟體</a:t>
            </a:r>
            <a:endParaRPr lang="en-US" altLang="zh-TW" dirty="0" smtClean="0"/>
          </a:p>
          <a:p>
            <a:r>
              <a:rPr lang="en-US" altLang="zh-TW" dirty="0" smtClean="0"/>
              <a:t>Windows</a:t>
            </a:r>
            <a:r>
              <a:rPr lang="zh-TW" altLang="en-US" dirty="0" smtClean="0"/>
              <a:t>的記憶體管理無法做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DD5DA-D2F5-40DB-BB74-31C265CD4CC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418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/>
          <p:cNvSpPr>
            <a:spLocks noChangeArrowheads="1"/>
          </p:cNvSpPr>
          <p:nvPr userDrawn="1"/>
        </p:nvSpPr>
        <p:spPr bwMode="auto">
          <a:xfrm>
            <a:off x="684213" y="765175"/>
            <a:ext cx="7775575" cy="2447925"/>
          </a:xfrm>
          <a:prstGeom prst="roundRect">
            <a:avLst>
              <a:gd name="adj" fmla="val 16667"/>
            </a:avLst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5175"/>
            <a:ext cx="7772400" cy="24034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592388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9AE62-3068-40CB-A157-A180187F04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876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0AD1D-663F-440C-B7E3-C12FEF7349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095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7D302-DEC4-4864-8F20-4A90018E86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287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E21E8-D0F7-40F4-BC00-9E3EB0F119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463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28775"/>
            <a:ext cx="4038600" cy="2171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52875"/>
            <a:ext cx="4038600" cy="2173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924BF-4E56-4571-A599-9DEE0AE383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343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82BA2-63CF-4FB5-A94F-D905D7BD9D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299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5F2FD-5813-4E9E-AD32-0796FAB1AC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006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40041-FC55-4228-A045-B32321CD67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898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5186B-56FC-4B1A-813B-FC067609FA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695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46F5B-A6CE-4F38-AF39-C003D66D47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6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05DE9-0948-4822-823C-F4758BA4FC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783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643C9-BEE2-437B-9340-4C051EB090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714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C18C-F1CE-4C60-B132-2BB81D0366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45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ED3421E-57A5-45F1-9D7B-29DF25BE0E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7" name="AutoShape 7"/>
          <p:cNvSpPr>
            <a:spLocks noChangeArrowheads="1"/>
          </p:cNvSpPr>
          <p:nvPr userDrawn="1"/>
        </p:nvSpPr>
        <p:spPr bwMode="auto">
          <a:xfrm>
            <a:off x="611188" y="404813"/>
            <a:ext cx="7921625" cy="863600"/>
          </a:xfrm>
          <a:prstGeom prst="roundRect">
            <a:avLst>
              <a:gd name="adj" fmla="val 16667"/>
            </a:avLst>
          </a:prstGeom>
          <a:noFill/>
          <a:ln w="444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  <p:sldLayoutId id="2147484388" r:id="rId10"/>
    <p:sldLayoutId id="2147484389" r:id="rId11"/>
    <p:sldLayoutId id="2147484390" r:id="rId12"/>
    <p:sldLayoutId id="214748439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anliyu@cc.ee.nt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mingw/files/latest/download?source=fi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im.org/" TargetMode="External"/><Relationship Id="rId4" Type="http://schemas.openxmlformats.org/officeDocument/2006/relationships/hyperlink" Target="http://notepad-plus-plus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81063"/>
            <a:ext cx="7772400" cy="2187575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All about Coding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2663825"/>
          </a:xfrm>
        </p:spPr>
        <p:txBody>
          <a:bodyPr/>
          <a:lstStyle/>
          <a:p>
            <a:pPr eaLnBrk="1" hangingPunct="1"/>
            <a:r>
              <a:rPr lang="en-US" altLang="zh-TW" dirty="0" err="1" smtClean="0"/>
              <a:t>Tian</a:t>
            </a:r>
            <a:r>
              <a:rPr lang="en-US" altLang="zh-TW" dirty="0" smtClean="0"/>
              <a:t>-Li Yu</a:t>
            </a:r>
          </a:p>
          <a:p>
            <a:pPr eaLnBrk="1" hangingPunct="1"/>
            <a:r>
              <a:rPr lang="en-US" altLang="zh-TW" u="sng" dirty="0" smtClean="0">
                <a:solidFill>
                  <a:srgbClr val="0000FF"/>
                </a:solidFill>
                <a:hlinkClick r:id="rId3"/>
              </a:rPr>
              <a:t>tianliyu@ntu.edu.tw</a:t>
            </a:r>
            <a:endParaRPr lang="en-US" altLang="zh-TW" u="sng" dirty="0" smtClean="0">
              <a:solidFill>
                <a:srgbClr val="0000FF"/>
              </a:solidFill>
            </a:endParaRPr>
          </a:p>
          <a:p>
            <a:pPr eaLnBrk="1" hangingPunct="1"/>
            <a:endParaRPr lang="en-US" altLang="zh-TW" u="sng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TW" dirty="0" smtClean="0"/>
              <a:t>Department of Electrical Engineering</a:t>
            </a:r>
          </a:p>
          <a:p>
            <a:pPr eaLnBrk="1" hangingPunct="1"/>
            <a:r>
              <a:rPr lang="en-US" altLang="zh-TW" dirty="0" smtClean="0"/>
              <a:t>National Taiwan University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sz="1600" b="1" dirty="0" smtClean="0"/>
              <a:t>Acknowledgment</a:t>
            </a:r>
          </a:p>
          <a:p>
            <a:pPr eaLnBrk="1" hangingPunct="1"/>
            <a:r>
              <a:rPr lang="zh-TW" altLang="en-US" sz="1200" dirty="0" smtClean="0"/>
              <a:t>謝明倫</a:t>
            </a:r>
            <a:endParaRPr lang="en-US" altLang="zh-TW" sz="1200" dirty="0" smtClean="0"/>
          </a:p>
          <a:p>
            <a:pPr eaLnBrk="1" hangingPunct="1"/>
            <a:r>
              <a:rPr lang="en-US" altLang="zh-TW" sz="1200" dirty="0" smtClean="0"/>
              <a:t>yans@media.ee.ntu.edu.tw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Debugger with GUI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Easier to use.</a:t>
            </a:r>
          </a:p>
          <a:p>
            <a:r>
              <a:rPr lang="en-US" altLang="zh-TW" dirty="0" smtClean="0"/>
              <a:t>Suggestion for windows --- Code</a:t>
            </a:r>
            <a:r>
              <a:rPr lang="en-US" altLang="zh-TW" dirty="0"/>
              <a:t>::Blocks </a:t>
            </a:r>
            <a:r>
              <a:rPr lang="en-US" altLang="zh-TW" sz="2000" dirty="0"/>
              <a:t>(</a:t>
            </a:r>
            <a:r>
              <a:rPr lang="en-US" altLang="zh-TW" sz="2000" dirty="0">
                <a:hlinkClick r:id="rId2"/>
              </a:rPr>
              <a:t>http://www.codeblock</a:t>
            </a:r>
            <a:r>
              <a:rPr lang="en-US" altLang="zh-TW" dirty="0">
                <a:hlinkClick r:id="rId2"/>
              </a:rPr>
              <a:t>s.org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Try not to rely on integrated development </a:t>
            </a:r>
            <a:r>
              <a:rPr lang="en-US" altLang="zh-TW" dirty="0"/>
              <a:t>e</a:t>
            </a:r>
            <a:r>
              <a:rPr lang="en-US" altLang="zh-TW" dirty="0" smtClean="0"/>
              <a:t>nvironment (IDE) too much.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748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Valgrind</a:t>
            </a:r>
            <a:r>
              <a:rPr lang="en-US" altLang="zh-TW" dirty="0" smtClean="0"/>
              <a:t> (Memory Checker)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Linux only (what a pity!)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Common errors</a:t>
            </a:r>
          </a:p>
          <a:p>
            <a:pPr lvl="1"/>
            <a:r>
              <a:rPr lang="en-US" altLang="zh-TW" dirty="0" smtClean="0"/>
              <a:t>conditional </a:t>
            </a:r>
            <a:r>
              <a:rPr lang="en-US" altLang="zh-TW" dirty="0"/>
              <a:t>jump or move depends on </a:t>
            </a:r>
            <a:r>
              <a:rPr lang="en-US" altLang="zh-TW" dirty="0" err="1"/>
              <a:t>uninitialised</a:t>
            </a:r>
            <a:r>
              <a:rPr lang="en-US" altLang="zh-TW" dirty="0"/>
              <a:t> value(s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invalid read/write </a:t>
            </a:r>
            <a:r>
              <a:rPr lang="en-US" altLang="zh-TW" dirty="0"/>
              <a:t>of size </a:t>
            </a:r>
            <a:r>
              <a:rPr lang="en-US" altLang="zh-TW" dirty="0" smtClean="0"/>
              <a:t>4</a:t>
            </a:r>
          </a:p>
          <a:p>
            <a:pPr lvl="1"/>
            <a:r>
              <a:rPr lang="en-US" altLang="zh-TW" dirty="0"/>
              <a:t>definitely lost: 40 bytes in 1 </a:t>
            </a:r>
            <a:r>
              <a:rPr lang="en-US" altLang="zh-TW" dirty="0" smtClean="0"/>
              <a:t>blocks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More details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--track-origins = yes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--leak-check=full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00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Headers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752553"/>
          </a:xfrm>
        </p:spPr>
        <p:txBody>
          <a:bodyPr/>
          <a:lstStyle/>
          <a:p>
            <a:r>
              <a:rPr lang="en-US" altLang="zh-TW" dirty="0" smtClean="0"/>
              <a:t>To avoid multiple definitions, we need to make sure each header is only included once in the whole project.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I’d suggest to use the filename as the unique name.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 txBox="1">
            <a:spLocks/>
          </p:cNvSpPr>
          <p:nvPr/>
        </p:nvSpPr>
        <p:spPr>
          <a:xfrm>
            <a:off x="2686967" y="2924944"/>
            <a:ext cx="3770065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01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#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A001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ifndef</a:t>
            </a:r>
            <a:r>
              <a:rPr kumimoji="0" lang="en-US" altLang="zh-TW" dirty="0">
                <a:solidFill>
                  <a:srgbClr val="00A001"/>
                </a:solidFill>
                <a:ea typeface="微軟正黑體"/>
              </a:rPr>
              <a:t> </a:t>
            </a:r>
            <a:r>
              <a:rPr kumimoji="0" lang="en-US" altLang="zh-TW" dirty="0" smtClean="0">
                <a:solidFill>
                  <a:srgbClr val="00A001"/>
                </a:solidFill>
                <a:ea typeface="微軟正黑體"/>
              </a:rPr>
              <a:t>UNIQUE_NAME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rgbClr val="00A001"/>
              </a:solidFill>
              <a:effectLst/>
              <a:uLnTx/>
              <a:uFillTx/>
              <a:latin typeface="Courier New" panose="02070309020205020404" pitchFamily="49" charset="0"/>
              <a:ea typeface="微軟正黑體"/>
              <a:cs typeface="Courier New" panose="02070309020205020404" pitchFamily="49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01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#define UNIQUE_NAME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rgbClr val="0200BF"/>
              </a:solidFill>
              <a:effectLst/>
              <a:uLnTx/>
              <a:uFillTx/>
              <a:latin typeface="Courier New" panose="02070309020205020404" pitchFamily="49" charset="0"/>
              <a:ea typeface="微軟正黑體"/>
              <a:cs typeface="Courier New" panose="02070309020205020404" pitchFamily="49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200BF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// Real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rgbClr val="0200BF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 content here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r>
              <a:rPr kumimoji="0" lang="en-US" altLang="zh-TW" dirty="0" smtClean="0">
                <a:solidFill>
                  <a:srgbClr val="0200BF"/>
                </a:solidFill>
                <a:ea typeface="微軟正黑體"/>
              </a:rPr>
              <a:t>…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rgbClr val="0200BF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endParaRPr kumimoji="0" lang="en-US" altLang="zh-TW" dirty="0">
              <a:solidFill>
                <a:srgbClr val="0200BF"/>
              </a:solidFill>
              <a:ea typeface="微軟正黑體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r>
              <a:rPr kumimoji="0" lang="en-US" altLang="zh-TW" dirty="0" smtClean="0">
                <a:solidFill>
                  <a:srgbClr val="00A001"/>
                </a:solidFill>
                <a:ea typeface="微軟正黑體"/>
              </a:rPr>
              <a:t>#</a:t>
            </a:r>
            <a:r>
              <a:rPr kumimoji="0" lang="en-US" altLang="zh-TW" dirty="0" err="1" smtClean="0">
                <a:solidFill>
                  <a:srgbClr val="00A001"/>
                </a:solidFill>
                <a:ea typeface="微軟正黑體"/>
              </a:rPr>
              <a:t>endif</a:t>
            </a:r>
            <a:endParaRPr kumimoji="0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A"/>
              </a:solidFill>
              <a:effectLst/>
              <a:uLnTx/>
              <a:uFillTx/>
              <a:latin typeface="Courier New" panose="02070309020205020404" pitchFamily="49" charset="0"/>
              <a:ea typeface="微軟正黑體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0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 smtClean="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Compiling and Linking</a:t>
            </a:r>
          </a:p>
          <a:p>
            <a:r>
              <a:rPr lang="en-US" altLang="zh-TW" dirty="0" smtClean="0"/>
              <a:t>Debug</a:t>
            </a:r>
          </a:p>
          <a:p>
            <a:r>
              <a:rPr lang="en-US" altLang="zh-TW" sz="2400" dirty="0" err="1" smtClean="0"/>
              <a:t>Valgrind</a:t>
            </a:r>
            <a:endParaRPr lang="en-US" altLang="zh-TW" sz="2400" dirty="0" smtClean="0"/>
          </a:p>
          <a:p>
            <a:r>
              <a:rPr lang="en-US" altLang="zh-TW" dirty="0" smtClean="0"/>
              <a:t>Headers</a:t>
            </a:r>
            <a:endParaRPr lang="zh-TW" altLang="en-US" sz="2400" dirty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Compiling and Linking</a:t>
            </a:r>
            <a:endParaRPr lang="zh-TW" altLang="en-US" dirty="0"/>
          </a:p>
        </p:txBody>
      </p:sp>
      <p:pic>
        <p:nvPicPr>
          <p:cNvPr id="11268" name="Picture 4" descr="compilation 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80" y="1644958"/>
            <a:ext cx="5933048" cy="480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3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C/C++ Compiler for Windows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Compiler</a:t>
            </a:r>
          </a:p>
          <a:p>
            <a:pPr lvl="1"/>
            <a:r>
              <a:rPr lang="en-US" altLang="zh-TW" dirty="0" smtClean="0"/>
              <a:t>VS C/C++ compiler</a:t>
            </a:r>
          </a:p>
          <a:p>
            <a:pPr lvl="1"/>
            <a:r>
              <a:rPr lang="en-US" altLang="zh-TW" dirty="0" smtClean="0"/>
              <a:t>GNU C/C++ compiler, recommended (</a:t>
            </a:r>
            <a:r>
              <a:rPr lang="en-US" altLang="zh-TW" dirty="0" err="1" smtClean="0"/>
              <a:t>MinGW</a:t>
            </a:r>
            <a:r>
              <a:rPr lang="en-US" altLang="zh-TW" dirty="0" smtClean="0"/>
              <a:t>) </a:t>
            </a:r>
            <a:r>
              <a:rPr lang="en-US" altLang="zh-TW" sz="1500" dirty="0" smtClean="0">
                <a:hlinkClick r:id="rId3"/>
              </a:rPr>
              <a:t>http</a:t>
            </a:r>
            <a:r>
              <a:rPr lang="en-US" altLang="zh-TW" sz="1500" dirty="0">
                <a:hlinkClick r:id="rId3"/>
              </a:rPr>
              <a:t>://</a:t>
            </a:r>
            <a:r>
              <a:rPr lang="en-US" altLang="zh-TW" sz="1500" dirty="0" smtClean="0">
                <a:hlinkClick r:id="rId3"/>
              </a:rPr>
              <a:t>sourceforge.net/projects/mingw/files/latest/download?source=files</a:t>
            </a:r>
            <a:endParaRPr lang="en-US" altLang="zh-TW" sz="1500" dirty="0" smtClean="0"/>
          </a:p>
          <a:p>
            <a:endParaRPr lang="en-US" altLang="zh-TW" sz="1600" dirty="0"/>
          </a:p>
          <a:p>
            <a:r>
              <a:rPr lang="en-US" altLang="zh-TW" dirty="0" smtClean="0"/>
              <a:t>Editor</a:t>
            </a:r>
          </a:p>
          <a:p>
            <a:pPr lvl="1"/>
            <a:r>
              <a:rPr lang="en-US" altLang="zh-TW" dirty="0"/>
              <a:t>Notepad</a:t>
            </a:r>
            <a:r>
              <a:rPr lang="en-US" altLang="zh-TW" dirty="0" smtClean="0"/>
              <a:t>++, recommended </a:t>
            </a:r>
            <a:r>
              <a:rPr lang="en-US" altLang="zh-TW" dirty="0"/>
              <a:t>(</a:t>
            </a:r>
            <a:r>
              <a:rPr lang="en-US" altLang="zh-TW" dirty="0">
                <a:hlinkClick r:id="rId4"/>
              </a:rPr>
              <a:t>http://notepad-plus-plus.org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Vim, for advanced users (</a:t>
            </a:r>
            <a:r>
              <a:rPr lang="en-US" altLang="zh-TW" dirty="0" smtClean="0">
                <a:hlinkClick r:id="rId5"/>
              </a:rPr>
              <a:t>http</a:t>
            </a:r>
            <a:r>
              <a:rPr lang="en-US" altLang="zh-TW" dirty="0">
                <a:hlinkClick r:id="rId5"/>
              </a:rPr>
              <a:t>://www.vim.org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797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Bugs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17500" y="1739900"/>
            <a:ext cx="8665284" cy="4365625"/>
            <a:chOff x="317500" y="1739900"/>
            <a:chExt cx="8665284" cy="4365625"/>
          </a:xfrm>
        </p:grpSpPr>
        <p:grpSp>
          <p:nvGrpSpPr>
            <p:cNvPr id="5" name="群組 4"/>
            <p:cNvGrpSpPr/>
            <p:nvPr/>
          </p:nvGrpSpPr>
          <p:grpSpPr>
            <a:xfrm>
              <a:off x="317500" y="1739900"/>
              <a:ext cx="3873500" cy="1412875"/>
              <a:chOff x="317500" y="1739900"/>
              <a:chExt cx="3873500" cy="1412875"/>
            </a:xfrm>
          </p:grpSpPr>
          <p:sp>
            <p:nvSpPr>
              <p:cNvPr id="20" name="燕尾形向右箭號 19"/>
              <p:cNvSpPr/>
              <p:nvPr/>
            </p:nvSpPr>
            <p:spPr>
              <a:xfrm rot="5400000">
                <a:off x="2400300" y="1460500"/>
                <a:ext cx="1371600" cy="1930400"/>
              </a:xfrm>
              <a:prstGeom prst="notchedRightArrow">
                <a:avLst>
                  <a:gd name="adj1" fmla="val 50000"/>
                  <a:gd name="adj2" fmla="val 40741"/>
                </a:avLst>
              </a:prstGeom>
              <a:gradFill rotWithShape="1">
                <a:gsLst>
                  <a:gs pos="0">
                    <a:srgbClr val="1AB39F">
                      <a:tint val="50000"/>
                      <a:satMod val="300000"/>
                    </a:srgbClr>
                  </a:gs>
                  <a:gs pos="35000">
                    <a:srgbClr val="1AB39F">
                      <a:tint val="37000"/>
                      <a:satMod val="300000"/>
                    </a:srgbClr>
                  </a:gs>
                  <a:gs pos="100000">
                    <a:srgbClr val="1AB39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1AB39F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17500" y="2038350"/>
                <a:ext cx="1663700" cy="774700"/>
              </a:xfrm>
              <a:prstGeom prst="rect">
                <a:avLst/>
              </a:prstGeom>
              <a:solidFill>
                <a:srgbClr val="1AB39F"/>
              </a:solidFill>
              <a:ln w="25400" cap="flat" cmpd="sng" algn="ctr">
                <a:solidFill>
                  <a:srgbClr val="1AB39F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微軟正黑體"/>
                  </a:rPr>
                  <a:t>Coding,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微軟正黑體"/>
                  </a:rPr>
                  <a:t>Compiling</a:t>
                </a:r>
                <a:endPara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軟正黑體"/>
                </a:endParaRPr>
              </a:p>
            </p:txBody>
          </p:sp>
          <p:sp>
            <p:nvSpPr>
              <p:cNvPr id="22" name="向右箭號 21"/>
              <p:cNvSpPr/>
              <p:nvPr/>
            </p:nvSpPr>
            <p:spPr>
              <a:xfrm>
                <a:off x="3365500" y="2720975"/>
                <a:ext cx="825500" cy="158750"/>
              </a:xfrm>
              <a:prstGeom prst="rightArrow">
                <a:avLst/>
              </a:prstGeom>
              <a:solidFill>
                <a:srgbClr val="1AB39F"/>
              </a:solidFill>
              <a:ln w="25400" cap="flat" cmpd="sng" algn="ctr">
                <a:solidFill>
                  <a:srgbClr val="1AB39F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軟正黑體"/>
                </a:endParaRPr>
              </a:p>
            </p:txBody>
          </p:sp>
          <p:sp>
            <p:nvSpPr>
              <p:cNvPr id="23" name="乘號 22"/>
              <p:cNvSpPr/>
              <p:nvPr/>
            </p:nvSpPr>
            <p:spPr>
              <a:xfrm>
                <a:off x="3048000" y="2428875"/>
                <a:ext cx="723900" cy="723900"/>
              </a:xfrm>
              <a:prstGeom prst="mathMultiply">
                <a:avLst>
                  <a:gd name="adj1" fmla="val 1158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EA157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軟正黑體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548159" y="1879184"/>
              <a:ext cx="2587055" cy="1046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微軟正黑體"/>
                </a:rPr>
                <a:t>Compilation errors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/>
                </a:rPr>
                <a:t>Syntax error</a:t>
              </a:r>
            </a:p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/>
                </a:rPr>
                <a:t>Ex. typing error…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</a:endParaRPr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317500" y="3149600"/>
              <a:ext cx="3873500" cy="1412875"/>
              <a:chOff x="317500" y="1739900"/>
              <a:chExt cx="3873500" cy="1412875"/>
            </a:xfrm>
          </p:grpSpPr>
          <p:sp>
            <p:nvSpPr>
              <p:cNvPr id="16" name="燕尾形向右箭號 15"/>
              <p:cNvSpPr/>
              <p:nvPr/>
            </p:nvSpPr>
            <p:spPr>
              <a:xfrm rot="5400000">
                <a:off x="2400300" y="1460500"/>
                <a:ext cx="1371600" cy="1930400"/>
              </a:xfrm>
              <a:prstGeom prst="notchedRightArrow">
                <a:avLst>
                  <a:gd name="adj1" fmla="val 50000"/>
                  <a:gd name="adj2" fmla="val 40741"/>
                </a:avLst>
              </a:prstGeom>
              <a:gradFill rotWithShape="1">
                <a:gsLst>
                  <a:gs pos="0">
                    <a:srgbClr val="00ADDC">
                      <a:tint val="50000"/>
                      <a:satMod val="300000"/>
                    </a:srgbClr>
                  </a:gs>
                  <a:gs pos="35000">
                    <a:srgbClr val="00ADDC">
                      <a:tint val="37000"/>
                      <a:satMod val="300000"/>
                    </a:srgbClr>
                  </a:gs>
                  <a:gs pos="100000">
                    <a:srgbClr val="00ADDC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ADDC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17500" y="2038350"/>
                <a:ext cx="1663700" cy="774700"/>
              </a:xfrm>
              <a:prstGeom prst="rect">
                <a:avLst/>
              </a:prstGeom>
              <a:solidFill>
                <a:srgbClr val="00ADDC"/>
              </a:solidFill>
              <a:ln w="25400" cap="flat" cmpd="sng" algn="ctr">
                <a:solidFill>
                  <a:srgbClr val="00ADD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微軟正黑體"/>
                  </a:rPr>
                  <a:t>Run</a:t>
                </a:r>
                <a:endPara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軟正黑體"/>
                </a:endParaRPr>
              </a:p>
            </p:txBody>
          </p:sp>
          <p:sp>
            <p:nvSpPr>
              <p:cNvPr id="18" name="向右箭號 17"/>
              <p:cNvSpPr/>
              <p:nvPr/>
            </p:nvSpPr>
            <p:spPr>
              <a:xfrm>
                <a:off x="3365500" y="2720975"/>
                <a:ext cx="825500" cy="158750"/>
              </a:xfrm>
              <a:prstGeom prst="rightArrow">
                <a:avLst/>
              </a:prstGeom>
              <a:solidFill>
                <a:srgbClr val="00ADDC"/>
              </a:solidFill>
              <a:ln w="25400" cap="flat" cmpd="sng" algn="ctr">
                <a:solidFill>
                  <a:srgbClr val="00ADD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軟正黑體"/>
                </a:endParaRPr>
              </a:p>
            </p:txBody>
          </p:sp>
          <p:sp>
            <p:nvSpPr>
              <p:cNvPr id="19" name="乘號 18"/>
              <p:cNvSpPr/>
              <p:nvPr/>
            </p:nvSpPr>
            <p:spPr>
              <a:xfrm>
                <a:off x="3048000" y="2428875"/>
                <a:ext cx="723900" cy="723900"/>
              </a:xfrm>
              <a:prstGeom prst="mathMultiply">
                <a:avLst>
                  <a:gd name="adj1" fmla="val 1158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EA157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軟正黑體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2254250" y="5006975"/>
              <a:ext cx="1663700" cy="774700"/>
            </a:xfrm>
            <a:prstGeom prst="rect">
              <a:avLst/>
            </a:prstGeom>
            <a:solidFill>
              <a:srgbClr val="738AC8"/>
            </a:solidFill>
            <a:ln w="25400" cap="flat" cmpd="sng" algn="ctr">
              <a:solidFill>
                <a:srgbClr val="738A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軟正黑體"/>
                </a:rPr>
                <a:t>Result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</a:endParaRPr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3365500" y="5683250"/>
              <a:ext cx="825500" cy="158750"/>
            </a:xfrm>
            <a:prstGeom prst="rightArrow">
              <a:avLst/>
            </a:prstGeom>
            <a:solidFill>
              <a:srgbClr val="738AC8"/>
            </a:solidFill>
            <a:ln w="25400" cap="flat" cmpd="sng" algn="ctr">
              <a:solidFill>
                <a:srgbClr val="738A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</a:endParaRPr>
            </a:p>
          </p:txBody>
        </p:sp>
        <p:sp>
          <p:nvSpPr>
            <p:cNvPr id="10" name="乘號 9"/>
            <p:cNvSpPr/>
            <p:nvPr/>
          </p:nvSpPr>
          <p:spPr>
            <a:xfrm>
              <a:off x="3048000" y="5381625"/>
              <a:ext cx="723900" cy="723900"/>
            </a:xfrm>
            <a:prstGeom prst="mathMultiply">
              <a:avLst>
                <a:gd name="adj1" fmla="val 11580"/>
              </a:avLst>
            </a:prstGeom>
            <a:solidFill>
              <a:srgbClr val="FF0000"/>
            </a:solidFill>
            <a:ln w="9525" cap="flat" cmpd="sng" algn="ctr">
              <a:solidFill>
                <a:srgbClr val="EA157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86259" y="3007290"/>
              <a:ext cx="4396525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微軟正黑體"/>
                </a:rPr>
                <a:t>Run-time errors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/>
                </a:rPr>
                <a:t>Exception…</a:t>
              </a:r>
            </a:p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/>
                </a:rPr>
                <a:t>Ex. divided by zero…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/>
                </a:rPr>
                <a:t>Crash…</a:t>
              </a:r>
              <a:endPara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</a:endParaRPr>
            </a:p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/>
                </a:rPr>
                <a:t>Ex. stack overflow, segmentation fault …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/>
                </a:rPr>
                <a:t>Stuck…</a:t>
              </a:r>
            </a:p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/>
                </a:rPr>
                <a:t>Ex. infinite loop, bad algorithm… 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</a:endParaRPr>
            </a:p>
          </p:txBody>
        </p:sp>
        <p:sp>
          <p:nvSpPr>
            <p:cNvPr id="12" name="左大括弧 11"/>
            <p:cNvSpPr/>
            <p:nvPr/>
          </p:nvSpPr>
          <p:spPr>
            <a:xfrm>
              <a:off x="4368800" y="1936750"/>
              <a:ext cx="217459" cy="988874"/>
            </a:xfrm>
            <a:prstGeom prst="leftBrace">
              <a:avLst/>
            </a:prstGeom>
            <a:noFill/>
            <a:ln w="25400" cap="flat" cmpd="sng" algn="ctr">
              <a:solidFill>
                <a:srgbClr val="1AB39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</a:endParaRPr>
            </a:p>
          </p:txBody>
        </p:sp>
        <p:sp>
          <p:nvSpPr>
            <p:cNvPr id="13" name="左大括弧 12"/>
            <p:cNvSpPr/>
            <p:nvPr/>
          </p:nvSpPr>
          <p:spPr>
            <a:xfrm>
              <a:off x="4370359" y="3133724"/>
              <a:ext cx="217459" cy="1980000"/>
            </a:xfrm>
            <a:prstGeom prst="leftBrace">
              <a:avLst/>
            </a:prstGeom>
            <a:noFill/>
            <a:ln w="25400" cap="flat" cmpd="sng" algn="ctr">
              <a:solidFill>
                <a:srgbClr val="00ADDC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86259" y="5283855"/>
              <a:ext cx="357194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微軟正黑體"/>
                </a:rPr>
                <a:t>Logic errors</a:t>
              </a:r>
            </a:p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/>
                </a:rPr>
                <a:t>Ex. Results not as you expected</a:t>
              </a:r>
            </a:p>
          </p:txBody>
        </p:sp>
        <p:sp>
          <p:nvSpPr>
            <p:cNvPr id="15" name="左大括弧 14"/>
            <p:cNvSpPr/>
            <p:nvPr/>
          </p:nvSpPr>
          <p:spPr>
            <a:xfrm>
              <a:off x="4368800" y="5356225"/>
              <a:ext cx="217459" cy="720000"/>
            </a:xfrm>
            <a:prstGeom prst="leftBrace">
              <a:avLst/>
            </a:prstGeom>
            <a:noFill/>
            <a:ln w="25400" cap="flat" cmpd="sng" algn="ctr">
              <a:solidFill>
                <a:srgbClr val="738AC8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27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of Debug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Common solutions</a:t>
            </a:r>
          </a:p>
          <a:p>
            <a:pPr lvl="1"/>
            <a:r>
              <a:rPr lang="en-US" altLang="zh-TW" dirty="0"/>
              <a:t>Compilation errors (especially syntax errors)</a:t>
            </a:r>
          </a:p>
          <a:p>
            <a:pPr lvl="2"/>
            <a:r>
              <a:rPr lang="en-US" altLang="zh-TW" dirty="0"/>
              <a:t>Check compiler’s </a:t>
            </a:r>
            <a:r>
              <a:rPr lang="en-US" altLang="zh-TW" dirty="0" smtClean="0"/>
              <a:t>error/warning messages (</a:t>
            </a:r>
            <a:r>
              <a:rPr lang="en-US" altLang="zh-TW" dirty="0" smtClean="0">
                <a:solidFill>
                  <a:srgbClr val="00B0F0"/>
                </a:solidFill>
              </a:rPr>
              <a:t>-Wall</a:t>
            </a:r>
            <a:r>
              <a:rPr lang="en-US" altLang="zh-TW" dirty="0" smtClean="0"/>
              <a:t> to enable all warnings)</a:t>
            </a:r>
            <a:endParaRPr lang="en-US" altLang="zh-TW" dirty="0"/>
          </a:p>
          <a:p>
            <a:pPr lvl="1"/>
            <a:r>
              <a:rPr lang="en-US" altLang="zh-TW" dirty="0"/>
              <a:t>Runtime-time errors</a:t>
            </a:r>
          </a:p>
          <a:p>
            <a:pPr lvl="2"/>
            <a:r>
              <a:rPr lang="en-US" altLang="zh-TW" dirty="0"/>
              <a:t>Find out</a:t>
            </a:r>
            <a:r>
              <a:rPr lang="zh-TW" altLang="en-US" dirty="0"/>
              <a:t> </a:t>
            </a:r>
            <a:r>
              <a:rPr lang="en-US" altLang="zh-TW" dirty="0"/>
              <a:t>here crash/stuck &amp; fix it</a:t>
            </a:r>
          </a:p>
          <a:p>
            <a:pPr lvl="2"/>
            <a:r>
              <a:rPr lang="en-US" altLang="zh-TW" dirty="0"/>
              <a:t>Common causes:</a:t>
            </a:r>
          </a:p>
          <a:p>
            <a:pPr lvl="3"/>
            <a:r>
              <a:rPr lang="en-US" altLang="zh-TW" dirty="0"/>
              <a:t>Segmentation fault: wrong access by pointer/array</a:t>
            </a:r>
          </a:p>
          <a:p>
            <a:pPr lvl="3"/>
            <a:r>
              <a:rPr lang="en-US" altLang="zh-TW" dirty="0"/>
              <a:t>Other Crashes: divided by zero, stack overflow</a:t>
            </a:r>
          </a:p>
          <a:p>
            <a:pPr lvl="3"/>
            <a:r>
              <a:rPr lang="en-US" altLang="zh-TW" dirty="0"/>
              <a:t>Stuck: infinite loop, wrong </a:t>
            </a:r>
            <a:r>
              <a:rPr lang="en-US" altLang="zh-TW" dirty="0" smtClean="0"/>
              <a:t>condition, </a:t>
            </a:r>
            <a:r>
              <a:rPr lang="en-US" altLang="zh-TW" dirty="0" err="1" smtClean="0"/>
              <a:t>etc</a:t>
            </a:r>
            <a:endParaRPr lang="en-US" altLang="zh-TW" dirty="0"/>
          </a:p>
          <a:p>
            <a:pPr lvl="1"/>
            <a:r>
              <a:rPr lang="en-US" altLang="zh-TW" dirty="0"/>
              <a:t>Logic </a:t>
            </a:r>
            <a:r>
              <a:rPr lang="en-US" altLang="zh-TW" dirty="0" smtClean="0"/>
              <a:t>errors</a:t>
            </a:r>
          </a:p>
          <a:p>
            <a:pPr lvl="2"/>
            <a:r>
              <a:rPr lang="en-US" altLang="zh-TW" dirty="0" smtClean="0"/>
              <a:t>Critical test data / print out important data</a:t>
            </a:r>
          </a:p>
          <a:p>
            <a:pPr lvl="2"/>
            <a:r>
              <a:rPr lang="en-US" altLang="zh-TW" dirty="0" smtClean="0"/>
              <a:t>Debugger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48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Warnings [</a:t>
            </a:r>
            <a:r>
              <a:rPr lang="en-US" altLang="zh-TW" dirty="0" smtClean="0">
                <a:solidFill>
                  <a:srgbClr val="00B0F0"/>
                </a:solidFill>
              </a:rPr>
              <a:t>-Wall</a:t>
            </a:r>
            <a:r>
              <a:rPr lang="en-US" altLang="zh-TW" dirty="0" smtClean="0">
                <a:solidFill>
                  <a:schemeClr val="tx1"/>
                </a:solidFill>
              </a:rPr>
              <a:t>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comparison between signed and unsigned integer expressions</a:t>
            </a:r>
          </a:p>
          <a:p>
            <a:pPr lvl="1"/>
            <a:r>
              <a:rPr lang="en-US" altLang="zh-TW" dirty="0" smtClean="0">
                <a:solidFill>
                  <a:schemeClr val="accent6"/>
                </a:solidFill>
              </a:rPr>
              <a:t>for (unsigned </a:t>
            </a:r>
            <a:r>
              <a:rPr lang="en-US" altLang="zh-TW" dirty="0" err="1" smtClean="0">
                <a:solidFill>
                  <a:schemeClr val="accent6"/>
                </a:solidFill>
              </a:rPr>
              <a:t>int</a:t>
            </a:r>
            <a:r>
              <a:rPr lang="en-US" altLang="zh-TW" dirty="0" smtClean="0">
                <a:solidFill>
                  <a:schemeClr val="accent6"/>
                </a:solidFill>
              </a:rPr>
              <a:t> </a:t>
            </a:r>
            <a:r>
              <a:rPr lang="en-US" altLang="zh-TW" dirty="0" err="1" smtClean="0">
                <a:solidFill>
                  <a:schemeClr val="accent6"/>
                </a:solidFill>
              </a:rPr>
              <a:t>i</a:t>
            </a:r>
            <a:r>
              <a:rPr lang="en-US" altLang="zh-TW" dirty="0" smtClean="0">
                <a:solidFill>
                  <a:schemeClr val="accent6"/>
                </a:solidFill>
              </a:rPr>
              <a:t> = 100; </a:t>
            </a:r>
            <a:r>
              <a:rPr lang="en-US" altLang="zh-TW" dirty="0" err="1" smtClean="0">
                <a:solidFill>
                  <a:schemeClr val="accent6"/>
                </a:solidFill>
              </a:rPr>
              <a:t>i</a:t>
            </a:r>
            <a:r>
              <a:rPr lang="en-US" altLang="zh-TW" dirty="0" smtClean="0">
                <a:solidFill>
                  <a:schemeClr val="accent6"/>
                </a:solidFill>
              </a:rPr>
              <a:t>&gt;=0; --</a:t>
            </a:r>
            <a:r>
              <a:rPr lang="en-US" altLang="zh-TW" dirty="0" err="1" smtClean="0">
                <a:solidFill>
                  <a:schemeClr val="accent6"/>
                </a:solidFill>
              </a:rPr>
              <a:t>i</a:t>
            </a:r>
            <a:r>
              <a:rPr lang="en-US" altLang="zh-TW" dirty="0" smtClean="0">
                <a:solidFill>
                  <a:schemeClr val="accent6"/>
                </a:solidFill>
              </a:rPr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suggest parentheses around assignment used as truth value</a:t>
            </a:r>
          </a:p>
          <a:p>
            <a:pPr lvl="1"/>
            <a:r>
              <a:rPr lang="en-US" altLang="zh-TW" dirty="0" smtClean="0">
                <a:solidFill>
                  <a:schemeClr val="accent6"/>
                </a:solidFill>
              </a:rPr>
              <a:t>if (value = 1)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‘</a:t>
            </a:r>
            <a:r>
              <a:rPr lang="en-US" altLang="zh-TW" dirty="0" err="1" smtClean="0"/>
              <a:t>arg</a:t>
            </a:r>
            <a:r>
              <a:rPr lang="en-US" altLang="zh-TW" dirty="0" smtClean="0"/>
              <a:t>’ is used uninitialized in this function</a:t>
            </a:r>
          </a:p>
          <a:p>
            <a:pPr lvl="1"/>
            <a:r>
              <a:rPr lang="en-US" altLang="zh-TW" dirty="0" err="1" smtClean="0">
                <a:solidFill>
                  <a:schemeClr val="accent6"/>
                </a:solidFill>
              </a:rPr>
              <a:t>int</a:t>
            </a:r>
            <a:r>
              <a:rPr lang="en-US" altLang="zh-TW" dirty="0" smtClean="0">
                <a:solidFill>
                  <a:schemeClr val="accent6"/>
                </a:solidFill>
              </a:rPr>
              <a:t> </a:t>
            </a:r>
            <a:r>
              <a:rPr lang="en-US" altLang="zh-TW" dirty="0" err="1">
                <a:solidFill>
                  <a:schemeClr val="accent6"/>
                </a:solidFill>
              </a:rPr>
              <a:t>i</a:t>
            </a:r>
            <a:r>
              <a:rPr lang="en-US" altLang="zh-TW" dirty="0" err="1" smtClean="0">
                <a:solidFill>
                  <a:schemeClr val="accent6"/>
                </a:solidFill>
              </a:rPr>
              <a:t>,j</a:t>
            </a:r>
            <a:r>
              <a:rPr lang="en-US" altLang="zh-TW" dirty="0" smtClean="0">
                <a:solidFill>
                  <a:schemeClr val="accent6"/>
                </a:solidFill>
              </a:rPr>
              <a:t>;</a:t>
            </a:r>
          </a:p>
          <a:p>
            <a:pPr lvl="1"/>
            <a:r>
              <a:rPr lang="en-US" altLang="zh-TW" dirty="0" smtClean="0">
                <a:solidFill>
                  <a:schemeClr val="accent6"/>
                </a:solidFill>
              </a:rPr>
              <a:t>for (</a:t>
            </a:r>
            <a:r>
              <a:rPr lang="en-US" altLang="zh-TW" dirty="0" err="1" smtClean="0">
                <a:solidFill>
                  <a:schemeClr val="accent6"/>
                </a:solidFill>
              </a:rPr>
              <a:t>i</a:t>
            </a:r>
            <a:r>
              <a:rPr lang="en-US" altLang="zh-TW" dirty="0" smtClean="0">
                <a:solidFill>
                  <a:schemeClr val="accent6"/>
                </a:solidFill>
              </a:rPr>
              <a:t>=0; </a:t>
            </a:r>
            <a:r>
              <a:rPr lang="en-US" altLang="zh-TW" dirty="0" err="1" smtClean="0">
                <a:solidFill>
                  <a:schemeClr val="accent6"/>
                </a:solidFill>
              </a:rPr>
              <a:t>i</a:t>
            </a:r>
            <a:r>
              <a:rPr lang="en-US" altLang="zh-TW" dirty="0" smtClean="0">
                <a:solidFill>
                  <a:schemeClr val="accent6"/>
                </a:solidFill>
              </a:rPr>
              <a:t>&lt;j; ++</a:t>
            </a:r>
            <a:r>
              <a:rPr lang="en-US" altLang="zh-TW" dirty="0" err="1" smtClean="0">
                <a:solidFill>
                  <a:schemeClr val="accent6"/>
                </a:solidFill>
              </a:rPr>
              <a:t>i</a:t>
            </a:r>
            <a:r>
              <a:rPr lang="en-US" altLang="zh-TW" dirty="0" smtClean="0">
                <a:solidFill>
                  <a:schemeClr val="accent6"/>
                </a:solidFill>
              </a:rPr>
              <a:t>)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6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Buggy Program</a:t>
            </a:r>
            <a:endParaRPr lang="zh-TW" altLang="en-US" dirty="0"/>
          </a:p>
        </p:txBody>
      </p:sp>
      <p:sp>
        <p:nvSpPr>
          <p:cNvPr id="4" name="內容版面配置區 3"/>
          <p:cNvSpPr txBox="1">
            <a:spLocks/>
          </p:cNvSpPr>
          <p:nvPr/>
        </p:nvSpPr>
        <p:spPr>
          <a:xfrm>
            <a:off x="1377999" y="1988840"/>
            <a:ext cx="6388001" cy="37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01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#include&lt;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A001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iostream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01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200BF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using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200BF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namespace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A001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std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;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微軟正黑體"/>
              <a:cs typeface="Courier New" panose="02070309020205020404" pitchFamily="49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00BF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int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 main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(){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	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200BF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char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arr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[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73F7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10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];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	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200BF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unsigned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00BF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int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	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200BF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for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=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73F7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10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;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&gt;=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73F7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0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;--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){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		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arr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[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] =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AB31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'a'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 +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A"/>
              </a:solidFill>
              <a:effectLst/>
              <a:uLnTx/>
              <a:uFillTx/>
              <a:latin typeface="Courier New" panose="02070309020205020404" pitchFamily="49" charset="0"/>
              <a:ea typeface="微軟正黑體"/>
              <a:cs typeface="Courier New" panose="02070309020205020404" pitchFamily="49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	}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01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	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A001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cout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&lt;&lt;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arr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&lt;&lt;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200BF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endl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;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8D7E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//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cout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大法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?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 	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200BF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return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73F7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0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A"/>
                </a:solidFill>
                <a:effectLst/>
                <a:uLnTx/>
                <a:uFillTx/>
                <a:latin typeface="Courier New" panose="02070309020205020404" pitchFamily="49" charset="0"/>
                <a:ea typeface="微軟正黑體"/>
                <a:cs typeface="Courier New" panose="02070309020205020404" pitchFamily="49" charset="0"/>
              </a:rPr>
              <a:t>}</a:t>
            </a:r>
            <a:endParaRPr kumimoji="0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A"/>
              </a:solidFill>
              <a:effectLst/>
              <a:uLnTx/>
              <a:uFillTx/>
              <a:latin typeface="Courier New" panose="02070309020205020404" pitchFamily="49" charset="0"/>
              <a:ea typeface="微軟正黑體"/>
              <a:cs typeface="Courier New" panose="02070309020205020404" pitchFamily="49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0000" algn="l"/>
                <a:tab pos="1080000" algn="l"/>
                <a:tab pos="1620000" algn="l"/>
                <a:tab pos="2160000" algn="l"/>
                <a:tab pos="2700000" algn="l"/>
              </a:tabLst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微軟正黑體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6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Debugger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program to test and debug other programs</a:t>
            </a:r>
          </a:p>
          <a:p>
            <a:pPr lvl="1"/>
            <a:r>
              <a:rPr lang="en-US" altLang="zh-TW" dirty="0"/>
              <a:t>Running on instruction set simulator</a:t>
            </a:r>
          </a:p>
          <a:p>
            <a:pPr lvl="1"/>
            <a:r>
              <a:rPr lang="en-US" altLang="zh-TW" dirty="0"/>
              <a:t>Control: able to halt on specific </a:t>
            </a:r>
            <a:r>
              <a:rPr lang="en-US" altLang="zh-TW" dirty="0" smtClean="0"/>
              <a:t>point (breakpoint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Monitor:</a:t>
            </a:r>
            <a:r>
              <a:rPr lang="zh-TW" altLang="en-US" dirty="0"/>
              <a:t> </a:t>
            </a:r>
            <a:r>
              <a:rPr lang="en-US" altLang="zh-TW" dirty="0" smtClean="0"/>
              <a:t>watching </a:t>
            </a:r>
            <a:r>
              <a:rPr lang="en-US" altLang="zh-TW" dirty="0"/>
              <a:t>the values of variables</a:t>
            </a:r>
          </a:p>
          <a:p>
            <a:pPr lvl="1"/>
            <a:r>
              <a:rPr lang="en-US" altLang="zh-TW" dirty="0"/>
              <a:t>Most </a:t>
            </a:r>
            <a:r>
              <a:rPr lang="en-US" altLang="zh-TW" dirty="0" smtClean="0"/>
              <a:t>common for C/C++: GNU </a:t>
            </a:r>
            <a:r>
              <a:rPr lang="en-US" altLang="zh-TW" dirty="0"/>
              <a:t>Debugger (</a:t>
            </a:r>
            <a:r>
              <a:rPr lang="en-US" altLang="zh-TW" dirty="0" err="1"/>
              <a:t>gdb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Create executable with debug info (</a:t>
            </a:r>
            <a:r>
              <a:rPr lang="en-US" altLang="zh-TW" dirty="0" smtClean="0">
                <a:solidFill>
                  <a:srgbClr val="00B0F0"/>
                </a:solidFill>
              </a:rPr>
              <a:t>g++ -g –O0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414994"/>
              </p:ext>
            </p:extLst>
          </p:nvPr>
        </p:nvGraphicFramePr>
        <p:xfrm>
          <a:off x="969516" y="3965024"/>
          <a:ext cx="7490916" cy="2560320"/>
        </p:xfrm>
        <a:graphic>
          <a:graphicData uri="http://schemas.openxmlformats.org/drawingml/2006/table">
            <a:tbl>
              <a:tblPr firstRow="1" firstCol="1"/>
              <a:tblGrid>
                <a:gridCol w="1907942"/>
                <a:gridCol w="5582974"/>
              </a:tblGrid>
              <a:tr h="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dirty="0" smtClean="0">
                          <a:effectLst/>
                        </a:rPr>
                        <a:t>Examples of commands</a:t>
                      </a:r>
                      <a:endParaRPr lang="en-US" altLang="zh-TW" b="1" i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dirty="0">
                          <a:effectLst/>
                        </a:rPr>
                        <a:t>run </a:t>
                      </a:r>
                      <a:r>
                        <a:rPr lang="en-US" i="1" dirty="0" err="1" smtClean="0">
                          <a:effectLst/>
                        </a:rPr>
                        <a:t>arg</a:t>
                      </a:r>
                      <a:endParaRPr lang="en-US" i="1" dirty="0">
                        <a:effectLst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C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9pPr>
                    </a:lstStyle>
                    <a:p>
                      <a:r>
                        <a:rPr lang="en-US" dirty="0" smtClean="0">
                          <a:effectLst/>
                        </a:rPr>
                        <a:t>Execute </a:t>
                      </a:r>
                      <a:r>
                        <a:rPr lang="en-US" dirty="0">
                          <a:effectLst/>
                        </a:rPr>
                        <a:t>the loaded program with </a:t>
                      </a:r>
                      <a:r>
                        <a:rPr lang="en-US" i="1" dirty="0" err="1" smtClean="0">
                          <a:effectLst/>
                        </a:rPr>
                        <a:t>arg</a:t>
                      </a:r>
                      <a:endParaRPr lang="en-US" i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C8">
                        <a:tint val="2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dirty="0" err="1" smtClean="0">
                          <a:effectLst/>
                        </a:rPr>
                        <a:t>bt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C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9pPr>
                    </a:lstStyle>
                    <a:p>
                      <a:r>
                        <a:rPr lang="en-US" dirty="0" err="1">
                          <a:effectLst/>
                        </a:rPr>
                        <a:t>B</a:t>
                      </a:r>
                      <a:r>
                        <a:rPr lang="en-US" dirty="0" err="1" smtClean="0">
                          <a:effectLst/>
                        </a:rPr>
                        <a:t>acktrace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(in case the program crashed)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C8">
                        <a:tint val="2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dirty="0" smtClean="0">
                          <a:effectLst/>
                        </a:rPr>
                        <a:t>frame </a:t>
                      </a:r>
                      <a:r>
                        <a:rPr lang="en-US" i="1" dirty="0" smtClean="0">
                          <a:effectLst/>
                        </a:rPr>
                        <a:t>n</a:t>
                      </a:r>
                      <a:endParaRPr lang="en-US" i="1" dirty="0">
                        <a:effectLst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C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9pPr>
                    </a:lstStyle>
                    <a:p>
                      <a:r>
                        <a:rPr lang="en-US" dirty="0" smtClean="0">
                          <a:effectLst/>
                        </a:rPr>
                        <a:t>Select the frame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C8">
                        <a:tint val="2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dirty="0" smtClean="0">
                          <a:effectLst/>
                        </a:rPr>
                        <a:t>p </a:t>
                      </a:r>
                      <a:r>
                        <a:rPr lang="en-US" i="1" dirty="0" err="1" smtClean="0">
                          <a:effectLst/>
                        </a:rPr>
                        <a:t>arg</a:t>
                      </a:r>
                      <a:endParaRPr lang="en-US" i="1" dirty="0">
                        <a:effectLst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C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  <a:cs typeface=""/>
                        </a:defRPr>
                      </a:lvl9pPr>
                    </a:lstStyle>
                    <a:p>
                      <a:r>
                        <a:rPr lang="en-US" dirty="0" smtClean="0">
                          <a:effectLst/>
                        </a:rPr>
                        <a:t>Display the content of </a:t>
                      </a:r>
                      <a:r>
                        <a:rPr lang="en-US" i="1" dirty="0" err="1" smtClean="0">
                          <a:effectLst/>
                        </a:rPr>
                        <a:t>arg</a:t>
                      </a:r>
                      <a:endParaRPr lang="en-US" i="1" dirty="0">
                        <a:effectLst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C8">
                        <a:tint val="2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/>
                          <a:ea typeface="微軟正黑體"/>
                          <a:cs typeface=""/>
                        </a:rPr>
                        <a:t>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Calibri"/>
                        <a:ea typeface="微軟正黑體"/>
                        <a:cs typeface="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微軟正黑體"/>
                          <a:cs typeface=""/>
                        </a:rPr>
                        <a:t>Step one line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微軟正黑體"/>
                        <a:cs typeface="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C8">
                        <a:tint val="2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/>
                          <a:ea typeface="微軟正黑體"/>
                          <a:cs typeface=""/>
                        </a:rPr>
                        <a:t>b </a:t>
                      </a:r>
                      <a:r>
                        <a:rPr lang="en-US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Calibri"/>
                          <a:ea typeface="微軟正黑體"/>
                          <a:cs typeface=""/>
                        </a:rPr>
                        <a:t>n</a:t>
                      </a:r>
                      <a:endParaRPr lang="en-US" sz="1800" b="1" i="1" kern="1200" dirty="0">
                        <a:solidFill>
                          <a:schemeClr val="lt1"/>
                        </a:solidFill>
                        <a:effectLst/>
                        <a:latin typeface="Calibri"/>
                        <a:ea typeface="微軟正黑體"/>
                        <a:cs typeface="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微軟正黑體"/>
                          <a:cs typeface=""/>
                        </a:rPr>
                        <a:t>Set break point at line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微軟正黑體"/>
                          <a:cs typeface=""/>
                        </a:rPr>
                        <a:t>n</a:t>
                      </a:r>
                      <a:endParaRPr lang="en-US" sz="1800" i="1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微軟正黑體"/>
                        <a:cs typeface="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8AC8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375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68"/>
  <p:tag name="DEFAULTHEIGHT" val="366"/>
</p:tagLst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12285</TotalTime>
  <Words>595</Words>
  <Application>Microsoft Office PowerPoint</Application>
  <PresentationFormat>如螢幕大小 (4:3)</PresentationFormat>
  <Paragraphs>182</Paragraphs>
  <Slides>12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Courier New</vt:lpstr>
      <vt:lpstr>Verdana</vt:lpstr>
      <vt:lpstr>1_Default Design</vt:lpstr>
      <vt:lpstr>All about Coding</vt:lpstr>
      <vt:lpstr>Agenda</vt:lpstr>
      <vt:lpstr>Compiling and Linking</vt:lpstr>
      <vt:lpstr>C/C++ Compiler for Windows</vt:lpstr>
      <vt:lpstr>Common Bugs</vt:lpstr>
      <vt:lpstr>Steps of Debug</vt:lpstr>
      <vt:lpstr>Common Warnings [-Wall]</vt:lpstr>
      <vt:lpstr>A Buggy Program</vt:lpstr>
      <vt:lpstr>Debugger</vt:lpstr>
      <vt:lpstr>Debugger with GUI</vt:lpstr>
      <vt:lpstr>Valgrind (Memory Checker)</vt:lpstr>
      <vt:lpstr>Headers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Linkage Learning, Overlapping Building Blocks, and Systematic Strategy for Scalable Recombination</dc:title>
  <dc:creator>user</dc:creator>
  <cp:lastModifiedBy>Adrian Hsu</cp:lastModifiedBy>
  <cp:revision>849</cp:revision>
  <dcterms:created xsi:type="dcterms:W3CDTF">2005-06-21T15:18:05Z</dcterms:created>
  <dcterms:modified xsi:type="dcterms:W3CDTF">2015-02-25T08:10:10Z</dcterms:modified>
</cp:coreProperties>
</file>