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nx3DyOc2TL6cDgbySebD509rN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NridgHt</a:t>
            </a:r>
            <a:r>
              <a:rPr lang="en-US" baseline="0"/>
              <a:t> &amp; CollgCr population Mean of sale prices C.I. </a:t>
            </a:r>
            <a:endParaRPr lang="en-US"/>
          </a:p>
        </c:rich>
      </c:tx>
      <c:layout>
        <c:manualLayout>
          <c:xMode val="edge"/>
          <c:yMode val="edge"/>
          <c:x val="0.1917360017497812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'By Neighborhood'!$M$9:$N$9</c:f>
                <c:numCache>
                  <c:formatCode>General</c:formatCode>
                  <c:ptCount val="2"/>
                  <c:pt idx="0">
                    <c:v>21796.523981331498</c:v>
                  </c:pt>
                  <c:pt idx="1">
                    <c:v>8327.9406758809655</c:v>
                  </c:pt>
                </c:numCache>
              </c:numRef>
            </c:plus>
            <c:minus>
              <c:numRef>
                <c:f>'By Neighborhood'!$M$9:$N$9</c:f>
                <c:numCache>
                  <c:formatCode>General</c:formatCode>
                  <c:ptCount val="2"/>
                  <c:pt idx="0">
                    <c:v>21796.523981331498</c:v>
                  </c:pt>
                  <c:pt idx="1">
                    <c:v>8327.9406758809655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'By Neighborhood'!$M$4:$N$4</c:f>
              <c:strCache>
                <c:ptCount val="2"/>
                <c:pt idx="0">
                  <c:v>NridgHt</c:v>
                </c:pt>
                <c:pt idx="1">
                  <c:v>CollgCr</c:v>
                </c:pt>
              </c:strCache>
            </c:strRef>
          </c:cat>
          <c:val>
            <c:numRef>
              <c:f>'By Neighborhood'!$M$5:$N$5</c:f>
              <c:numCache>
                <c:formatCode>"$"#,##0</c:formatCode>
                <c:ptCount val="2"/>
                <c:pt idx="0">
                  <c:v>316270.62337662338</c:v>
                </c:pt>
                <c:pt idx="1">
                  <c:v>197965.77333333335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7E-4688-8A18-2FAD0DDF4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5523391"/>
        <c:axId val="1345520479"/>
      </c:barChart>
      <c:catAx>
        <c:axId val="134552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520479"/>
        <c:crosses val="autoZero"/>
        <c:auto val="1"/>
        <c:lblAlgn val="ctr"/>
        <c:lblOffset val="100"/>
        <c:noMultiLvlLbl val="0"/>
      </c:catAx>
      <c:valAx>
        <c:axId val="1345520479"/>
        <c:scaling>
          <c:orientation val="minMax"/>
          <c:min val="1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523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Houses built &gt;=2000 &amp; Houses built &lt;2000 mean sale prices C.I.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'By HouseStyle_YearRemod_Yearbu'!$M$11:$N$11</c:f>
                <c:numCache>
                  <c:formatCode>General</c:formatCode>
                  <c:ptCount val="2"/>
                  <c:pt idx="0">
                    <c:v>8451.1562423626183</c:v>
                  </c:pt>
                  <c:pt idx="1">
                    <c:v>10627.170679021783</c:v>
                  </c:pt>
                </c:numCache>
              </c:numRef>
            </c:plus>
            <c:minus>
              <c:numRef>
                <c:f>'By HouseStyle_YearRemod_Yearbu'!$M$11:$N$11</c:f>
                <c:numCache>
                  <c:formatCode>General</c:formatCode>
                  <c:ptCount val="2"/>
                  <c:pt idx="0">
                    <c:v>8451.1562423626183</c:v>
                  </c:pt>
                  <c:pt idx="1">
                    <c:v>10627.170679021783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'By HouseStyle_YearRemod_Yearbu'!$I$6:$J$6</c:f>
              <c:strCache>
                <c:ptCount val="2"/>
                <c:pt idx="0">
                  <c:v>Houses built &gt;=2000</c:v>
                </c:pt>
                <c:pt idx="1">
                  <c:v>Houses built &lt;2000</c:v>
                </c:pt>
              </c:strCache>
            </c:strRef>
          </c:cat>
          <c:val>
            <c:numRef>
              <c:f>'By HouseStyle_YearRemod_Yearbu'!$I$7:$J$7</c:f>
              <c:numCache>
                <c:formatCode>"$"#,##0</c:formatCode>
                <c:ptCount val="2"/>
                <c:pt idx="0">
                  <c:v>244457.73670212767</c:v>
                </c:pt>
                <c:pt idx="1">
                  <c:v>161453.65853658537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79-4D84-B138-4A0556519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3050047"/>
        <c:axId val="633051711"/>
      </c:barChart>
      <c:catAx>
        <c:axId val="63305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051711"/>
        <c:crosses val="autoZero"/>
        <c:auto val="1"/>
        <c:lblAlgn val="ctr"/>
        <c:lblOffset val="100"/>
        <c:noMultiLvlLbl val="0"/>
      </c:catAx>
      <c:valAx>
        <c:axId val="633051711"/>
        <c:scaling>
          <c:orientation val="minMax"/>
          <c:min val="1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05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6517407" y="2644144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alibri"/>
              <a:buNone/>
            </a:pPr>
            <a:r>
              <a:rPr lang="en-US" sz="3400">
                <a:solidFill>
                  <a:schemeClr val="dk2"/>
                </a:solidFill>
              </a:rPr>
              <a:t>Investment for mortgage-back securities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6590966" y="3428999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</a:rPr>
              <a:t>By Adrian Sealy</a:t>
            </a:r>
            <a:endParaRPr/>
          </a:p>
        </p:txBody>
      </p:sp>
      <p:pic>
        <p:nvPicPr>
          <p:cNvPr descr="Home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70" y="1815320"/>
            <a:ext cx="4141760" cy="4141760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90" name="Google Shape;90;p1"/>
            <p:cNvSpPr/>
            <p:nvPr/>
          </p:nvSpPr>
          <p:spPr>
            <a:xfrm flipH="1">
              <a:off x="305" y="34854"/>
              <a:ext cx="6028697" cy="6817170"/>
            </a:xfrm>
            <a:custGeom>
              <a:rect b="b" l="l" r="r" t="t"/>
              <a:pathLst>
                <a:path extrusionOk="0" h="6817170" w="6028697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flipH="1">
              <a:off x="305" y="1"/>
              <a:ext cx="6165116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flipH="1">
              <a:off x="305" y="-5977"/>
              <a:ext cx="6238675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Recommendations</a:t>
            </a:r>
            <a:endParaRPr/>
          </a:p>
        </p:txBody>
      </p:sp>
      <p:grpSp>
        <p:nvGrpSpPr>
          <p:cNvPr id="230" name="Google Shape;230;p10"/>
          <p:cNvGrpSpPr/>
          <p:nvPr/>
        </p:nvGrpSpPr>
        <p:grpSpPr>
          <a:xfrm>
            <a:off x="1050535" y="2289665"/>
            <a:ext cx="10090929" cy="3411557"/>
            <a:chOff x="212335" y="469890"/>
            <a:chExt cx="10090929" cy="3411557"/>
          </a:xfrm>
        </p:grpSpPr>
        <p:sp>
          <p:nvSpPr>
            <p:cNvPr id="231" name="Google Shape;231;p10"/>
            <p:cNvSpPr/>
            <p:nvPr/>
          </p:nvSpPr>
          <p:spPr>
            <a:xfrm>
              <a:off x="212335" y="469890"/>
              <a:ext cx="1335915" cy="1335915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492877" y="750432"/>
              <a:ext cx="774830" cy="7748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 txBox="1"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Based on the results of the t-tests </a:t>
              </a: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would recommend investing in neighborhoods with high average sale prices and houses built after 1999</a:t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5532139" y="469890"/>
              <a:ext cx="1335915" cy="1335915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812681" y="750432"/>
              <a:ext cx="774830" cy="7748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7154322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 txBox="1"/>
            <p:nvPr/>
          </p:nvSpPr>
          <p:spPr>
            <a:xfrm>
              <a:off x="7154322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When planning investments neighborhood selection is an important factor </a:t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212335" y="2545532"/>
              <a:ext cx="1335915" cy="1335915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492877" y="2826074"/>
              <a:ext cx="774830" cy="7748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College Creek has a higher total sum, but Northridge Heights has a higher average</a:t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5532139" y="2545532"/>
              <a:ext cx="1335915" cy="1335915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5812681" y="2826074"/>
              <a:ext cx="774830" cy="7748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 txBox="1"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 with a remodel</a:t>
              </a: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houses built after 2000 will be a more desirable choice to place investments  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lt1"/>
                </a:solidFill>
              </a:rPr>
              <a:t>Summary</a:t>
            </a: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>
            <a:off x="5468389" y="622676"/>
            <a:ext cx="6263640" cy="5500118"/>
            <a:chOff x="0" y="2284"/>
            <a:chExt cx="6263640" cy="5500118"/>
          </a:xfrm>
        </p:grpSpPr>
        <p:sp>
          <p:nvSpPr>
            <p:cNvPr id="100" name="Google Shape;100;p2"/>
            <p:cNvSpPr/>
            <p:nvPr/>
          </p:nvSpPr>
          <p:spPr>
            <a:xfrm>
              <a:off x="0" y="2284"/>
              <a:ext cx="6263640" cy="115791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50270" y="262816"/>
              <a:ext cx="636855" cy="6368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37397" y="2284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337397" y="2284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525" lIns="122525" spcFirstLastPara="1" rIns="122525" wrap="square" tIns="122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objectives</a:t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1449684"/>
              <a:ext cx="6263640" cy="115791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50270" y="1710216"/>
              <a:ext cx="636855" cy="6368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37397" y="1449684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337397" y="1449684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525" lIns="122525" spcFirstLastPara="1" rIns="122525" wrap="square" tIns="122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Hypotheses</a:t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0" y="2897083"/>
              <a:ext cx="6263640" cy="115791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50270" y="3157615"/>
              <a:ext cx="636855" cy="63685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37397" y="2897083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1337397" y="2897083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525" lIns="122525" spcFirstLastPara="1" rIns="122525" wrap="square" tIns="122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Data/methods</a:t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0" y="4344483"/>
              <a:ext cx="6263640" cy="115791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50270" y="4605015"/>
              <a:ext cx="636855" cy="63685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337397" y="4344483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1337397" y="4344483"/>
              <a:ext cx="492624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525" lIns="122525" spcFirstLastPara="1" rIns="122525" wrap="square" tIns="122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Results/recommendations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23" name="Google Shape;123;p3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3"/>
          <p:cNvSpPr txBox="1"/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Business objectives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6172200" y="804672"/>
            <a:ext cx="5221224" cy="523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968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en-US" sz="1900">
                <a:solidFill>
                  <a:schemeClr val="dk2"/>
                </a:solidFill>
              </a:rPr>
              <a:t>How to allocate dollars earmarked for investment into mortgage-back securities</a:t>
            </a:r>
            <a:endParaRPr sz="19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1968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en-US" sz="1900">
                <a:solidFill>
                  <a:schemeClr val="dk2"/>
                </a:solidFill>
              </a:rPr>
              <a:t>Investigate the factors that drive home prices</a:t>
            </a:r>
            <a:endParaRPr sz="19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1968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en-US" sz="1900">
                <a:solidFill>
                  <a:schemeClr val="dk2"/>
                </a:solidFill>
              </a:rPr>
              <a:t>What different independent variables influence the average sale prices of houses in Ames city?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4"/>
          <p:cNvGrpSpPr/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6" name="Google Shape;136;p4"/>
            <p:cNvSpPr/>
            <p:nvPr/>
          </p:nvSpPr>
          <p:spPr>
            <a:xfrm>
              <a:off x="-19220" y="116610"/>
              <a:ext cx="5535001" cy="6250127"/>
            </a:xfrm>
            <a:custGeom>
              <a:rect b="b" l="l" r="r" t="t"/>
              <a:pathLst>
                <a:path extrusionOk="0" h="6250127" w="5535001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0">
                  <a:srgbClr val="70AD47">
                    <a:alpha val="9803"/>
                  </a:srgbClr>
                </a:gs>
                <a:gs pos="37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9221" y="176241"/>
              <a:ext cx="5646908" cy="6130481"/>
            </a:xfrm>
            <a:custGeom>
              <a:rect b="b" l="l" r="r" t="t"/>
              <a:pathLst>
                <a:path extrusionOk="0" h="6130481" w="5646908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54000">
                  <a:srgbClr val="70AD47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-19221" y="176241"/>
              <a:ext cx="5517522" cy="6130481"/>
            </a:xfrm>
            <a:custGeom>
              <a:rect b="b" l="l" r="r" t="t"/>
              <a:pathLst>
                <a:path extrusionOk="0" h="6130481" w="5517522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-19220" y="176241"/>
              <a:ext cx="5517475" cy="6130481"/>
            </a:xfrm>
            <a:custGeom>
              <a:rect b="b" l="l" r="r" t="t"/>
              <a:pathLst>
                <a:path extrusionOk="0" h="6130481" w="5517475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-19221" y="0"/>
              <a:ext cx="5646974" cy="6483075"/>
            </a:xfrm>
            <a:custGeom>
              <a:rect b="b" l="l" r="r" t="t"/>
              <a:pathLst>
                <a:path extrusionOk="0" h="6483075" w="5646974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74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4"/>
          <p:cNvSpPr txBox="1"/>
          <p:nvPr>
            <p:ph type="title"/>
          </p:nvPr>
        </p:nvSpPr>
        <p:spPr>
          <a:xfrm>
            <a:off x="804672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Hypotheses</a:t>
            </a:r>
            <a:endParaRPr/>
          </a:p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H1: When looking at the mean of sale prices between neighborhoods there isn’t a significant difference between Northridge Heights and College Creek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800">
                <a:solidFill>
                  <a:schemeClr val="dk2"/>
                </a:solidFill>
              </a:rPr>
              <a:t>     Ha: There is a significant difference between the mean of sale prices between Northridge Heights and College Creek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H2: The mean of sale prices of houses built and remodeled &gt;= 2000 (Year) = the mean sale prices of the houses built &lt; 2000 and remodeled &gt;= 2000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800">
                <a:solidFill>
                  <a:schemeClr val="dk2"/>
                </a:solidFill>
              </a:rPr>
              <a:t>   Ha: The mean of sale prices of the houses built and remodeled &gt;= 2000 is &lt;&gt; the mean of sale prices of the houses built &lt; 2000 and remodeled &gt;= 2000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Neighborhood Data</a:t>
            </a:r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804860" y="2447233"/>
            <a:ext cx="47658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B</a:t>
            </a:r>
            <a:r>
              <a:rPr lang="en-US" sz="1800">
                <a:solidFill>
                  <a:schemeClr val="dk2"/>
                </a:solidFill>
              </a:rPr>
              <a:t>y neighborhood we’re looking at Northridge Heights (NridgHt) and College Creek (CollgCr) with the sum of sale prices </a:t>
            </a:r>
            <a:endParaRPr sz="1800"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Data for both neighborhoods are roughly normally distributed and show 30+ observations</a:t>
            </a:r>
            <a:endParaRPr sz="1800"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Data was collected from houses sold between January of 2006 to July of 2010</a:t>
            </a:r>
            <a:endParaRPr sz="1800"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Obtained a total of 227 samples</a:t>
            </a:r>
            <a:endParaRPr sz="1800"/>
          </a:p>
        </p:txBody>
      </p:sp>
      <p:grpSp>
        <p:nvGrpSpPr>
          <p:cNvPr id="151" name="Google Shape;151;p5"/>
          <p:cNvGrpSpPr/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2" name="Google Shape;152;p5"/>
            <p:cNvSpPr/>
            <p:nvPr/>
          </p:nvSpPr>
          <p:spPr>
            <a:xfrm>
              <a:off x="5818240" y="-1"/>
              <a:ext cx="6373761" cy="6874714"/>
            </a:xfrm>
            <a:custGeom>
              <a:rect b="b" l="l" r="r" t="t"/>
              <a:pathLst>
                <a:path extrusionOk="0" h="6874714" w="6373761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865276" y="313387"/>
              <a:ext cx="6326724" cy="6561326"/>
            </a:xfrm>
            <a:custGeom>
              <a:rect b="b" l="l" r="r" t="t"/>
              <a:pathLst>
                <a:path extrusionOk="0" h="6561326" w="6326724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622" y="488674"/>
            <a:ext cx="457200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9120" y="3660499"/>
            <a:ext cx="45720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Year Built and Year Remodeled Data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804672" y="2421683"/>
            <a:ext cx="4765949" cy="3353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47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7200">
                <a:solidFill>
                  <a:schemeClr val="dk2"/>
                </a:solidFill>
              </a:rPr>
              <a:t>What t</a:t>
            </a:r>
            <a:r>
              <a:rPr lang="en-US" sz="7200">
                <a:solidFill>
                  <a:schemeClr val="dk2"/>
                </a:solidFill>
              </a:rPr>
              <a:t>he two samples have shared are house styles of one story (1 story) and two-story (2 story). Also, years remodeled being from 2000-2010.</a:t>
            </a:r>
            <a:endParaRPr sz="7200"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5"/>
              <a:buNone/>
            </a:pPr>
            <a:r>
              <a:t/>
            </a:r>
            <a:endParaRPr sz="72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7200">
                <a:solidFill>
                  <a:schemeClr val="dk2"/>
                </a:solidFill>
              </a:rPr>
              <a:t>What’s different is one sample contained houses built after 2000 and the other sample contained houses built before 2000.</a:t>
            </a:r>
            <a:endParaRPr sz="7200"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5"/>
              <a:buNone/>
            </a:pPr>
            <a:r>
              <a:t/>
            </a:r>
            <a:endParaRPr sz="72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7200">
                <a:solidFill>
                  <a:schemeClr val="dk2"/>
                </a:solidFill>
              </a:rPr>
              <a:t>Both samples were roughly normally distributed and have 30+ observations</a:t>
            </a:r>
            <a:endParaRPr sz="7200"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5"/>
              <a:buNone/>
            </a:pPr>
            <a:r>
              <a:t/>
            </a:r>
            <a:endParaRPr sz="72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7200">
                <a:solidFill>
                  <a:schemeClr val="dk2"/>
                </a:solidFill>
              </a:rPr>
              <a:t>Total of 499 samples between both populations</a:t>
            </a:r>
            <a:endParaRPr sz="7200"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5"/>
              <a:buNone/>
            </a:pPr>
            <a:r>
              <a:t/>
            </a:r>
            <a:endParaRPr sz="7200">
              <a:solidFill>
                <a:schemeClr val="dk2"/>
              </a:solidFill>
            </a:endParaRPr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grpSp>
        <p:nvGrpSpPr>
          <p:cNvPr id="166" name="Google Shape;166;p6"/>
          <p:cNvGrpSpPr/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7" name="Google Shape;167;p6"/>
            <p:cNvSpPr/>
            <p:nvPr/>
          </p:nvSpPr>
          <p:spPr>
            <a:xfrm>
              <a:off x="5818240" y="-1"/>
              <a:ext cx="6373761" cy="6874714"/>
            </a:xfrm>
            <a:custGeom>
              <a:rect b="b" l="l" r="r" t="t"/>
              <a:pathLst>
                <a:path extrusionOk="0" h="6874714" w="6373761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5865276" y="313387"/>
              <a:ext cx="6326724" cy="6561326"/>
            </a:xfrm>
            <a:custGeom>
              <a:rect b="b" l="l" r="r" t="t"/>
              <a:pathLst>
                <a:path extrusionOk="0" h="6561326" w="6326724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2672" y="548389"/>
            <a:ext cx="3871545" cy="3071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2671" y="3678282"/>
            <a:ext cx="3871546" cy="274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7"/>
          <p:cNvGrpSpPr/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80" name="Google Shape;180;p7"/>
            <p:cNvSpPr/>
            <p:nvPr/>
          </p:nvSpPr>
          <p:spPr>
            <a:xfrm>
              <a:off x="-19220" y="116610"/>
              <a:ext cx="5535001" cy="6250127"/>
            </a:xfrm>
            <a:custGeom>
              <a:rect b="b" l="l" r="r" t="t"/>
              <a:pathLst>
                <a:path extrusionOk="0" h="6250127" w="5535001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0">
                  <a:srgbClr val="70AD47">
                    <a:alpha val="9803"/>
                  </a:srgbClr>
                </a:gs>
                <a:gs pos="37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-19221" y="176241"/>
              <a:ext cx="5646908" cy="6130481"/>
            </a:xfrm>
            <a:custGeom>
              <a:rect b="b" l="l" r="r" t="t"/>
              <a:pathLst>
                <a:path extrusionOk="0" h="6130481" w="5646908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54000">
                  <a:srgbClr val="70AD47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-19221" y="176241"/>
              <a:ext cx="5517522" cy="6130481"/>
            </a:xfrm>
            <a:custGeom>
              <a:rect b="b" l="l" r="r" t="t"/>
              <a:pathLst>
                <a:path extrusionOk="0" h="6130481" w="5517522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-19220" y="176241"/>
              <a:ext cx="5517475" cy="6130481"/>
            </a:xfrm>
            <a:custGeom>
              <a:rect b="b" l="l" r="r" t="t"/>
              <a:pathLst>
                <a:path extrusionOk="0" h="6130481" w="5517475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-19221" y="0"/>
              <a:ext cx="5646974" cy="6483075"/>
            </a:xfrm>
            <a:custGeom>
              <a:rect b="b" l="l" r="r" t="t"/>
              <a:pathLst>
                <a:path extrusionOk="0" h="6483075" w="5646974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74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7"/>
          <p:cNvSpPr txBox="1"/>
          <p:nvPr>
            <p:ph type="title"/>
          </p:nvPr>
        </p:nvSpPr>
        <p:spPr>
          <a:xfrm>
            <a:off x="804672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Methods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Used an independent two tailed t-test for H1 and H2 by using excel’s pivot table filtering and analysis ToolPak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Used visualizations to enhance understanding of the C.I. lower and Upper limit found from the t-test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 txBox="1"/>
          <p:nvPr>
            <p:ph type="title"/>
          </p:nvPr>
        </p:nvSpPr>
        <p:spPr>
          <a:xfrm>
            <a:off x="1180947" y="491166"/>
            <a:ext cx="98298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Results from H1</a:t>
            </a:r>
            <a:endParaRPr/>
          </a:p>
        </p:txBody>
      </p:sp>
      <p:grpSp>
        <p:nvGrpSpPr>
          <p:cNvPr id="194" name="Google Shape;194;p8"/>
          <p:cNvGrpSpPr/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95" name="Google Shape;195;p8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804672" y="2827419"/>
            <a:ext cx="5126896" cy="3227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The p-value of 8.07705E-17 is less than the alpha of 0.05, which tells us there is a significant difference between the neighborhoods </a:t>
            </a:r>
            <a:endParaRPr sz="1800"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This leads to the rejection of the null hypothesis </a:t>
            </a:r>
            <a:endParaRPr sz="1800"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There is a 95% </a:t>
            </a:r>
            <a:r>
              <a:rPr lang="en-US" sz="1800">
                <a:solidFill>
                  <a:schemeClr val="dk2"/>
                </a:solidFill>
              </a:rPr>
              <a:t>confidence</a:t>
            </a:r>
            <a:r>
              <a:rPr lang="en-US" sz="1800">
                <a:solidFill>
                  <a:schemeClr val="dk2"/>
                </a:solidFill>
              </a:rPr>
              <a:t> the difference in means of sales price between the samples is between $94,972 and $141,638</a:t>
            </a:r>
            <a:endParaRPr sz="1800"/>
          </a:p>
        </p:txBody>
      </p:sp>
      <p:grpSp>
        <p:nvGrpSpPr>
          <p:cNvPr id="200" name="Google Shape;200;p8"/>
          <p:cNvGrpSpPr/>
          <p:nvPr/>
        </p:nvGrpSpPr>
        <p:grpSpPr>
          <a:xfrm flipH="1" rot="5400000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01" name="Google Shape;201;p8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05" name="Google Shape;205;p8"/>
          <p:cNvGraphicFramePr/>
          <p:nvPr/>
        </p:nvGraphicFramePr>
        <p:xfrm>
          <a:off x="6257176" y="2347240"/>
          <a:ext cx="5126896" cy="4176136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/>
          <p:nvPr>
            <p:ph type="title"/>
          </p:nvPr>
        </p:nvSpPr>
        <p:spPr>
          <a:xfrm>
            <a:off x="1429990" y="487440"/>
            <a:ext cx="98298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Results from H2</a:t>
            </a:r>
            <a:endParaRPr/>
          </a:p>
        </p:txBody>
      </p:sp>
      <p:grpSp>
        <p:nvGrpSpPr>
          <p:cNvPr id="213" name="Google Shape;213;p9"/>
          <p:cNvGrpSpPr/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14" name="Google Shape;214;p9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669471" y="2522848"/>
            <a:ext cx="5274129" cy="3847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The p-value of 2.13975E-27 is less than our alpha of 0.05, which tells us to reject the null hypothesis</a:t>
            </a:r>
            <a:endParaRPr sz="1800"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The mean of sale prices of the houses built and remodeled after 2000 is greater</a:t>
            </a:r>
            <a:endParaRPr sz="1800"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95% confident the difference between the sample means is between $-6,679.37 and $20,476.38</a:t>
            </a:r>
            <a:endParaRPr sz="1800"/>
          </a:p>
        </p:txBody>
      </p:sp>
      <p:grpSp>
        <p:nvGrpSpPr>
          <p:cNvPr id="219" name="Google Shape;219;p9"/>
          <p:cNvGrpSpPr/>
          <p:nvPr/>
        </p:nvGrpSpPr>
        <p:grpSpPr>
          <a:xfrm flipH="1" rot="5400000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0" name="Google Shape;220;p9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24" name="Google Shape;224;p9"/>
          <p:cNvGraphicFramePr/>
          <p:nvPr/>
        </p:nvGraphicFramePr>
        <p:xfrm>
          <a:off x="6429377" y="2837712"/>
          <a:ext cx="4957951" cy="376172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2022-08-20T16:22:57Z</dcterms:created>
  <dc:creator>Adrian Kalil</dc:creator>
</cp:coreProperties>
</file>