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1" r:id="rId3"/>
    <p:sldId id="272" r:id="rId4"/>
    <p:sldId id="273" r:id="rId5"/>
    <p:sldId id="275" r:id="rId6"/>
    <p:sldId id="266" r:id="rId7"/>
    <p:sldId id="269" r:id="rId8"/>
    <p:sldId id="277" r:id="rId9"/>
    <p:sldId id="265" r:id="rId10"/>
    <p:sldId id="262" r:id="rId11"/>
    <p:sldId id="278" r:id="rId12"/>
  </p:sldIdLst>
  <p:sldSz cx="9144000" cy="5143500" type="screen16x9"/>
  <p:notesSz cx="6858000" cy="9144000"/>
  <p:embeddedFontLst>
    <p:embeddedFont>
      <p:font typeface="Agfa Rotis Sans Serif" panose="020B0604020202020204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custDataLst>
    <p:tags r:id="rId2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Kleimeier" initials="AK" lastIdx="1" clrIdx="0">
    <p:extLst>
      <p:ext uri="{19B8F6BF-5375-455C-9EA6-DF929625EA0E}">
        <p15:presenceInfo xmlns:p15="http://schemas.microsoft.com/office/powerpoint/2012/main" userId="ed4d45c6265227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91F"/>
    <a:srgbClr val="CCCCCC"/>
    <a:srgbClr val="999999"/>
    <a:srgbClr val="3A6EB0"/>
    <a:srgbClr val="00519E"/>
    <a:srgbClr val="3A6DAF"/>
    <a:srgbClr val="FFFFFF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 autoAdjust="0"/>
  </p:normalViewPr>
  <p:slideViewPr>
    <p:cSldViewPr>
      <p:cViewPr>
        <p:scale>
          <a:sx n="110" d="100"/>
          <a:sy n="110" d="100"/>
        </p:scale>
        <p:origin x="547" y="13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2:59:53.00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25C0A8-C72E-40CB-B80A-E2FC371DD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B3FB6F-F3CB-4E52-8C83-963C75E9D4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52C1F-9463-43F7-80FB-144EADDE1AB9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EF8D81-3005-4683-AC6E-60D1C62553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Pimmelberger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8A598-47A3-4BE6-AB6C-50BC6D54A3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06B12-A284-49C6-A505-3BCB32FB7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18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Pimmelberger</a:t>
            </a:r>
          </a:p>
        </p:txBody>
      </p:sp>
      <p:sp>
        <p:nvSpPr>
          <p:cNvPr id="4103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5BB0B9-325A-40D4-A4FB-6047E65318B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01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5" descr="luh_logo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80" y="123477"/>
            <a:ext cx="2043221" cy="5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Bild 14" descr="LOGO_imes_Schrift_recht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77"/>
            <a:ext cx="2724621" cy="5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 userDrawn="1"/>
        </p:nvSpPr>
        <p:spPr bwMode="auto">
          <a:xfrm>
            <a:off x="5724128" y="3291830"/>
            <a:ext cx="3419871" cy="1565920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21" name="Inhaltsplatzhalter 2"/>
          <p:cNvSpPr>
            <a:spLocks noGrp="1"/>
          </p:cNvSpPr>
          <p:nvPr>
            <p:ph idx="10" hasCustomPrompt="1"/>
          </p:nvPr>
        </p:nvSpPr>
        <p:spPr>
          <a:xfrm>
            <a:off x="251520" y="1419622"/>
            <a:ext cx="8640960" cy="36004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 sz="2000" b="1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4500" indent="-176213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720725" indent="-184150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990600" indent="-185738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939100" indent="-215456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de-DE" dirty="0"/>
              <a:t>Vortrag Studentenrunde / Jour Fixe </a:t>
            </a:r>
          </a:p>
        </p:txBody>
      </p:sp>
      <p:sp>
        <p:nvSpPr>
          <p:cNvPr id="22" name="Linie 20"/>
          <p:cNvSpPr>
            <a:spLocks noChangeShapeType="1"/>
          </p:cNvSpPr>
          <p:nvPr userDrawn="1"/>
        </p:nvSpPr>
        <p:spPr bwMode="auto">
          <a:xfrm flipH="1">
            <a:off x="0" y="843558"/>
            <a:ext cx="9144000" cy="0"/>
          </a:xfrm>
          <a:prstGeom prst="line">
            <a:avLst/>
          </a:prstGeom>
          <a:noFill/>
          <a:ln w="12700">
            <a:solidFill>
              <a:srgbClr val="3A6E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182" tIns="43091" rIns="86182" bIns="43091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Inhaltsplatzhalter 2"/>
          <p:cNvSpPr>
            <a:spLocks noGrp="1"/>
          </p:cNvSpPr>
          <p:nvPr>
            <p:ph idx="11" hasCustomPrompt="1"/>
          </p:nvPr>
        </p:nvSpPr>
        <p:spPr>
          <a:xfrm>
            <a:off x="251520" y="2787774"/>
            <a:ext cx="3600400" cy="9361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000" b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4500" indent="-176213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720725" indent="-184150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990600" indent="-185738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939100" indent="-215456"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de-DE" dirty="0"/>
              <a:t>Name, Vorname,</a:t>
            </a:r>
            <a:br>
              <a:rPr lang="de-DE" dirty="0"/>
            </a:br>
            <a:r>
              <a:rPr lang="de-DE" dirty="0"/>
              <a:t>Matrikelnummer,</a:t>
            </a:r>
            <a:br>
              <a:rPr lang="de-DE" dirty="0"/>
            </a:br>
            <a:r>
              <a:rPr lang="de-DE" dirty="0"/>
              <a:t>Datum, …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4355976" y="2229966"/>
            <a:ext cx="4537199" cy="178194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Titelbild</a:t>
            </a:r>
          </a:p>
        </p:txBody>
      </p:sp>
      <p:sp>
        <p:nvSpPr>
          <p:cNvPr id="12" name="Rechteck 2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059581"/>
            <a:ext cx="7200800" cy="36004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9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2"/>
          <p:cNvSpPr>
            <a:spLocks noGrp="1"/>
          </p:cNvSpPr>
          <p:nvPr>
            <p:ph type="body" sz="quarter" idx="12"/>
          </p:nvPr>
        </p:nvSpPr>
        <p:spPr>
          <a:xfrm>
            <a:off x="250825" y="1131888"/>
            <a:ext cx="8642350" cy="36004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8163" indent="-182563">
              <a:buClr>
                <a:schemeClr val="tx1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8038" indent="-180975">
              <a:buClr>
                <a:schemeClr val="tx1"/>
              </a:buClr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Pct val="80000"/>
              <a:buFont typeface="Wingdings 3" pitchFamily="18" charset="2"/>
              <a:buChar char="Æ"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538163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Pct val="80000"/>
              <a:buFont typeface="Wingdings 3" pitchFamily="18" charset="2"/>
              <a:buChar char="Æ"/>
              <a:tabLst/>
              <a:defRPr lang="de-DE" sz="2000" b="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anose="020F0502020204030204" pitchFamily="34" charset="0"/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5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268288"/>
            <a:ext cx="7200900" cy="358775"/>
          </a:xfrm>
        </p:spPr>
        <p:txBody>
          <a:bodyPr lIns="0" tIns="0" rIns="0" bIns="36000" anchor="b" anchorCtr="0"/>
          <a:lstStyle>
            <a:lvl1pPr>
              <a:defRPr lang="de-DE" sz="18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Clr>
                <a:schemeClr val="bg2"/>
              </a:buClr>
              <a:buNone/>
            </a:pPr>
            <a:r>
              <a:rPr lang="de-DE" kern="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0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268288"/>
            <a:ext cx="7200900" cy="358775"/>
          </a:xfrm>
        </p:spPr>
        <p:txBody>
          <a:bodyPr lIns="0" tIns="0" rIns="0" bIns="36000" anchor="b" anchorCtr="0"/>
          <a:lstStyle>
            <a:lvl1pPr>
              <a:defRPr lang="de-DE" sz="18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Clr>
                <a:schemeClr val="bg2"/>
              </a:buClr>
              <a:buNone/>
            </a:pPr>
            <a:r>
              <a:rPr lang="de-DE" kern="0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250825" y="1131888"/>
            <a:ext cx="4321175" cy="3600450"/>
          </a:xfrm>
        </p:spPr>
        <p:txBody>
          <a:bodyPr/>
          <a:lstStyle>
            <a:lvl1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tabLst/>
              <a:defRPr lang="de-DE" sz="20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tabLst/>
              <a:defRPr lang="de-DE" sz="20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buClr>
                <a:schemeClr val="tx1"/>
              </a:buCl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8pPr marL="3200400" indent="0">
              <a:buNone/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292725" y="1131888"/>
            <a:ext cx="3600450" cy="36004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88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7740650" y="4857750"/>
            <a:ext cx="1403350" cy="57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 19" descr="LOGO_im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67" y="123526"/>
            <a:ext cx="43032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ie 20"/>
          <p:cNvSpPr>
            <a:spLocks noChangeShapeType="1"/>
          </p:cNvSpPr>
          <p:nvPr/>
        </p:nvSpPr>
        <p:spPr bwMode="auto">
          <a:xfrm flipH="1">
            <a:off x="0" y="627534"/>
            <a:ext cx="9144000" cy="0"/>
          </a:xfrm>
          <a:prstGeom prst="line">
            <a:avLst/>
          </a:prstGeom>
          <a:noFill/>
          <a:ln w="12700">
            <a:solidFill>
              <a:srgbClr val="3A6E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182" tIns="43091" rIns="86182" bIns="43091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elplatzhalter 20"/>
          <p:cNvSpPr>
            <a:spLocks noGrp="1"/>
          </p:cNvSpPr>
          <p:nvPr>
            <p:ph type="title"/>
          </p:nvPr>
        </p:nvSpPr>
        <p:spPr>
          <a:xfrm>
            <a:off x="251520" y="627533"/>
            <a:ext cx="7200800" cy="360041"/>
          </a:xfrm>
          <a:prstGeom prst="rect">
            <a:avLst/>
          </a:prstGeom>
        </p:spPr>
        <p:txBody>
          <a:bodyPr lIns="0" tIns="36000" rIns="0" bIns="0" anchor="t" anchorCtr="0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40650" y="4857750"/>
            <a:ext cx="140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8B9AAF14-B646-469B-9FA0-A5D5554E3CD3}" type="slidenum">
              <a:rPr lang="de-DE" sz="1200" smtClean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‹Nr.›</a:t>
            </a:fld>
            <a:endParaRPr lang="de-DE" sz="12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57200" y="4866501"/>
            <a:ext cx="28906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de-DE" sz="1200" baseline="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Titel der Arbeit &gt;&gt;</a:t>
            </a:r>
            <a:endParaRPr lang="de-DE" sz="1200" dirty="0">
              <a:solidFill>
                <a:schemeClr val="bg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de-DE" sz="2200" b="1" kern="0" smtClean="0">
          <a:solidFill>
            <a:srgbClr val="3A6EB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80000"/>
        <a:buFont typeface="Wingdings" pitchFamily="2" charset="2"/>
        <a:buNone/>
        <a:tabLst/>
        <a:defRPr lang="de-DE" sz="2000" b="0" kern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9875" marR="0" indent="-1825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tabLst/>
        <a:defRPr lang="de-DE" sz="2000" b="0" kern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38163" marR="0" indent="-1825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tabLst/>
        <a:defRPr lang="de-DE" sz="2000" b="0" kern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08038" marR="0" indent="-1809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tabLst/>
        <a:defRPr lang="de-DE" sz="2000" b="0" kern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69875" marR="0" indent="-1746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3" pitchFamily="18" charset="2"/>
        <a:buChar char="Æ"/>
        <a:tabLst/>
        <a:defRPr lang="de-DE" sz="2000" b="0" kern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538163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3" pitchFamily="18" charset="2"/>
        <a:buChar char="Æ"/>
        <a:defRPr lang="de-DE" sz="2000" b="0" kern="0" baseline="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0"/>
          </p:nvPr>
        </p:nvSpPr>
        <p:spPr>
          <a:xfrm>
            <a:off x="251520" y="1419622"/>
            <a:ext cx="4096267" cy="360040"/>
          </a:xfrm>
        </p:spPr>
        <p:txBody>
          <a:bodyPr/>
          <a:lstStyle/>
          <a:p>
            <a:r>
              <a:rPr lang="de-DE" b="0" dirty="0"/>
              <a:t>Studentenrunde Robotik-Konzeptvortrag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>
          <a:xfrm>
            <a:off x="251520" y="2499742"/>
            <a:ext cx="3600400" cy="936104"/>
          </a:xfrm>
        </p:spPr>
        <p:txBody>
          <a:bodyPr/>
          <a:lstStyle/>
          <a:p>
            <a:r>
              <a:rPr lang="de-DE" dirty="0"/>
              <a:t>Adrian Kleimeier</a:t>
            </a:r>
          </a:p>
          <a:p>
            <a:r>
              <a:rPr lang="de-DE" dirty="0"/>
              <a:t>Studienarbeit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779662"/>
            <a:ext cx="4096267" cy="432048"/>
          </a:xfrm>
          <a:noFill/>
        </p:spPr>
        <p:txBody>
          <a:bodyPr>
            <a:normAutofit fontScale="90000"/>
          </a:bodyPr>
          <a:lstStyle/>
          <a:p>
            <a:r>
              <a:rPr lang="de-DE" dirty="0"/>
              <a:t>Frequenzbasierte Modellierung zur Prädiktion von Personen-Auftrittswahrscheinlichkeiten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08067"/>
              </p:ext>
            </p:extLst>
          </p:nvPr>
        </p:nvGraphicFramePr>
        <p:xfrm>
          <a:off x="467535" y="4250247"/>
          <a:ext cx="8233376" cy="21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49">
                  <a:extLst>
                    <a:ext uri="{9D8B030D-6E8A-4147-A177-3AD203B41FA5}">
                      <a16:colId xmlns:a16="http://schemas.microsoft.com/office/drawing/2014/main" val="637604886"/>
                    </a:ext>
                  </a:extLst>
                </a:gridCol>
                <a:gridCol w="326066">
                  <a:extLst>
                    <a:ext uri="{9D8B030D-6E8A-4147-A177-3AD203B41FA5}">
                      <a16:colId xmlns:a16="http://schemas.microsoft.com/office/drawing/2014/main" val="2517592008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2931603632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574798069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1840039927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2282047016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563503110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343169608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777659046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818540368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3274365674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3158414461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2454264541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4126083376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763340449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446355650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1513328784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860185985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1280615377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2678499190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741543611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2636208254"/>
                    </a:ext>
                  </a:extLst>
                </a:gridCol>
                <a:gridCol w="343058">
                  <a:extLst>
                    <a:ext uri="{9D8B030D-6E8A-4147-A177-3AD203B41FA5}">
                      <a16:colId xmlns:a16="http://schemas.microsoft.com/office/drawing/2014/main" val="2333352038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821556155"/>
                    </a:ext>
                  </a:extLst>
                </a:gridCol>
              </a:tblGrid>
              <a:tr h="208673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58944"/>
                  </a:ext>
                </a:extLst>
              </a:tr>
            </a:tbl>
          </a:graphicData>
        </a:graphic>
      </p:graphicFrame>
      <p:cxnSp>
        <p:nvCxnSpPr>
          <p:cNvPr id="7" name="Gerader Verbinder 6"/>
          <p:cNvCxnSpPr/>
          <p:nvPr/>
        </p:nvCxnSpPr>
        <p:spPr bwMode="auto">
          <a:xfrm flipV="1">
            <a:off x="467535" y="4103567"/>
            <a:ext cx="0" cy="442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r Verbinder 7"/>
          <p:cNvCxnSpPr/>
          <p:nvPr/>
        </p:nvCxnSpPr>
        <p:spPr bwMode="auto">
          <a:xfrm flipV="1">
            <a:off x="1835696" y="4111434"/>
            <a:ext cx="0" cy="442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r Verbinder 8"/>
          <p:cNvCxnSpPr/>
          <p:nvPr/>
        </p:nvCxnSpPr>
        <p:spPr bwMode="auto">
          <a:xfrm flipV="1">
            <a:off x="8700911" y="4111434"/>
            <a:ext cx="0" cy="442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50651" y="3854869"/>
            <a:ext cx="1425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Anmeldung DD.MM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619672" y="3854869"/>
            <a:ext cx="1138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Konzeptvortrag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488423" y="3854869"/>
            <a:ext cx="1627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Abgabe am 14.01.2021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42439" y="4596590"/>
            <a:ext cx="14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Literaturrecherche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47197" y="45965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Modellierung</a:t>
            </a:r>
          </a:p>
        </p:txBody>
      </p:sp>
      <p:cxnSp>
        <p:nvCxnSpPr>
          <p:cNvPr id="16" name="Gerader Verbinder 15"/>
          <p:cNvCxnSpPr/>
          <p:nvPr/>
        </p:nvCxnSpPr>
        <p:spPr bwMode="auto">
          <a:xfrm flipV="1">
            <a:off x="4584223" y="4111434"/>
            <a:ext cx="0" cy="44245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283968" y="3854868"/>
            <a:ext cx="56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Heute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02644" y="4599007"/>
            <a:ext cx="12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Implementierung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123695" y="4596590"/>
            <a:ext cx="80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966906" y="4596590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Validierung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87" y="1260684"/>
            <a:ext cx="4176122" cy="251177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3876" y="4559115"/>
            <a:ext cx="240416" cy="321591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9496" y="4559115"/>
            <a:ext cx="240416" cy="32159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2690" y="3776815"/>
            <a:ext cx="240416" cy="3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Hauptfarben (oben) und Nebenfarben (unten)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Corporate Design</a:t>
            </a:r>
          </a:p>
        </p:txBody>
      </p:sp>
      <p:sp>
        <p:nvSpPr>
          <p:cNvPr id="2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Designfarben und Symbole/Sonderzeichen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1519" y="3950645"/>
            <a:ext cx="8783257" cy="781345"/>
          </a:xfrm>
          <a:prstGeom prst="rect">
            <a:avLst/>
          </a:prstGeom>
        </p:spPr>
        <p:txBody>
          <a:bodyPr lIns="0" tIns="43091" rIns="0" bIns="43091" anchor="t"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sz="200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180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180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43025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180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939100" indent="-21545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Symbole/Sonderzeichen</a:t>
            </a:r>
          </a:p>
          <a:p>
            <a:pPr marL="0" indent="0">
              <a:buNone/>
            </a:pPr>
            <a:r>
              <a:rPr lang="de-DE" kern="0" dirty="0">
                <a:solidFill>
                  <a:schemeClr val="tx1"/>
                </a:solidFill>
                <a:sym typeface="Wingdings 3"/>
              </a:rPr>
              <a:t>  </a:t>
            </a:r>
            <a:r>
              <a:rPr lang="de-DE" kern="0" dirty="0">
                <a:solidFill>
                  <a:schemeClr val="tx1"/>
                </a:solidFill>
                <a:sym typeface="Wingdings"/>
              </a:rPr>
              <a:t>  ±</a:t>
            </a:r>
            <a:endParaRPr lang="de-DE" kern="0" dirty="0">
              <a:solidFill>
                <a:schemeClr val="tx1"/>
              </a:solidFill>
            </a:endParaRPr>
          </a:p>
        </p:txBody>
      </p:sp>
      <p:sp>
        <p:nvSpPr>
          <p:cNvPr id="8" name="Rechteck 2102"/>
          <p:cNvSpPr>
            <a:spLocks noChangeArrowheads="1"/>
          </p:cNvSpPr>
          <p:nvPr/>
        </p:nvSpPr>
        <p:spPr bwMode="auto">
          <a:xfrm>
            <a:off x="5795070" y="1649065"/>
            <a:ext cx="1598612" cy="77866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schwarz</a:t>
            </a:r>
          </a:p>
        </p:txBody>
      </p:sp>
      <p:sp>
        <p:nvSpPr>
          <p:cNvPr id="9" name="Rechteck 2106"/>
          <p:cNvSpPr>
            <a:spLocks noChangeArrowheads="1"/>
          </p:cNvSpPr>
          <p:nvPr/>
        </p:nvSpPr>
        <p:spPr bwMode="auto">
          <a:xfrm>
            <a:off x="3947220" y="1649065"/>
            <a:ext cx="1598612" cy="778669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schwarz</a:t>
            </a:r>
          </a:p>
        </p:txBody>
      </p:sp>
      <p:sp>
        <p:nvSpPr>
          <p:cNvPr id="10" name="Rechteck 2107"/>
          <p:cNvSpPr>
            <a:spLocks noChangeArrowheads="1"/>
          </p:cNvSpPr>
          <p:nvPr/>
        </p:nvSpPr>
        <p:spPr bwMode="auto">
          <a:xfrm>
            <a:off x="251520" y="1649065"/>
            <a:ext cx="1598612" cy="77866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solidFill>
                  <a:schemeClr val="tx2"/>
                </a:solidFill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solidFill>
                  <a:schemeClr val="tx2"/>
                </a:solidFill>
                <a:latin typeface="Calibri" pitchFamily="34" charset="0"/>
              </a:rPr>
              <a:t>weiß</a:t>
            </a:r>
          </a:p>
        </p:txBody>
      </p:sp>
      <p:sp>
        <p:nvSpPr>
          <p:cNvPr id="11" name="Rechteck 2108"/>
          <p:cNvSpPr>
            <a:spLocks noChangeArrowheads="1"/>
          </p:cNvSpPr>
          <p:nvPr/>
        </p:nvSpPr>
        <p:spPr bwMode="auto">
          <a:xfrm>
            <a:off x="2099370" y="1649065"/>
            <a:ext cx="1598612" cy="7786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solidFill>
                  <a:schemeClr val="tx2"/>
                </a:solidFill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solidFill>
                  <a:schemeClr val="tx2"/>
                </a:solidFill>
                <a:latin typeface="Calibri" pitchFamily="34" charset="0"/>
              </a:rPr>
              <a:t>weiß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51520" y="2427734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schwarz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099370" y="2427734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LUH-/imes-blau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47220" y="2427734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LUH-grün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795070" y="2427734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imes-orange</a:t>
            </a:r>
          </a:p>
        </p:txBody>
      </p:sp>
      <p:sp>
        <p:nvSpPr>
          <p:cNvPr id="16" name="Rechteck 2102"/>
          <p:cNvSpPr>
            <a:spLocks noChangeArrowheads="1"/>
          </p:cNvSpPr>
          <p:nvPr/>
        </p:nvSpPr>
        <p:spPr bwMode="auto">
          <a:xfrm>
            <a:off x="5795070" y="2787774"/>
            <a:ext cx="1598612" cy="778669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schwarz</a:t>
            </a:r>
          </a:p>
        </p:txBody>
      </p:sp>
      <p:sp>
        <p:nvSpPr>
          <p:cNvPr id="17" name="Rechteck 2106"/>
          <p:cNvSpPr>
            <a:spLocks noChangeArrowheads="1"/>
          </p:cNvSpPr>
          <p:nvPr/>
        </p:nvSpPr>
        <p:spPr bwMode="auto">
          <a:xfrm>
            <a:off x="3947220" y="2787774"/>
            <a:ext cx="1598612" cy="778669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schwarz</a:t>
            </a:r>
          </a:p>
        </p:txBody>
      </p:sp>
      <p:sp>
        <p:nvSpPr>
          <p:cNvPr id="18" name="Rechteck 2107"/>
          <p:cNvSpPr>
            <a:spLocks noChangeArrowheads="1"/>
          </p:cNvSpPr>
          <p:nvPr/>
        </p:nvSpPr>
        <p:spPr bwMode="auto">
          <a:xfrm>
            <a:off x="251519" y="2787774"/>
            <a:ext cx="1598612" cy="7786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weiß o. schwarz</a:t>
            </a:r>
          </a:p>
        </p:txBody>
      </p:sp>
      <p:sp>
        <p:nvSpPr>
          <p:cNvPr id="19" name="Rechteck 2108"/>
          <p:cNvSpPr>
            <a:spLocks noChangeArrowheads="1"/>
          </p:cNvSpPr>
          <p:nvPr/>
        </p:nvSpPr>
        <p:spPr bwMode="auto">
          <a:xfrm>
            <a:off x="2099370" y="2787774"/>
            <a:ext cx="1598612" cy="778669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Text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schwarz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1520" y="3566443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LUH-blau (40%)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099370" y="3566443"/>
            <a:ext cx="159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LUH-blau (20%)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51920" y="356644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LUH-schwarz (40%)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652120" y="356644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LUH-schwarz (20%)</a:t>
            </a:r>
          </a:p>
        </p:txBody>
      </p:sp>
    </p:spTree>
    <p:extLst>
      <p:ext uri="{BB962C8B-B14F-4D97-AF65-F5344CB8AC3E}">
        <p14:creationId xmlns:p14="http://schemas.microsoft.com/office/powerpoint/2010/main" val="1537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Gruppenlogos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darf</a:t>
            </a:r>
            <a:r>
              <a:rPr lang="en-GB" dirty="0"/>
              <a:t> das Logo der </a:t>
            </a:r>
            <a:r>
              <a:rPr lang="en-GB" dirty="0" err="1"/>
              <a:t>eigenen</a:t>
            </a:r>
            <a:r>
              <a:rPr lang="en-GB" dirty="0"/>
              <a:t> </a:t>
            </a:r>
            <a:r>
              <a:rPr lang="en-GB" dirty="0" err="1"/>
              <a:t>Arbeitsgruppe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de-DE"/>
              <a:t>heyho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57" y="2164841"/>
            <a:ext cx="813818" cy="8138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64841"/>
            <a:ext cx="813818" cy="81381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82" y="2164841"/>
            <a:ext cx="813818" cy="81381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28" y="2164841"/>
            <a:ext cx="813818" cy="81381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99592" y="297865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Medizintechnik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&amp;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Bildverarbeitung</a:t>
            </a:r>
            <a:endParaRPr lang="en-GB" sz="1400" dirty="0">
              <a:solidFill>
                <a:schemeClr val="bg2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97078" y="297865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Identifikation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&amp;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Regelung</a:t>
            </a:r>
            <a:endParaRPr lang="en-GB" sz="1400" dirty="0">
              <a:solidFill>
                <a:schemeClr val="bg2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94564" y="2978659"/>
            <a:ext cx="166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Robotik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&amp;</a:t>
            </a:r>
          </a:p>
          <a:p>
            <a:pPr algn="ctr"/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autonome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Systeme</a:t>
            </a:r>
            <a:endParaRPr lang="en-GB" sz="1400" dirty="0">
              <a:solidFill>
                <a:schemeClr val="bg2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441841" y="298493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Vernetzte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Systeme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&amp;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maschinelles</a:t>
            </a:r>
            <a:r>
              <a:rPr lang="en-GB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GB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</a:rPr>
              <a:t>Lernen</a:t>
            </a:r>
            <a:endParaRPr lang="en-GB" sz="1400" dirty="0">
              <a:solidFill>
                <a:schemeClr val="bg2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4" y="2067694"/>
            <a:ext cx="4333399" cy="2291280"/>
          </a:xfrm>
        </p:spPr>
        <p:txBody>
          <a:bodyPr>
            <a:noAutofit/>
          </a:bodyPr>
          <a:lstStyle/>
          <a:p>
            <a:pPr lvl="1"/>
            <a:r>
              <a:rPr lang="de-DE" dirty="0"/>
              <a:t>Max. 4 min mit max. 4 Folien</a:t>
            </a:r>
          </a:p>
          <a:p>
            <a:pPr lvl="2"/>
            <a:r>
              <a:rPr lang="de-DE" dirty="0"/>
              <a:t>Was ist in den letzten zwei Wochen gelaufen? Was habe ich erreicht?</a:t>
            </a:r>
          </a:p>
          <a:p>
            <a:pPr lvl="2"/>
            <a:r>
              <a:rPr lang="de-DE" dirty="0"/>
              <a:t>Welche Probleme habe ich?</a:t>
            </a:r>
          </a:p>
          <a:p>
            <a:pPr lvl="2"/>
            <a:r>
              <a:rPr lang="de-DE" dirty="0"/>
              <a:t>Was mache ich als nächstes?</a:t>
            </a:r>
          </a:p>
          <a:p>
            <a:pPr lvl="2"/>
            <a:r>
              <a:rPr lang="de-DE" dirty="0"/>
              <a:t>Welchen Input benötige ich?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Präsentationserstellung und Durchführung</a:t>
            </a:r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503574" y="1050094"/>
            <a:ext cx="8450087" cy="445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984250" algn="l"/>
              </a:tabLst>
            </a:pP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Termin: 	steht im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Stud.IP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tabLst>
                <a:tab pos="984250" algn="l"/>
              </a:tabLst>
            </a:pP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Ort:	Seminarraum des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imes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(Raum 301)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4582853" y="2067694"/>
            <a:ext cx="4333399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Zeitstrahl auf Titelfolie (siehe unten) 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 befinde ich mich?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Zeiten und Arbeitspakete anpassen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Konzeptvortrag nach 3 - 6 Wochen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max. 8 min. mit max. 8 Folien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Roten Faden der Arbeit vorstellen</a:t>
            </a:r>
          </a:p>
        </p:txBody>
      </p:sp>
    </p:spTree>
    <p:extLst>
      <p:ext uri="{BB962C8B-B14F-4D97-AF65-F5344CB8AC3E}">
        <p14:creationId xmlns:p14="http://schemas.microsoft.com/office/powerpoint/2010/main" val="7603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 txBox="1">
            <a:spLocks noGrp="1"/>
          </p:cNvSpPr>
          <p:nvPr>
            <p:ph type="body" sz="quarter" idx="12"/>
          </p:nvPr>
        </p:nvSpPr>
        <p:spPr>
          <a:xfrm>
            <a:off x="250825" y="1131888"/>
            <a:ext cx="5905351" cy="36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Betreuer fügt Studierenden in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</a:rPr>
              <a:t>Stud.IP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 Veranstaltung „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</a:rPr>
              <a:t>imes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 studentische Arbeiten“ hinzu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Vortrag </a:t>
            </a:r>
            <a:r>
              <a:rPr lang="de-DE" b="1" dirty="0">
                <a:solidFill>
                  <a:schemeClr val="tx1"/>
                </a:solidFill>
                <a:latin typeface="Calibri" panose="020F0502020204030204" pitchFamily="34" charset="0"/>
              </a:rPr>
              <a:t>vor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 dem Termin im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</a:rPr>
              <a:t>StudIP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 unter „Dateien“ ablegen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Weitere Termine, z.B. studentische Vorträge können unter „Ablaufplan“ gefunden werden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Standardliteratur kann unter „Literatur“ gefunden werden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36007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Plots einfügen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250825" y="1131888"/>
            <a:ext cx="4969247" cy="36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Matlabvorlage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nutzen (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template.m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template_einfach.m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Wichtig: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Achsenbeschriftung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Ausreichend große Schrift</a:t>
            </a: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Legende bei mehreren Plots</a:t>
            </a:r>
          </a:p>
          <a:p>
            <a:pPr lvl="1"/>
            <a:endParaRPr lang="de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72" y="987574"/>
            <a:ext cx="4114808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Gleichungen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250825" y="1131888"/>
            <a:ext cx="4969247" cy="360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Plug-In </a:t>
            </a:r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IguanaTex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verwenden</a:t>
            </a:r>
          </a:p>
          <a:p>
            <a:pPr lvl="2"/>
            <a:r>
              <a:rPr lang="de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IguanaTex</a:t>
            </a:r>
            <a:endParaRPr lang="de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Latex-Code für Formeln</a:t>
            </a:r>
          </a:p>
          <a:p>
            <a:pPr lvl="1"/>
            <a:endParaRPr lang="de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817981"/>
            <a:ext cx="4176464" cy="343453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43758"/>
            <a:ext cx="2313059" cy="18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131888"/>
            <a:ext cx="4852019" cy="3600450"/>
          </a:xfrm>
        </p:spPr>
        <p:txBody>
          <a:bodyPr>
            <a:noAutofit/>
          </a:bodyPr>
          <a:lstStyle/>
          <a:p>
            <a:pPr indent="-182563"/>
            <a:r>
              <a:rPr lang="de-DE" dirty="0"/>
              <a:t>Vorgehen:</a:t>
            </a:r>
          </a:p>
          <a:p>
            <a:pPr lvl="1"/>
            <a:r>
              <a:rPr lang="de-DE" dirty="0"/>
              <a:t>Reiter „Einfügen“</a:t>
            </a:r>
          </a:p>
          <a:p>
            <a:pPr lvl="2"/>
            <a:r>
              <a:rPr lang="de-DE" dirty="0"/>
              <a:t>Video einfügen und markieren</a:t>
            </a:r>
          </a:p>
          <a:p>
            <a:pPr lvl="2"/>
            <a:r>
              <a:rPr lang="de-DE" dirty="0"/>
              <a:t>Reiter „Animationen“</a:t>
            </a:r>
          </a:p>
          <a:p>
            <a:pPr lvl="2"/>
            <a:r>
              <a:rPr lang="de-DE" dirty="0"/>
              <a:t>Animationsbereich</a:t>
            </a:r>
          </a:p>
          <a:p>
            <a:pPr lvl="1"/>
            <a:r>
              <a:rPr lang="de-DE" dirty="0"/>
              <a:t>Reiter Anzeigedauer</a:t>
            </a:r>
          </a:p>
          <a:p>
            <a:pPr lvl="2"/>
            <a:r>
              <a:rPr lang="de-DE" dirty="0"/>
              <a:t>Animation als Teil der Klickreihenfolge</a:t>
            </a:r>
          </a:p>
          <a:p>
            <a:pPr marL="823913" lvl="2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einfügen und in Klickreihenfolge einbinden</a:t>
            </a:r>
            <a:br>
              <a:rPr lang="de-DE" dirty="0"/>
            </a:br>
            <a:endParaRPr lang="de-DE" dirty="0"/>
          </a:p>
        </p:txBody>
      </p:sp>
      <p:pic>
        <p:nvPicPr>
          <p:cNvPr id="6" name="MechARnik_sm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08104" y="2877546"/>
            <a:ext cx="3096344" cy="17416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056" y="1131590"/>
            <a:ext cx="2314438" cy="1586904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 bwMode="auto">
          <a:xfrm rot="9650985">
            <a:off x="6976919" y="1638710"/>
            <a:ext cx="1574157" cy="412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5508104" y="4578600"/>
            <a:ext cx="3096343" cy="27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None/>
              <a:tabLst/>
              <a:defRPr lang="de-DE" sz="20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  <a:cs typeface="+mn-cs"/>
              </a:defRPr>
            </a:lvl1pPr>
            <a:lvl2pPr marL="269875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" pitchFamily="2" charset="2"/>
              <a:buChar char="§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2pPr>
            <a:lvl3pPr marL="538163" marR="0" indent="-182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Symbol" panose="05050102010706020507" pitchFamily="18" charset="2"/>
              <a:buChar char="-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3pPr>
            <a:lvl4pPr marL="808038" marR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Courier New" panose="02070309020205020404" pitchFamily="49" charset="0"/>
              <a:buChar char="o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4pPr>
            <a:lvl5pPr marL="269875" marR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pitchFamily="18" charset="2"/>
              <a:buChar char="Æ"/>
              <a:tabLst/>
              <a:defRPr lang="de-DE" sz="2000" b="0" kern="0">
                <a:solidFill>
                  <a:schemeClr val="bg2">
                    <a:lumMod val="75000"/>
                    <a:lumOff val="25000"/>
                  </a:schemeClr>
                </a:solidFill>
                <a:latin typeface="Rotis Sans Serif Std" panose="020B0503030202020304" pitchFamily="34" charset="0"/>
                <a:ea typeface="+mn-ea"/>
              </a:defRPr>
            </a:lvl5pPr>
            <a:lvl6pPr marL="5381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80000"/>
              <a:buFont typeface="Wingdings 3" pitchFamily="18" charset="2"/>
              <a:buChar char="Æ"/>
              <a:defRPr lang="de-DE" sz="1800" b="0" kern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Kurzes Beispielvideo</a:t>
            </a:r>
          </a:p>
        </p:txBody>
      </p:sp>
    </p:spTree>
    <p:extLst>
      <p:ext uri="{BB962C8B-B14F-4D97-AF65-F5344CB8AC3E}">
        <p14:creationId xmlns:p14="http://schemas.microsoft.com/office/powerpoint/2010/main" val="36331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de-DE" dirty="0"/>
              <a:t>Anmerkungen (Präsentationserstellung und Durchführung):</a:t>
            </a:r>
          </a:p>
          <a:p>
            <a:pPr lvl="1"/>
            <a:r>
              <a:rPr lang="de-DE" dirty="0"/>
              <a:t>Globale Änderungen über Folienmaster (Fußzeile, Logos, etc.)</a:t>
            </a:r>
          </a:p>
          <a:p>
            <a:pPr lvl="1"/>
            <a:r>
              <a:rPr lang="de-DE" dirty="0"/>
              <a:t>Probevortrag rechtzeitig mit dem Betreuer durchführen</a:t>
            </a:r>
          </a:p>
          <a:p>
            <a:pPr lvl="1"/>
            <a:r>
              <a:rPr lang="de-DE" dirty="0"/>
              <a:t>Frühzeitig Technik aufbauen und testen, auch beim Probevortrag</a:t>
            </a:r>
          </a:p>
          <a:p>
            <a:pPr lvl="1"/>
            <a:r>
              <a:rPr lang="de-DE" dirty="0"/>
              <a:t>Vortragszeit einhalten (max. 20 min)</a:t>
            </a:r>
          </a:p>
          <a:p>
            <a:pPr lvl="1"/>
            <a:r>
              <a:rPr lang="de-DE" dirty="0"/>
              <a:t>Angemessene Kleidung </a:t>
            </a:r>
          </a:p>
          <a:p>
            <a:pPr lvl="1"/>
            <a:r>
              <a:rPr lang="de-DE" dirty="0"/>
              <a:t>Prüfer/Betreuer spricht die einleitenden Worte und moderiert die anschließende Diskussion</a:t>
            </a:r>
          </a:p>
          <a:p>
            <a:pPr lvl="1"/>
            <a:r>
              <a:rPr lang="de-DE" b="1" dirty="0"/>
              <a:t>nicht vergessen: Der Vortrag bleibt in den Köpfen – dementsprechend sollte dieser entsprechend ernst genommen und hervorragend vorbereitet werden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Abschlussvortrag</a:t>
            </a:r>
          </a:p>
        </p:txBody>
      </p:sp>
    </p:spTree>
    <p:extLst>
      <p:ext uri="{BB962C8B-B14F-4D97-AF65-F5344CB8AC3E}">
        <p14:creationId xmlns:p14="http://schemas.microsoft.com/office/powerpoint/2010/main" val="311252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 zu Normen für Größen, Einheiten und Gleichungen (hier)</a:t>
            </a:r>
          </a:p>
          <a:p>
            <a:endParaRPr lang="de-DE" dirty="0"/>
          </a:p>
          <a:p>
            <a:r>
              <a:rPr lang="de-DE" dirty="0"/>
              <a:t>Allgemeine Robotik-Konvention: </a:t>
            </a:r>
          </a:p>
          <a:p>
            <a:pPr lvl="1"/>
            <a:r>
              <a:rPr lang="de-DE" dirty="0"/>
              <a:t>Skalar 	Kleinbuchstabe (kursiv): </a:t>
            </a:r>
            <a:r>
              <a:rPr lang="de-DE" i="1" dirty="0"/>
              <a:t>a</a:t>
            </a:r>
          </a:p>
          <a:p>
            <a:pPr lvl="1"/>
            <a:r>
              <a:rPr lang="de-DE" dirty="0"/>
              <a:t>Vektor	Kleinbuchstabe (fett und kursiv): </a:t>
            </a:r>
            <a:r>
              <a:rPr lang="de-DE" b="1" i="1" dirty="0"/>
              <a:t>a</a:t>
            </a:r>
          </a:p>
          <a:p>
            <a:pPr lvl="1"/>
            <a:r>
              <a:rPr lang="de-DE" dirty="0"/>
              <a:t>Matrix 	Großbuchstabe (fett und kursiv): </a:t>
            </a:r>
            <a:r>
              <a:rPr lang="de-DE" b="1" i="1" dirty="0"/>
              <a:t>A</a:t>
            </a:r>
          </a:p>
          <a:p>
            <a:pPr lvl="1"/>
            <a:r>
              <a:rPr lang="de-DE" dirty="0"/>
              <a:t>Punkt 	Großbuchstabe: A</a:t>
            </a:r>
          </a:p>
          <a:p>
            <a:pPr lvl="1"/>
            <a:r>
              <a:rPr lang="de-DE" dirty="0"/>
              <a:t>Körper 	Großbuchstabe (fett): </a:t>
            </a:r>
            <a:r>
              <a:rPr lang="de-DE" b="1" dirty="0"/>
              <a:t>A</a:t>
            </a:r>
          </a:p>
          <a:p>
            <a:r>
              <a:rPr lang="de-DE" dirty="0"/>
              <a:t>Das Robotik-Script ist bei Konventionen sehr genau, da könnt ihr euch gerne Anregungen holen.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Normen und Konventionen</a:t>
            </a:r>
          </a:p>
        </p:txBody>
      </p:sp>
    </p:spTree>
    <p:extLst>
      <p:ext uri="{BB962C8B-B14F-4D97-AF65-F5344CB8AC3E}">
        <p14:creationId xmlns:p14="http://schemas.microsoft.com/office/powerpoint/2010/main" val="49309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Aufzählungszeichen und Schriftgrößen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Listenebene 1 (Schriftgröße 20)</a:t>
            </a:r>
          </a:p>
          <a:p>
            <a:pPr lvl="1"/>
            <a:r>
              <a:rPr lang="de-DE" dirty="0"/>
              <a:t>Listenebene 2 (Schriftgröße 20)</a:t>
            </a:r>
          </a:p>
          <a:p>
            <a:pPr lvl="2"/>
            <a:r>
              <a:rPr lang="de-DE" dirty="0"/>
              <a:t>Listenebene 3 (Schriftgröße 20)</a:t>
            </a:r>
          </a:p>
          <a:p>
            <a:pPr lvl="3"/>
            <a:r>
              <a:rPr lang="de-DE" dirty="0"/>
              <a:t>Listenebene 4 (Schriftgröße 20)</a:t>
            </a:r>
          </a:p>
          <a:p>
            <a:pPr lvl="4"/>
            <a:r>
              <a:rPr lang="de-DE" dirty="0"/>
              <a:t>Listenebene 5 (Schriftgröße 20)</a:t>
            </a:r>
          </a:p>
          <a:p>
            <a:pPr lvl="5"/>
            <a:r>
              <a:rPr lang="de-DE" dirty="0"/>
              <a:t>Listenebene 6 (Schriftgröße 20)</a:t>
            </a:r>
          </a:p>
          <a:p>
            <a:pPr lvl="5"/>
            <a:endParaRPr lang="de-DE" dirty="0"/>
          </a:p>
        </p:txBody>
      </p:sp>
      <p:pic>
        <p:nvPicPr>
          <p:cNvPr id="10" name="Picture 2" descr="http://www.islamgraz.org/wp-content/uploads/2013/05/vortr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26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818235" y="3601348"/>
            <a:ext cx="243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prstClr val="white">
                  <a:lumMod val="50000"/>
                </a:prstClr>
              </a:buClr>
              <a:buSzPct val="80000"/>
            </a:pPr>
            <a:r>
              <a:rPr lang="de-DE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Bildunterschriften in Größe 16</a:t>
            </a:r>
          </a:p>
        </p:txBody>
      </p:sp>
    </p:spTree>
    <p:extLst>
      <p:ext uri="{BB962C8B-B14F-4D97-AF65-F5344CB8AC3E}">
        <p14:creationId xmlns:p14="http://schemas.microsoft.com/office/powerpoint/2010/main" val="3174994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448"/>
  <p:tag name="DEFAULTHEIGHT" val="316"/>
  <p:tag name="MMPROD_NEXTUNIQUEID" val="10010"/>
  <p:tag name="MMPROD_UIDATA" val="&lt;database version=&quot;8.0&quot;&gt;&lt;object type=&quot;1&quot; unique_id=&quot;10001&quot;&gt;&lt;object type=&quot;8&quot; unique_id=&quot;70858&quot;&gt;&lt;/object&gt;&lt;object type=&quot;2&quot; unique_id=&quot;70859&quot;&gt;&lt;object type=&quot;3&quot; unique_id=&quot;70861&quot;&gt;&lt;property id=&quot;20148&quot; value=&quot;5&quot;/&gt;&lt;property id=&quot;20300&quot; value=&quot;Folie 1&quot;/&gt;&lt;property id=&quot;20307&quot; value=&quot;258&quot;/&gt;&lt;/object&gt;&lt;object type=&quot;3&quot; unique_id=&quot;71064&quot;&gt;&lt;property id=&quot;20148&quot; value=&quot;5&quot;/&gt;&lt;property id=&quot;20300&quot; value=&quot;Folie 2 - &amp;quot;Präsentationserstellung und Durchführung&amp;quot;&quot;/&gt;&lt;property id=&quot;20307&quot; value=&quot;263&quot;/&gt;&lt;/object&gt;&lt;object type=&quot;3&quot; unique_id=&quot;71066&quot;&gt;&lt;property id=&quot;20148&quot; value=&quot;5&quot;/&gt;&lt;property id=&quot;20300&quot; value=&quot;Folie 4 - &amp;quot;Farben und Symbole/Sonderzeichen&amp;quot;&quot;/&gt;&lt;property id=&quot;20307&quot; value=&quot;262&quot;/&gt;&lt;/object&gt;&lt;object type=&quot;3&quot; unique_id=&quot;71074&quot;&gt;&lt;property id=&quot;20148&quot; value=&quot;5&quot;/&gt;&lt;property id=&quot;20300&quot; value=&quot;Folie 3 - &amp;quot;Aufzählungszeichen und Schriftgrößen&amp;quot;&quot;/&gt;&lt;property id=&quot;20307&quot; value=&quot;265&quot;/&gt;&lt;/object&gt;&lt;/object&gt;&lt;/object&gt;&lt;/database&gt;"/>
  <p:tag name="SECTOMILLISECCONVERTED" val="1"/>
  <p:tag name="ISPRING_RESOURCE_PATHS_HASH_PRESENTER" val="d24f3b29358732617ce95795582bb535b63d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5,3881"/>
  <p:tag name="ORIGINALWIDTH" val="1136,858"/>
  <p:tag name="LATEXADDIN" val="\documentclass{article}&#10;\usepackage{amsmath}&#10;\pagestyle{empty}&#10;\begin{document}&#10;&#10;\begin{align*}&#10;e^{j \pi} + 1 &amp;= 0\\&#10;\int_\infty^\infty  e^{-x^2}  \mathrm{d}x &amp;= \sqrt{\pi}\\&#10;\zeta(i) &amp;= \sum_{n=1}^{\infty}\frac{1}{n^i}&#10;\end{align*}&#10;&#10;\end{document}"/>
  <p:tag name="IGUANATEXSIZE" val="20"/>
  <p:tag name="IGUANATEXCURSOR" val="16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Folienmaster_STUD (16_9)">
  <a:themeElements>
    <a:clrScheme name="imes">
      <a:dk1>
        <a:srgbClr val="3F3F3F"/>
      </a:dk1>
      <a:lt1>
        <a:srgbClr val="3F3F3F"/>
      </a:lt1>
      <a:dk2>
        <a:srgbClr val="FFFFFF"/>
      </a:dk2>
      <a:lt2>
        <a:srgbClr val="FFFFFF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E77B29"/>
      </a:accent5>
      <a:accent6>
        <a:srgbClr val="999999"/>
      </a:accent6>
      <a:hlink>
        <a:srgbClr val="00509B"/>
      </a:hlink>
      <a:folHlink>
        <a:srgbClr val="800080"/>
      </a:folHlink>
    </a:clrScheme>
    <a:fontScheme name="imes-Folienmaster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400" dirty="0" smtClean="0">
            <a:solidFill>
              <a:schemeClr val="bg2">
                <a:lumMod val="75000"/>
                <a:lumOff val="25000"/>
              </a:schemeClr>
            </a:solidFill>
            <a:latin typeface="Calibri" pitchFamily="34" charset="0"/>
          </a:defRPr>
        </a:defPPr>
      </a:lstStyle>
    </a:txDef>
  </a:objectDefaults>
  <a:extraClrSchemeLst>
    <a:extraClrScheme>
      <a:clrScheme name="imes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s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s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s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s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s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s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8" id="{7C1923BB-DBB7-45D1-9957-9885CFD7A3F5}" vid="{4E8EC162-64DC-47C2-8567-75C7D56193F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Konzeptvortrag_Kleimeier</Template>
  <TotalTime>0</TotalTime>
  <Words>526</Words>
  <Application>Microsoft Office PowerPoint</Application>
  <PresentationFormat>Bildschirmpräsentation (16:9)</PresentationFormat>
  <Paragraphs>125</Paragraphs>
  <Slides>11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Wingdings</vt:lpstr>
      <vt:lpstr>Wingdings 3</vt:lpstr>
      <vt:lpstr>Courier New</vt:lpstr>
      <vt:lpstr>Symbol</vt:lpstr>
      <vt:lpstr>Calibri</vt:lpstr>
      <vt:lpstr>Arial</vt:lpstr>
      <vt:lpstr>Agfa Rotis Sans Serif</vt:lpstr>
      <vt:lpstr>Folienmaster_STUD (16_9)</vt:lpstr>
      <vt:lpstr>Frequenzbasierte Modellierung zur Prädiktion von Personen-Auftrittswahrscheinlichkeiten</vt:lpstr>
      <vt:lpstr>Präsentationserstellung und Durchführung</vt:lpstr>
      <vt:lpstr>Organisatorisches</vt:lpstr>
      <vt:lpstr>Plots einfügen</vt:lpstr>
      <vt:lpstr>Gleichungen</vt:lpstr>
      <vt:lpstr>Video einfügen und in Klickreihenfolge einbinden </vt:lpstr>
      <vt:lpstr>Abschlussvortrag</vt:lpstr>
      <vt:lpstr>Normen und Konventionen</vt:lpstr>
      <vt:lpstr>Aufzählungszeichen und Schriftgrößen</vt:lpstr>
      <vt:lpstr>Designfarben und Symbole/Sonderzeichen</vt:lpstr>
      <vt:lpstr>Gruppenlogos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Frequenzbasierte Modellierung zur Prädiktion von Personen-Auftrittswahrscheinlichkeiten</dc:title>
  <dc:creator>Adrian Kleimeier</dc:creator>
  <cp:lastModifiedBy>Adrian Kleimeier</cp:lastModifiedBy>
  <cp:revision>2</cp:revision>
  <dcterms:created xsi:type="dcterms:W3CDTF">2020-09-15T10:47:16Z</dcterms:created>
  <dcterms:modified xsi:type="dcterms:W3CDTF">2020-09-15T11:04:31Z</dcterms:modified>
</cp:coreProperties>
</file>