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roxima Nova"/>
      <p:regular r:id="rId39"/>
      <p:bold r:id="rId40"/>
      <p:italic r:id="rId41"/>
      <p:boldItalic r:id="rId42"/>
    </p:embeddedFont>
    <p:embeddedFont>
      <p:font typeface="Source Code Pro"/>
      <p:regular r:id="rId43"/>
      <p:bold r:id="rId44"/>
      <p:italic r:id="rId45"/>
      <p:boldItalic r:id="rId46"/>
    </p:embeddedFont>
    <p:embeddedFont>
      <p:font typeface="Roboto Mon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67F3DC-CE83-4FD5-89DB-61D81F3EC68F}">
  <a:tblStyle styleId="{8567F3DC-CE83-4FD5-89DB-61D81F3EC6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42" Type="http://schemas.openxmlformats.org/officeDocument/2006/relationships/font" Target="fonts/ProximaNova-boldItalic.fntdata"/><Relationship Id="rId41" Type="http://schemas.openxmlformats.org/officeDocument/2006/relationships/font" Target="fonts/ProximaNova-italic.fntdata"/><Relationship Id="rId44" Type="http://schemas.openxmlformats.org/officeDocument/2006/relationships/font" Target="fonts/SourceCodePro-bold.fntdata"/><Relationship Id="rId43" Type="http://schemas.openxmlformats.org/officeDocument/2006/relationships/font" Target="fonts/SourceCodePro-regular.fntdata"/><Relationship Id="rId46" Type="http://schemas.openxmlformats.org/officeDocument/2006/relationships/font" Target="fonts/SourceCodePro-boldItalic.fntdata"/><Relationship Id="rId45"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ProximaNova-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da0f7594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da0f7594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2da0f7594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2da0f7594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with this vertical edge filter, a positive value tells us there is an edge to the right of the image patch, negative value tells us there is a edge to the left of the image patch, 0 indicates no vertical edge in the image patch.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0e9cbd4d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0e9cbd4d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come in colour, which is represented by 3 channels, the red green and blue channels. Here, the kernel would get the value for each </a:t>
            </a:r>
            <a:r>
              <a:rPr lang="en"/>
              <a:t>patch</a:t>
            </a:r>
            <a:r>
              <a:rPr lang="en"/>
              <a:t> on each channel then sum them up across the channels to get the final value for that </a:t>
            </a:r>
            <a:r>
              <a:rPr lang="en"/>
              <a:t>patch</a:t>
            </a:r>
            <a:r>
              <a:rPr lang="en"/>
              <a:t> on the resultant convolved feature.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0e9cbd4d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0e9cbd4d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step of the assignment is to calculate the output height and width which these equations give you.</a:t>
            </a:r>
            <a:br>
              <a:rPr lang="en"/>
            </a:br>
            <a:r>
              <a:rPr lang="en"/>
              <a:t>Then, you may use a for loop over the batch, output_channels (which represent the number of kernels), row and column</a:t>
            </a:r>
            <a:br>
              <a:rPr lang="en"/>
            </a:br>
            <a:r>
              <a:rPr lang="en"/>
              <a:t>Np.pad adds a padding around the edges of the image to help preserve the shape of the convolved feature map and information near the edges.</a:t>
            </a:r>
            <a:endParaRPr/>
          </a:p>
          <a:p>
            <a:pPr indent="0" lvl="0" marL="0" rtl="0" algn="l">
              <a:spcBef>
                <a:spcPts val="0"/>
              </a:spcBef>
              <a:spcAft>
                <a:spcPts val="0"/>
              </a:spcAft>
              <a:buNone/>
            </a:pPr>
            <a:r>
              <a:rPr lang="en"/>
              <a:t>np.dot gives element wise multiplication and sum.</a:t>
            </a:r>
            <a:br>
              <a:rPr lang="en"/>
            </a:br>
            <a:r>
              <a:rPr lang="en"/>
              <a:t>However, you may optimize the implementation of this.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0e9cbd4d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0e9cbd4d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Unlike the naive for loop implementation that creates a new array in the memory for each window, as_strided function creates a view of the input that looks like this. Where each cell of the matrix contains the window image patch for that cell in the final convolved feature map.</a:t>
            </a:r>
            <a:br>
              <a:rPr lang="en"/>
            </a:br>
            <a:r>
              <a:rPr lang="en"/>
              <a:t>You may then perform element-wise multiplication of the kernel on all the windows and sum each window to obtain the final output.</a:t>
            </a:r>
            <a:endParaRPr/>
          </a:p>
          <a:p>
            <a:pPr indent="0" lvl="0" marL="0" rtl="0" algn="l">
              <a:lnSpc>
                <a:spcPct val="115000"/>
              </a:lnSpc>
              <a:spcBef>
                <a:spcPts val="1200"/>
              </a:spcBef>
              <a:spcAft>
                <a:spcPts val="1200"/>
              </a:spcAft>
              <a:buNone/>
            </a:pPr>
            <a:r>
              <a:rPr lang="en">
                <a:solidFill>
                  <a:srgbClr val="188038"/>
                </a:solidFill>
                <a:latin typeface="Roboto Mono"/>
                <a:ea typeface="Roboto Mono"/>
                <a:cs typeface="Roboto Mono"/>
                <a:sym typeface="Roboto Mono"/>
              </a:rPr>
              <a:t>as_strided</a:t>
            </a:r>
            <a:r>
              <a:rPr lang="en">
                <a:solidFill>
                  <a:schemeClr val="dk1"/>
                </a:solidFill>
              </a:rPr>
              <a:t> does not copy the data but creates a new view of the original array with different strides (the steps used to move through the array). This reduces memory consumption, as you're just "reinterpreting" the existing data rather than creating new arrays for each window, It also reduces time taken as you can access all patches needed in one go, reducing loop overheads and using numpy’s optimized.internal operations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0e9cbd4d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0e9cbd4d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As_strided function requires the input image, new_shape and new_strides as input. The new_shape would be the shape of the output where out height is the number of rows in the full matrix, out_width the number of columns here and here, kernel_size the height and width of the kernel which would match the dimensions of each window in each cell.</a:t>
            </a:r>
            <a:endParaRPr/>
          </a:p>
          <a:p>
            <a:pPr indent="0" lvl="0" marL="0" rtl="0" algn="l">
              <a:spcBef>
                <a:spcPts val="0"/>
              </a:spcBef>
              <a:spcAft>
                <a:spcPts val="0"/>
              </a:spcAft>
              <a:buNone/>
            </a:pPr>
            <a:r>
              <a:rPr lang="en"/>
              <a:t>New_strides consists of 2 values represented here. In the memory, our image input is stored as a flattened array as shown.</a:t>
            </a:r>
            <a:endParaRPr/>
          </a:p>
          <a:p>
            <a:pPr indent="0" lvl="0" marL="0" rtl="0" algn="l">
              <a:spcBef>
                <a:spcPts val="0"/>
              </a:spcBef>
              <a:spcAft>
                <a:spcPts val="0"/>
              </a:spcAft>
              <a:buNone/>
            </a:pPr>
            <a:r>
              <a:rPr lang="en"/>
              <a:t>Row_stride would be the distance the next pixel in the row. </a:t>
            </a:r>
            <a:r>
              <a:rPr lang="en">
                <a:solidFill>
                  <a:schemeClr val="dk1"/>
                </a:solidFill>
              </a:rPr>
              <a:t>As the next pixel in the row is situated to the immediate right, you just need to traverse one pixel distance, which is 4 bytes in this example.</a:t>
            </a:r>
            <a:endParaRPr>
              <a:solidFill>
                <a:schemeClr val="dk1"/>
              </a:solidFill>
            </a:endParaRPr>
          </a:p>
          <a:p>
            <a:pPr indent="0" lvl="0" marL="0" rtl="0" algn="l">
              <a:spcBef>
                <a:spcPts val="0"/>
              </a:spcBef>
              <a:spcAft>
                <a:spcPts val="0"/>
              </a:spcAft>
              <a:buNone/>
            </a:pPr>
            <a:r>
              <a:rPr lang="en">
                <a:solidFill>
                  <a:schemeClr val="dk1"/>
                </a:solidFill>
              </a:rPr>
              <a:t>Column_stride is the distance to the next </a:t>
            </a:r>
            <a:r>
              <a:rPr lang="en">
                <a:solidFill>
                  <a:schemeClr val="dk1"/>
                </a:solidFill>
              </a:rPr>
              <a:t>pixel in the column. In the flattened array, you would have to go past all the elements in the first row to reach the next value in the column. As there are 5 pixels in each row, the column stride would be 5 x 4bytes.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2da0f7594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2da0f7594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Assume a layer stride of 2, our as_strided view would look like this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2da0f7594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2da0f7594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a:t>
            </a:r>
            <a:r>
              <a:rPr lang="en">
                <a:solidFill>
                  <a:schemeClr val="dk1"/>
                </a:solidFill>
              </a:rPr>
              <a:t>o access the next window in the row</a:t>
            </a:r>
            <a:r>
              <a:rPr lang="en"/>
              <a:t>, we would then have to take row_strides x layer_stride, in this case 4bytes x 2 to get 8 bytes.</a:t>
            </a:r>
            <a:endParaRPr/>
          </a:p>
          <a:p>
            <a:pPr indent="0" lvl="0" marL="0" rtl="0" algn="l">
              <a:spcBef>
                <a:spcPts val="0"/>
              </a:spcBef>
              <a:spcAft>
                <a:spcPts val="0"/>
              </a:spcAft>
              <a:buNone/>
            </a:pPr>
            <a:r>
              <a:rPr lang="en"/>
              <a:t>To access the next window in the column, we similarly multiply the column_stride with the layer_stride, in this case 20bytes x 2 to get 40 bytes</a:t>
            </a:r>
            <a:endParaRPr/>
          </a:p>
          <a:p>
            <a:pPr indent="0" lvl="0" marL="0" rtl="0" algn="l">
              <a:spcBef>
                <a:spcPts val="0"/>
              </a:spcBef>
              <a:spcAft>
                <a:spcPts val="0"/>
              </a:spcAft>
              <a:buNone/>
            </a:pPr>
            <a:r>
              <a:rPr lang="en"/>
              <a:t>Putting all together, your new_strides would be as follows, the bytes distance to get to the next window in the row, the bytes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2da0f7594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2da0f7594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Unlike the naive for loop implementation that creates a new array in the memory for each window, as_strided function creates a view of the input that looks like this. Where each cell of the matrix contains the window image patch for that cell in the final convolved feature map.</a:t>
            </a:r>
            <a:br>
              <a:rPr lang="en"/>
            </a:br>
            <a:r>
              <a:rPr lang="en"/>
              <a:t>You may then perform element-wise multiplication of the kernel on all the windows and sum each window to obtain the final output.</a:t>
            </a:r>
            <a:endParaRPr/>
          </a:p>
          <a:p>
            <a:pPr indent="0" lvl="0" marL="0" rtl="0" algn="l">
              <a:lnSpc>
                <a:spcPct val="115000"/>
              </a:lnSpc>
              <a:spcBef>
                <a:spcPts val="1200"/>
              </a:spcBef>
              <a:spcAft>
                <a:spcPts val="1200"/>
              </a:spcAft>
              <a:buNone/>
            </a:pPr>
            <a:r>
              <a:rPr lang="en">
                <a:solidFill>
                  <a:srgbClr val="188038"/>
                </a:solidFill>
                <a:latin typeface="Roboto Mono"/>
                <a:ea typeface="Roboto Mono"/>
                <a:cs typeface="Roboto Mono"/>
                <a:sym typeface="Roboto Mono"/>
              </a:rPr>
              <a:t>as_strided</a:t>
            </a:r>
            <a:r>
              <a:rPr lang="en">
                <a:solidFill>
                  <a:schemeClr val="dk1"/>
                </a:solidFill>
              </a:rPr>
              <a:t> does not copy the data but creates a new view of the original array with different strides (the steps used to move through the array). This reduces memory consumption, as you're just "reinterpreting" the existing data rather than creating new arrays for each window, It also reduces time taken as you can access all patches needed in one go, reducing loop overheads and using numpy’s optimized.internal operations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0e9cbd4d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0e9cbd4d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none] appends a dimension to the end, resulting in something like this. Broadcasting happens, where each element is broadcasted and multiplied with every other element in the row of B. Lastly, you sum across the row to get the final output.</a:t>
            </a:r>
            <a:endParaRPr/>
          </a:p>
          <a:p>
            <a:pPr indent="0" lvl="0" marL="0" rtl="0" algn="l">
              <a:spcBef>
                <a:spcPts val="0"/>
              </a:spcBef>
              <a:spcAft>
                <a:spcPts val="0"/>
              </a:spcAft>
              <a:buNone/>
            </a:pPr>
            <a:r>
              <a:rPr lang="en"/>
              <a:t>Einsum does this more concisely and uses numpy’s internal operations to make this more efficient. So in the subscript string here, i represent the shape of A, ij are the shape of B and einsum does element-wise multiplication and sums across the row to get a output with shape 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the windowed_input from earlier and weights, determine the subscript string for your task in the assignment!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0e9cbd4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0e9cbd4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00e9cbd4d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00e9cbd4d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you want to add B to the bth dimension of array A. Use None to introduce a dimension at the back to match the cth dimension, then for the dimensions to the left of b, broadcasting automatically adds a dimension with size 1 to match the dimension.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0e9cbd4d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0e9cbd4d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Flattens array, index the array, return the row, column multi-index</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2da0f7594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2da0f7594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da0f7594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2da0f7594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2da0f75945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2da0f75945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2da0f75945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2da0f75945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2da0f75945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2da0f75945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2f6c509cf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2f6c509cf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00e9cbd4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00e9cbd4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03c2638e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03c2638e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0e9cbd4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0e9cbd4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03c2638e8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03c2638e8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03c2638e8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03c2638e8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00e9cbd4d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00e9cbd4d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f6c509cf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f6c509c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da0f759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da0f759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 extracts spatial information from an image, from low-level details such as edges and corners in the first few layers to high level details such as shapes deeper into the network. Different filters provide different information about an image, and we use multiple filters, each giving us a 2 dimensional convolved feature which we stack and output. In designing the CNN, some hyperparameters include number of filters used, height and width of the filters and the stride. Stride would be the size of the step taken. If you stride by one you move by one pixel… If you stride by 2…</a:t>
            </a:r>
            <a:br>
              <a:rPr lang="en"/>
            </a:br>
            <a:r>
              <a:rPr lang="en"/>
              <a:t>Smaller kernels and stride result in a larger convolved feature map, hence the information extracted is lower level and more information is preserved. More kernels increases the variety of information learned about the image, have increases the depth of the output. Padding help preserve the height and width of the convolved feature maps, preserving information on the edges.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da0f7594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da0f7594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da0f7594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2da0f7594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da0f7594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da0f7594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da0f7594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da0f7594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tackoverflow.com/questions/26089893/understanding-numpys-einsu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radescope.com/courses/815717/assignments/4851601/submissions/264615113#test_forward%20(test_linear.TestLinear)" TargetMode="External"/><Relationship Id="rId4" Type="http://schemas.openxmlformats.org/officeDocument/2006/relationships/hyperlink" Target="https://www.gradescope.com/courses/815717/assignments/4851601/submissions/264615113#test_forward%20(test_maxpool.TestCon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0.png"/><Relationship Id="rId11" Type="http://schemas.openxmlformats.org/officeDocument/2006/relationships/image" Target="../media/image14.png"/><Relationship Id="rId10" Type="http://schemas.openxmlformats.org/officeDocument/2006/relationships/image" Target="../media/image12.png"/><Relationship Id="rId9" Type="http://schemas.openxmlformats.org/officeDocument/2006/relationships/image" Target="../media/image3.png"/><Relationship Id="rId5" Type="http://schemas.openxmlformats.org/officeDocument/2006/relationships/image" Target="../media/image22.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0.png"/><Relationship Id="rId10" Type="http://schemas.openxmlformats.org/officeDocument/2006/relationships/image" Target="../media/image15.png"/><Relationship Id="rId9" Type="http://schemas.openxmlformats.org/officeDocument/2006/relationships/image" Target="../media/image17.png"/><Relationship Id="rId5" Type="http://schemas.openxmlformats.org/officeDocument/2006/relationships/image" Target="../media/image3.png"/><Relationship Id="rId6" Type="http://schemas.openxmlformats.org/officeDocument/2006/relationships/image" Target="../media/image21.png"/><Relationship Id="rId7" Type="http://schemas.openxmlformats.org/officeDocument/2006/relationships/image" Target="../media/image19.png"/><Relationship Id="rId8"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8.png"/><Relationship Id="rId6"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HM2 Tutorial</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Cari &amp; Ayush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Part - 1: </a:t>
            </a:r>
            <a:r>
              <a:rPr lang="en"/>
              <a:t>CNN Forward pass</a:t>
            </a:r>
            <a:endParaRPr/>
          </a:p>
          <a:p>
            <a:pPr indent="0" lvl="0" marL="0" rtl="0" algn="l">
              <a:spcBef>
                <a:spcPts val="0"/>
              </a:spcBef>
              <a:spcAft>
                <a:spcPts val="0"/>
              </a:spcAft>
              <a:buNone/>
            </a:pPr>
            <a:r>
              <a:t/>
            </a:r>
            <a:endParaRPr/>
          </a:p>
        </p:txBody>
      </p:sp>
      <p:graphicFrame>
        <p:nvGraphicFramePr>
          <p:cNvPr id="169" name="Google Shape;169;p22"/>
          <p:cNvGraphicFramePr/>
          <p:nvPr/>
        </p:nvGraphicFramePr>
        <p:xfrm>
          <a:off x="638737"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70" name="Google Shape;170;p22"/>
          <p:cNvGraphicFramePr/>
          <p:nvPr/>
        </p:nvGraphicFramePr>
        <p:xfrm>
          <a:off x="930162" y="349935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71" name="Google Shape;171;p22"/>
          <p:cNvGraphicFramePr/>
          <p:nvPr/>
        </p:nvGraphicFramePr>
        <p:xfrm>
          <a:off x="25091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72" name="Google Shape;172;p22"/>
          <p:cNvGraphicFramePr/>
          <p:nvPr/>
        </p:nvGraphicFramePr>
        <p:xfrm>
          <a:off x="2509112"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73" name="Google Shape;173;p22"/>
          <p:cNvGraphicFramePr/>
          <p:nvPr/>
        </p:nvGraphicFramePr>
        <p:xfrm>
          <a:off x="7067762" y="1832900"/>
          <a:ext cx="3000000" cy="3000000"/>
        </p:xfrm>
        <a:graphic>
          <a:graphicData uri="http://schemas.openxmlformats.org/drawingml/2006/table">
            <a:tbl>
              <a:tblPr>
                <a:noFill/>
                <a:tableStyleId>{8567F3DC-CE83-4FD5-89DB-61D81F3EC68F}</a:tableStyleId>
              </a:tblPr>
              <a:tblGrid>
                <a:gridCol w="291425"/>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2</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74" name="Google Shape;174;p22"/>
          <p:cNvSpPr txBox="1"/>
          <p:nvPr/>
        </p:nvSpPr>
        <p:spPr>
          <a:xfrm>
            <a:off x="747875" y="2853825"/>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Image</a:t>
            </a:r>
            <a:endParaRPr sz="1800">
              <a:solidFill>
                <a:schemeClr val="accent3"/>
              </a:solidFill>
              <a:latin typeface="Proxima Nova"/>
              <a:ea typeface="Proxima Nova"/>
              <a:cs typeface="Proxima Nova"/>
              <a:sym typeface="Proxima Nova"/>
            </a:endParaRPr>
          </a:p>
        </p:txBody>
      </p:sp>
      <p:sp>
        <p:nvSpPr>
          <p:cNvPr id="175" name="Google Shape;175;p22"/>
          <p:cNvSpPr txBox="1"/>
          <p:nvPr/>
        </p:nvSpPr>
        <p:spPr>
          <a:xfrm>
            <a:off x="747875" y="4041850"/>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Kernel</a:t>
            </a:r>
            <a:endParaRPr sz="1800">
              <a:solidFill>
                <a:schemeClr val="accent3"/>
              </a:solidFill>
              <a:latin typeface="Proxima Nova"/>
              <a:ea typeface="Proxima Nova"/>
              <a:cs typeface="Proxima Nova"/>
              <a:sym typeface="Proxima Nova"/>
            </a:endParaRPr>
          </a:p>
        </p:txBody>
      </p:sp>
      <p:graphicFrame>
        <p:nvGraphicFramePr>
          <p:cNvPr id="176" name="Google Shape;176;p22"/>
          <p:cNvGraphicFramePr/>
          <p:nvPr/>
        </p:nvGraphicFramePr>
        <p:xfrm>
          <a:off x="39040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77" name="Google Shape;177;p22"/>
          <p:cNvGraphicFramePr/>
          <p:nvPr/>
        </p:nvGraphicFramePr>
        <p:xfrm>
          <a:off x="4195437"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78" name="Google Shape;178;p22"/>
          <p:cNvGraphicFramePr/>
          <p:nvPr/>
        </p:nvGraphicFramePr>
        <p:xfrm>
          <a:off x="52989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79" name="Google Shape;179;p22"/>
          <p:cNvGraphicFramePr/>
          <p:nvPr/>
        </p:nvGraphicFramePr>
        <p:xfrm>
          <a:off x="5881762"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80" name="Google Shape;180;p22"/>
          <p:cNvGraphicFramePr/>
          <p:nvPr/>
        </p:nvGraphicFramePr>
        <p:xfrm>
          <a:off x="2509112" y="3190575"/>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81" name="Google Shape;181;p22"/>
          <p:cNvGraphicFramePr/>
          <p:nvPr/>
        </p:nvGraphicFramePr>
        <p:xfrm>
          <a:off x="2509112" y="3461825"/>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82" name="Google Shape;182;p22"/>
          <p:cNvGraphicFramePr/>
          <p:nvPr/>
        </p:nvGraphicFramePr>
        <p:xfrm>
          <a:off x="3904012" y="32281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83" name="Google Shape;183;p22"/>
          <p:cNvGraphicFramePr/>
          <p:nvPr/>
        </p:nvGraphicFramePr>
        <p:xfrm>
          <a:off x="4195437" y="349935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184" name="Google Shape;184;p22"/>
          <p:cNvSpPr txBox="1"/>
          <p:nvPr/>
        </p:nvSpPr>
        <p:spPr>
          <a:xfrm>
            <a:off x="6834843" y="2646650"/>
            <a:ext cx="13401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Convolved feature</a:t>
            </a:r>
            <a:endParaRPr sz="1800">
              <a:solidFill>
                <a:schemeClr val="accent3"/>
              </a:solidFill>
              <a:latin typeface="Proxima Nova"/>
              <a:ea typeface="Proxima Nova"/>
              <a:cs typeface="Proxima Nova"/>
              <a:sym typeface="Proxima Nova"/>
            </a:endParaRPr>
          </a:p>
        </p:txBody>
      </p:sp>
      <p:sp>
        <p:nvSpPr>
          <p:cNvPr id="185" name="Google Shape;185;p22"/>
          <p:cNvSpPr txBox="1"/>
          <p:nvPr>
            <p:ph idx="1" type="body"/>
          </p:nvPr>
        </p:nvSpPr>
        <p:spPr>
          <a:xfrm>
            <a:off x="311700" y="1151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Convolution Example: Extracting vertical edges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Part - 1: </a:t>
            </a:r>
            <a:r>
              <a:rPr lang="en"/>
              <a:t>CNN Forward pass</a:t>
            </a:r>
            <a:endParaRPr/>
          </a:p>
          <a:p>
            <a:pPr indent="0" lvl="0" marL="0" rtl="0" algn="l">
              <a:spcBef>
                <a:spcPts val="0"/>
              </a:spcBef>
              <a:spcAft>
                <a:spcPts val="0"/>
              </a:spcAft>
              <a:buNone/>
            </a:pPr>
            <a:r>
              <a:t/>
            </a:r>
            <a:endParaRPr/>
          </a:p>
        </p:txBody>
      </p:sp>
      <p:graphicFrame>
        <p:nvGraphicFramePr>
          <p:cNvPr id="191" name="Google Shape;191;p23"/>
          <p:cNvGraphicFramePr/>
          <p:nvPr/>
        </p:nvGraphicFramePr>
        <p:xfrm>
          <a:off x="638737"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92" name="Google Shape;192;p23"/>
          <p:cNvGraphicFramePr/>
          <p:nvPr/>
        </p:nvGraphicFramePr>
        <p:xfrm>
          <a:off x="930162" y="349935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93" name="Google Shape;193;p23"/>
          <p:cNvGraphicFramePr/>
          <p:nvPr/>
        </p:nvGraphicFramePr>
        <p:xfrm>
          <a:off x="25091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94" name="Google Shape;194;p23"/>
          <p:cNvGraphicFramePr/>
          <p:nvPr/>
        </p:nvGraphicFramePr>
        <p:xfrm>
          <a:off x="2509112"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95" name="Google Shape;195;p23"/>
          <p:cNvGraphicFramePr/>
          <p:nvPr/>
        </p:nvGraphicFramePr>
        <p:xfrm>
          <a:off x="7067762" y="1832900"/>
          <a:ext cx="3000000" cy="3000000"/>
        </p:xfrm>
        <a:graphic>
          <a:graphicData uri="http://schemas.openxmlformats.org/drawingml/2006/table">
            <a:tbl>
              <a:tblPr>
                <a:noFill/>
                <a:tableStyleId>{8567F3DC-CE83-4FD5-89DB-61D81F3EC68F}</a:tableStyleId>
              </a:tblPr>
              <a:tblGrid>
                <a:gridCol w="291425"/>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2</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-2</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96" name="Google Shape;196;p23"/>
          <p:cNvSpPr txBox="1"/>
          <p:nvPr/>
        </p:nvSpPr>
        <p:spPr>
          <a:xfrm>
            <a:off x="747875" y="2853825"/>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Image</a:t>
            </a:r>
            <a:endParaRPr sz="1800">
              <a:solidFill>
                <a:schemeClr val="accent3"/>
              </a:solidFill>
              <a:latin typeface="Proxima Nova"/>
              <a:ea typeface="Proxima Nova"/>
              <a:cs typeface="Proxima Nova"/>
              <a:sym typeface="Proxima Nova"/>
            </a:endParaRPr>
          </a:p>
        </p:txBody>
      </p:sp>
      <p:sp>
        <p:nvSpPr>
          <p:cNvPr id="197" name="Google Shape;197;p23"/>
          <p:cNvSpPr txBox="1"/>
          <p:nvPr/>
        </p:nvSpPr>
        <p:spPr>
          <a:xfrm>
            <a:off x="747875" y="4041850"/>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Kernel</a:t>
            </a:r>
            <a:endParaRPr sz="1800">
              <a:solidFill>
                <a:schemeClr val="accent3"/>
              </a:solidFill>
              <a:latin typeface="Proxima Nova"/>
              <a:ea typeface="Proxima Nova"/>
              <a:cs typeface="Proxima Nova"/>
              <a:sym typeface="Proxima Nova"/>
            </a:endParaRPr>
          </a:p>
        </p:txBody>
      </p:sp>
      <p:sp>
        <p:nvSpPr>
          <p:cNvPr id="198" name="Google Shape;198;p23"/>
          <p:cNvSpPr txBox="1"/>
          <p:nvPr/>
        </p:nvSpPr>
        <p:spPr>
          <a:xfrm>
            <a:off x="6834843" y="2646650"/>
            <a:ext cx="13401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Convolved feature</a:t>
            </a:r>
            <a:endParaRPr sz="1800">
              <a:solidFill>
                <a:schemeClr val="accent3"/>
              </a:solidFill>
              <a:latin typeface="Proxima Nova"/>
              <a:ea typeface="Proxima Nova"/>
              <a:cs typeface="Proxima Nova"/>
              <a:sym typeface="Proxima Nova"/>
            </a:endParaRPr>
          </a:p>
        </p:txBody>
      </p:sp>
      <p:graphicFrame>
        <p:nvGraphicFramePr>
          <p:cNvPr id="199" name="Google Shape;199;p23"/>
          <p:cNvGraphicFramePr/>
          <p:nvPr/>
        </p:nvGraphicFramePr>
        <p:xfrm>
          <a:off x="39040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200" name="Google Shape;200;p23"/>
          <p:cNvGraphicFramePr/>
          <p:nvPr/>
        </p:nvGraphicFramePr>
        <p:xfrm>
          <a:off x="4195437"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201" name="Google Shape;201;p23"/>
          <p:cNvGraphicFramePr/>
          <p:nvPr/>
        </p:nvGraphicFramePr>
        <p:xfrm>
          <a:off x="52989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202" name="Google Shape;202;p23"/>
          <p:cNvGraphicFramePr/>
          <p:nvPr/>
        </p:nvGraphicFramePr>
        <p:xfrm>
          <a:off x="5881762"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203" name="Google Shape;203;p23"/>
          <p:cNvGraphicFramePr/>
          <p:nvPr/>
        </p:nvGraphicFramePr>
        <p:xfrm>
          <a:off x="2509112" y="3190575"/>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204" name="Google Shape;204;p23"/>
          <p:cNvGraphicFramePr/>
          <p:nvPr/>
        </p:nvGraphicFramePr>
        <p:xfrm>
          <a:off x="2509112" y="3461825"/>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205" name="Google Shape;205;p23"/>
          <p:cNvGraphicFramePr/>
          <p:nvPr/>
        </p:nvGraphicFramePr>
        <p:xfrm>
          <a:off x="3904012" y="32281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206" name="Google Shape;206;p23"/>
          <p:cNvGraphicFramePr/>
          <p:nvPr/>
        </p:nvGraphicFramePr>
        <p:xfrm>
          <a:off x="4195437" y="349935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207" name="Google Shape;207;p23"/>
          <p:cNvSpPr txBox="1"/>
          <p:nvPr/>
        </p:nvSpPr>
        <p:spPr>
          <a:xfrm>
            <a:off x="5725575" y="3524875"/>
            <a:ext cx="4476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a:t>
            </a:r>
            <a:endParaRPr sz="1800">
              <a:solidFill>
                <a:schemeClr val="accent3"/>
              </a:solidFill>
              <a:latin typeface="Proxima Nova"/>
              <a:ea typeface="Proxima Nova"/>
              <a:cs typeface="Proxima Nova"/>
              <a:sym typeface="Proxima Nova"/>
            </a:endParaRPr>
          </a:p>
        </p:txBody>
      </p:sp>
      <p:sp>
        <p:nvSpPr>
          <p:cNvPr id="208" name="Google Shape;208;p23"/>
          <p:cNvSpPr/>
          <p:nvPr/>
        </p:nvSpPr>
        <p:spPr>
          <a:xfrm>
            <a:off x="6927088" y="3409500"/>
            <a:ext cx="1155600" cy="1085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09" name="Google Shape;209;p23"/>
          <p:cNvSpPr/>
          <p:nvPr/>
        </p:nvSpPr>
        <p:spPr>
          <a:xfrm>
            <a:off x="7213438" y="3680850"/>
            <a:ext cx="582900" cy="54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aphicFrame>
        <p:nvGraphicFramePr>
          <p:cNvPr id="210" name="Google Shape;210;p23"/>
          <p:cNvGraphicFramePr/>
          <p:nvPr/>
        </p:nvGraphicFramePr>
        <p:xfrm>
          <a:off x="7067762" y="3545175"/>
          <a:ext cx="3000000" cy="3000000"/>
        </p:xfrm>
        <a:graphic>
          <a:graphicData uri="http://schemas.openxmlformats.org/drawingml/2006/table">
            <a:tbl>
              <a:tblPr>
                <a:noFill/>
                <a:tableStyleId>{8567F3DC-CE83-4FD5-89DB-61D81F3EC68F}</a:tableStyleId>
              </a:tblPr>
              <a:tblGrid>
                <a:gridCol w="291425"/>
                <a:gridCol w="291425"/>
                <a:gridCol w="291425"/>
              </a:tblGrid>
              <a:tr h="271250">
                <a:tc>
                  <a:txBody>
                    <a:bodyPr/>
                    <a:lstStyle/>
                    <a:p>
                      <a:pPr indent="0" lvl="0" marL="0" rtl="0" algn="l">
                        <a:spcBef>
                          <a:spcPts val="0"/>
                        </a:spcBef>
                        <a:spcAft>
                          <a:spcPts val="0"/>
                        </a:spcAft>
                        <a:buNone/>
                      </a:pPr>
                      <a:r>
                        <a:rPr lang="en" sz="1300">
                          <a:solidFill>
                            <a:schemeClr val="dk2"/>
                          </a:solidFill>
                        </a:rPr>
                        <a:t>1</a:t>
                      </a:r>
                      <a:endParaRPr sz="1300">
                        <a:solidFill>
                          <a:schemeClr val="dk2"/>
                        </a:solidFill>
                      </a:endParaRPr>
                    </a:p>
                  </a:txBody>
                  <a:tcPr marT="27425" marB="0" marR="0"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a:t>
                      </a:r>
                      <a:endParaRPr>
                        <a:solidFill>
                          <a:schemeClr val="dk2"/>
                        </a:solidFill>
                      </a:endParaRPr>
                    </a:p>
                  </a:txBody>
                  <a:tcPr marT="27425" marB="0" marR="0"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2"/>
                          </a:solidFill>
                        </a:rPr>
                        <a:t>-1</a:t>
                      </a:r>
                      <a:endParaRPr sz="1300">
                        <a:solidFill>
                          <a:schemeClr val="dk2"/>
                        </a:solidFill>
                      </a:endParaRPr>
                    </a:p>
                  </a:txBody>
                  <a:tcPr marT="27425" marB="0" marR="0"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solidFill>
                            <a:schemeClr val="dk2"/>
                          </a:solidFill>
                        </a:rPr>
                        <a:t>2</a:t>
                      </a:r>
                      <a:endParaRPr sz="1300">
                        <a:solidFill>
                          <a:schemeClr val="dk2"/>
                        </a:solidFill>
                      </a:endParaRPr>
                    </a:p>
                  </a:txBody>
                  <a:tcPr marT="27425" marB="0" marR="0"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2"/>
                          </a:solidFill>
                        </a:rPr>
                        <a:t>0</a:t>
                      </a:r>
                      <a:endParaRPr sz="1300">
                        <a:solidFill>
                          <a:schemeClr val="dk2"/>
                        </a:solidFill>
                      </a:endParaRPr>
                    </a:p>
                  </a:txBody>
                  <a:tcPr marT="27425" marB="0" marR="0"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2"/>
                          </a:solidFill>
                        </a:rPr>
                        <a:t>-2</a:t>
                      </a:r>
                      <a:endParaRPr sz="1300">
                        <a:solidFill>
                          <a:schemeClr val="dk2"/>
                        </a:solidFill>
                      </a:endParaRPr>
                    </a:p>
                  </a:txBody>
                  <a:tcPr marT="27425" marB="0" marR="0"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solidFill>
                            <a:schemeClr val="dk2"/>
                          </a:solidFill>
                        </a:rPr>
                        <a:t>1</a:t>
                      </a:r>
                      <a:endParaRPr sz="1300">
                        <a:solidFill>
                          <a:schemeClr val="dk2"/>
                        </a:solidFill>
                      </a:endParaRPr>
                    </a:p>
                  </a:txBody>
                  <a:tcPr marT="27425" marB="0" marR="0"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2"/>
                          </a:solidFill>
                        </a:rPr>
                        <a:t>0</a:t>
                      </a:r>
                      <a:endParaRPr sz="1300">
                        <a:solidFill>
                          <a:schemeClr val="dk2"/>
                        </a:solidFill>
                      </a:endParaRPr>
                    </a:p>
                  </a:txBody>
                  <a:tcPr marT="27425" marB="0" marR="0"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2"/>
                          </a:solidFill>
                        </a:rPr>
                        <a:t>-1</a:t>
                      </a:r>
                      <a:endParaRPr sz="1300">
                        <a:solidFill>
                          <a:schemeClr val="dk2"/>
                        </a:solidFill>
                      </a:endParaRPr>
                    </a:p>
                  </a:txBody>
                  <a:tcPr marT="27425" marB="0" marR="0"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
        <p:nvSpPr>
          <p:cNvPr id="211" name="Google Shape;211;p23"/>
          <p:cNvSpPr txBox="1"/>
          <p:nvPr>
            <p:ph idx="1" type="body"/>
          </p:nvPr>
        </p:nvSpPr>
        <p:spPr>
          <a:xfrm>
            <a:off x="311700" y="1151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Convolution Example: Extracting vertical edges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- 1: </a:t>
            </a:r>
            <a:r>
              <a:rPr lang="en"/>
              <a:t>CNN Forward pass</a:t>
            </a:r>
            <a:endParaRPr/>
          </a:p>
          <a:p>
            <a:pPr indent="0" lvl="0" marL="0" rtl="0" algn="l">
              <a:spcBef>
                <a:spcPts val="0"/>
              </a:spcBef>
              <a:spcAft>
                <a:spcPts val="0"/>
              </a:spcAft>
              <a:buNone/>
            </a:pPr>
            <a:r>
              <a:t/>
            </a:r>
            <a:endParaRPr/>
          </a:p>
        </p:txBody>
      </p:sp>
      <p:sp>
        <p:nvSpPr>
          <p:cNvPr id="217" name="Google Shape;21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Convolution:</a:t>
            </a:r>
            <a:endParaRPr/>
          </a:p>
        </p:txBody>
      </p:sp>
      <p:pic>
        <p:nvPicPr>
          <p:cNvPr id="218" name="Google Shape;218;p24"/>
          <p:cNvPicPr preferRelativeResize="0"/>
          <p:nvPr/>
        </p:nvPicPr>
        <p:blipFill>
          <a:blip r:embed="rId3">
            <a:alphaModFix/>
          </a:blip>
          <a:stretch>
            <a:fillRect/>
          </a:stretch>
        </p:blipFill>
        <p:spPr>
          <a:xfrm>
            <a:off x="1024250" y="1665975"/>
            <a:ext cx="7095501" cy="328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- 1: CNN From Scratch </a:t>
            </a:r>
            <a:r>
              <a:rPr i="1" lang="en">
                <a:solidFill>
                  <a:srgbClr val="FF0000"/>
                </a:solidFill>
              </a:rPr>
              <a:t>(For Assignment)</a:t>
            </a:r>
            <a:endParaRPr i="1">
              <a:solidFill>
                <a:srgbClr val="FF0000"/>
              </a:solidFill>
            </a:endParaRPr>
          </a:p>
          <a:p>
            <a:pPr indent="0" lvl="0" marL="0" rtl="0" algn="l">
              <a:spcBef>
                <a:spcPts val="0"/>
              </a:spcBef>
              <a:spcAft>
                <a:spcPts val="0"/>
              </a:spcAft>
              <a:buNone/>
            </a:pPr>
            <a:r>
              <a:t/>
            </a:r>
            <a:endParaRPr/>
          </a:p>
        </p:txBody>
      </p:sp>
      <p:sp>
        <p:nvSpPr>
          <p:cNvPr id="224" name="Google Shape;2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Convolution:</a:t>
            </a:r>
            <a:endParaRPr/>
          </a:p>
          <a:p>
            <a:pPr indent="-342900" lvl="0" marL="457200" rtl="0" algn="l">
              <a:spcBef>
                <a:spcPts val="1200"/>
              </a:spcBef>
              <a:spcAft>
                <a:spcPts val="0"/>
              </a:spcAft>
              <a:buSzPts val="1800"/>
              <a:buChar char="●"/>
            </a:pPr>
            <a:r>
              <a:rPr lang="en"/>
              <a:t>Calculate final size of output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Can use loops to iterate over batch, output_channels, row and column</a:t>
            </a:r>
            <a:endParaRPr/>
          </a:p>
          <a:p>
            <a:pPr indent="-342900" lvl="0" marL="457200" rtl="0" algn="l">
              <a:spcBef>
                <a:spcPts val="0"/>
              </a:spcBef>
              <a:spcAft>
                <a:spcPts val="0"/>
              </a:spcAft>
              <a:buSzPts val="1800"/>
              <a:buChar char="●"/>
            </a:pPr>
            <a:r>
              <a:rPr lang="en"/>
              <a:t>Use np.pad, np.dot</a:t>
            </a:r>
            <a:endParaRPr/>
          </a:p>
        </p:txBody>
      </p:sp>
      <p:pic>
        <p:nvPicPr>
          <p:cNvPr descr="{&quot;id&quot;:&quot;1&quot;,&quot;code&quot;:&quot;$$output_{-}width=\\,1+\\frac{input_{-}width\\,-\\,kernel_{-}size\\,+\\,2\\times padding}{stride}$$&quot;,&quot;backgroundColorModified&quot;:false,&quot;type&quot;:&quot;$$&quot;,&quot;backgroundColor&quot;:&quot;#FFFFFF&quot;,&quot;font&quot;:{&quot;color&quot;:&quot;#000000&quot;,&quot;family&quot;:&quot;Arial&quot;,&quot;size&quot;:14},&quot;aid&quot;:null,&quot;ts&quot;:1727526385070,&quot;cs&quot;:&quot;MQu8koPx0ymrA+jsathSAA==&quot;,&quot;size&quot;:{&quot;width&quot;:625.5,&quot;height&quot;:45.5}}" id="225" name="Google Shape;225;p25"/>
          <p:cNvPicPr preferRelativeResize="0"/>
          <p:nvPr/>
        </p:nvPicPr>
        <p:blipFill>
          <a:blip r:embed="rId3">
            <a:alphaModFix/>
          </a:blip>
          <a:stretch>
            <a:fillRect/>
          </a:stretch>
        </p:blipFill>
        <p:spPr>
          <a:xfrm>
            <a:off x="1590506" y="2937434"/>
            <a:ext cx="5957888" cy="433388"/>
          </a:xfrm>
          <a:prstGeom prst="rect">
            <a:avLst/>
          </a:prstGeom>
          <a:noFill/>
          <a:ln>
            <a:noFill/>
          </a:ln>
        </p:spPr>
      </p:pic>
      <p:pic>
        <p:nvPicPr>
          <p:cNvPr descr="{&quot;aid&quot;:null,&quot;backgroundColor&quot;:&quot;#FFFFFF&quot;,&quot;id&quot;:&quot;2&quot;,&quot;code&quot;:&quot;$$output_{-}height=\\,1+\\frac{input_{-}height\\,-\\,kernel_{-}size\\,+\\,2\\times padding}{stride}$$&quot;,&quot;type&quot;:&quot;$$&quot;,&quot;backgroundColorModified&quot;:false,&quot;font&quot;:{&quot;family&quot;:&quot;Arial&quot;,&quot;size&quot;:14,&quot;color&quot;:&quot;#000000&quot;},&quot;ts&quot;:1727526358723,&quot;cs&quot;:&quot;ZtfdJDRxqILYBFzdD/stMg==&quot;,&quot;size&quot;:{&quot;width&quot;:638,&quot;height&quot;:45.5}}" id="226" name="Google Shape;226;p25"/>
          <p:cNvPicPr preferRelativeResize="0"/>
          <p:nvPr/>
        </p:nvPicPr>
        <p:blipFill>
          <a:blip r:embed="rId4">
            <a:alphaModFix/>
          </a:blip>
          <a:stretch>
            <a:fillRect/>
          </a:stretch>
        </p:blipFill>
        <p:spPr>
          <a:xfrm>
            <a:off x="1590213" y="2313442"/>
            <a:ext cx="6076950" cy="4333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- 1: CNN From Scratch </a:t>
            </a:r>
            <a:r>
              <a:rPr i="1" lang="en">
                <a:solidFill>
                  <a:srgbClr val="FF0000"/>
                </a:solidFill>
              </a:rPr>
              <a:t>(For Assignment)</a:t>
            </a:r>
            <a:endParaRPr/>
          </a:p>
          <a:p>
            <a:pPr indent="0" lvl="0" marL="0" rtl="0" algn="l">
              <a:spcBef>
                <a:spcPts val="0"/>
              </a:spcBef>
              <a:spcAft>
                <a:spcPts val="0"/>
              </a:spcAft>
              <a:buNone/>
            </a:pPr>
            <a:r>
              <a:t/>
            </a:r>
            <a:endParaRPr/>
          </a:p>
        </p:txBody>
      </p:sp>
      <p:sp>
        <p:nvSpPr>
          <p:cNvPr id="232" name="Google Shape;23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Vectorization Tricks:</a:t>
            </a:r>
            <a:endParaRPr/>
          </a:p>
          <a:p>
            <a:pPr indent="0" lvl="0" marL="0" rtl="0" algn="l">
              <a:spcBef>
                <a:spcPts val="1200"/>
              </a:spcBef>
              <a:spcAft>
                <a:spcPts val="1200"/>
              </a:spcAft>
              <a:buNone/>
            </a:pPr>
            <a:r>
              <a:t/>
            </a:r>
            <a:endParaRPr/>
          </a:p>
        </p:txBody>
      </p:sp>
      <p:pic>
        <p:nvPicPr>
          <p:cNvPr id="233" name="Google Shape;233;p26"/>
          <p:cNvPicPr preferRelativeResize="0"/>
          <p:nvPr/>
        </p:nvPicPr>
        <p:blipFill>
          <a:blip r:embed="rId3">
            <a:alphaModFix/>
          </a:blip>
          <a:stretch>
            <a:fillRect/>
          </a:stretch>
        </p:blipFill>
        <p:spPr>
          <a:xfrm>
            <a:off x="3149175" y="1298373"/>
            <a:ext cx="4473400" cy="3479300"/>
          </a:xfrm>
          <a:prstGeom prst="rect">
            <a:avLst/>
          </a:prstGeom>
          <a:noFill/>
          <a:ln>
            <a:noFill/>
          </a:ln>
        </p:spPr>
      </p:pic>
      <p:sp>
        <p:nvSpPr>
          <p:cNvPr id="234" name="Google Shape;234;p26"/>
          <p:cNvSpPr txBox="1"/>
          <p:nvPr/>
        </p:nvSpPr>
        <p:spPr>
          <a:xfrm>
            <a:off x="3746225" y="969525"/>
            <a:ext cx="2457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FF0000"/>
                </a:solidFill>
                <a:latin typeface="Proxima Nova"/>
                <a:ea typeface="Proxima Nova"/>
                <a:cs typeface="Proxima Nova"/>
                <a:sym typeface="Proxima Nova"/>
              </a:rPr>
              <a:t>np.lib.stride_tricks.as_strided</a:t>
            </a:r>
            <a:endParaRPr sz="1000">
              <a:solidFill>
                <a:srgbClr val="FF0000"/>
              </a:solidFill>
            </a:endParaRPr>
          </a:p>
        </p:txBody>
      </p:sp>
      <p:sp>
        <p:nvSpPr>
          <p:cNvPr id="235" name="Google Shape;235;p26"/>
          <p:cNvSpPr txBox="1"/>
          <p:nvPr/>
        </p:nvSpPr>
        <p:spPr>
          <a:xfrm>
            <a:off x="202425" y="1845075"/>
            <a:ext cx="30000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3"/>
                </a:solidFill>
                <a:latin typeface="Courier New"/>
                <a:ea typeface="Courier New"/>
                <a:cs typeface="Courier New"/>
                <a:sym typeface="Courier New"/>
              </a:rPr>
              <a:t>new_shape = (out_height, out_width, kernel_height, kernel_width)</a:t>
            </a:r>
            <a:endParaRPr sz="1100">
              <a:solidFill>
                <a:schemeClr val="accent3"/>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accent3"/>
                </a:solidFill>
                <a:latin typeface="Courier New"/>
                <a:ea typeface="Courier New"/>
                <a:cs typeface="Courier New"/>
                <a:sym typeface="Courier New"/>
              </a:rPr>
              <a:t>new_strides = (row_strides x layer_strides, column_strides x layer_strides)</a:t>
            </a:r>
            <a:endParaRPr sz="1100">
              <a:solidFill>
                <a:schemeClr val="accent3"/>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accent3"/>
                </a:solidFill>
                <a:latin typeface="Courier New"/>
                <a:ea typeface="Courier New"/>
                <a:cs typeface="Courier New"/>
                <a:sym typeface="Courier New"/>
              </a:rPr>
              <a:t>windowed_input = np.lib.stride_stricks.as_strided(input, new_shape, new_strides)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- 1: CNN From Scratch </a:t>
            </a:r>
            <a:r>
              <a:rPr i="1" lang="en">
                <a:solidFill>
                  <a:srgbClr val="FF0000"/>
                </a:solidFill>
              </a:rPr>
              <a:t>(For Assignment)</a:t>
            </a:r>
            <a:endParaRPr/>
          </a:p>
          <a:p>
            <a:pPr indent="0" lvl="0" marL="0" rtl="0" algn="l">
              <a:spcBef>
                <a:spcPts val="0"/>
              </a:spcBef>
              <a:spcAft>
                <a:spcPts val="0"/>
              </a:spcAft>
              <a:buNone/>
            </a:pPr>
            <a:r>
              <a:t/>
            </a:r>
            <a:endParaRPr/>
          </a:p>
        </p:txBody>
      </p:sp>
      <p:sp>
        <p:nvSpPr>
          <p:cNvPr id="241" name="Google Shape;2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Vectorization Tricks: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242" name="Google Shape;242;p27"/>
          <p:cNvPicPr preferRelativeResize="0"/>
          <p:nvPr/>
        </p:nvPicPr>
        <p:blipFill>
          <a:blip r:embed="rId3">
            <a:alphaModFix/>
          </a:blip>
          <a:stretch>
            <a:fillRect/>
          </a:stretch>
        </p:blipFill>
        <p:spPr>
          <a:xfrm>
            <a:off x="1870074" y="2506350"/>
            <a:ext cx="5044151" cy="2122750"/>
          </a:xfrm>
          <a:prstGeom prst="rect">
            <a:avLst/>
          </a:prstGeom>
          <a:noFill/>
          <a:ln>
            <a:noFill/>
          </a:ln>
        </p:spPr>
      </p:pic>
      <p:sp>
        <p:nvSpPr>
          <p:cNvPr id="243" name="Google Shape;243;p27"/>
          <p:cNvSpPr txBox="1"/>
          <p:nvPr/>
        </p:nvSpPr>
        <p:spPr>
          <a:xfrm>
            <a:off x="311700" y="1534663"/>
            <a:ext cx="82875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3"/>
                </a:solidFill>
                <a:latin typeface="Courier New"/>
                <a:ea typeface="Courier New"/>
                <a:cs typeface="Courier New"/>
                <a:sym typeface="Courier New"/>
              </a:rPr>
              <a:t>new_shape = (out_height, out_width, kernel_height, kernel_width)</a:t>
            </a:r>
            <a:endParaRPr sz="13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accent3"/>
                </a:solidFill>
                <a:latin typeface="Courier New"/>
                <a:ea typeface="Courier New"/>
                <a:cs typeface="Courier New"/>
                <a:sym typeface="Courier New"/>
              </a:rPr>
              <a:t>new_strides = (row_strides x layer_strides, column_strides x layer_strides)</a:t>
            </a:r>
            <a:endParaRPr sz="13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accent3"/>
                </a:solidFill>
                <a:latin typeface="Courier New"/>
                <a:ea typeface="Courier New"/>
                <a:cs typeface="Courier New"/>
                <a:sym typeface="Courier New"/>
              </a:rPr>
              <a:t>windowed_input = np.lib.stride_stricks.as_strided(input, new_shape, new_strides)</a:t>
            </a:r>
            <a:endParaRPr sz="1300">
              <a:solidFill>
                <a:schemeClr val="accent3"/>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- 1: CNN From Scratch </a:t>
            </a:r>
            <a:r>
              <a:rPr i="1" lang="en">
                <a:solidFill>
                  <a:srgbClr val="FF0000"/>
                </a:solidFill>
              </a:rPr>
              <a:t>(For Assignment)</a:t>
            </a:r>
            <a:endParaRPr/>
          </a:p>
          <a:p>
            <a:pPr indent="0" lvl="0" marL="0" rtl="0" algn="l">
              <a:spcBef>
                <a:spcPts val="0"/>
              </a:spcBef>
              <a:spcAft>
                <a:spcPts val="0"/>
              </a:spcAft>
              <a:buNone/>
            </a:pPr>
            <a:r>
              <a:t/>
            </a:r>
            <a:endParaRPr/>
          </a:p>
        </p:txBody>
      </p:sp>
      <p:sp>
        <p:nvSpPr>
          <p:cNvPr id="249" name="Google Shape;2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Vectorization Tricks: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250" name="Google Shape;250;p28"/>
          <p:cNvPicPr preferRelativeResize="0"/>
          <p:nvPr/>
        </p:nvPicPr>
        <p:blipFill rotWithShape="1">
          <a:blip r:embed="rId3">
            <a:alphaModFix/>
          </a:blip>
          <a:srcRect b="0" l="26921" r="31098" t="32641"/>
          <a:stretch/>
        </p:blipFill>
        <p:spPr>
          <a:xfrm>
            <a:off x="5589875" y="2661225"/>
            <a:ext cx="2878900" cy="1546275"/>
          </a:xfrm>
          <a:prstGeom prst="rect">
            <a:avLst/>
          </a:prstGeom>
          <a:noFill/>
          <a:ln>
            <a:noFill/>
          </a:ln>
        </p:spPr>
      </p:pic>
      <p:pic>
        <p:nvPicPr>
          <p:cNvPr id="251" name="Google Shape;251;p28"/>
          <p:cNvPicPr preferRelativeResize="0"/>
          <p:nvPr/>
        </p:nvPicPr>
        <p:blipFill rotWithShape="1">
          <a:blip r:embed="rId4">
            <a:alphaModFix/>
          </a:blip>
          <a:srcRect b="0" l="19759" r="27464" t="27156"/>
          <a:stretch/>
        </p:blipFill>
        <p:spPr>
          <a:xfrm>
            <a:off x="3000050" y="2661225"/>
            <a:ext cx="2662099" cy="1546275"/>
          </a:xfrm>
          <a:prstGeom prst="rect">
            <a:avLst/>
          </a:prstGeom>
          <a:noFill/>
          <a:ln>
            <a:noFill/>
          </a:ln>
        </p:spPr>
      </p:pic>
      <p:sp>
        <p:nvSpPr>
          <p:cNvPr id="252" name="Google Shape;252;p28"/>
          <p:cNvSpPr/>
          <p:nvPr/>
        </p:nvSpPr>
        <p:spPr>
          <a:xfrm>
            <a:off x="3686650" y="3005213"/>
            <a:ext cx="999900" cy="6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53" name="Google Shape;253;p28"/>
          <p:cNvSpPr/>
          <p:nvPr/>
        </p:nvSpPr>
        <p:spPr>
          <a:xfrm>
            <a:off x="4393150" y="3005213"/>
            <a:ext cx="999900" cy="6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54" name="Google Shape;254;p28"/>
          <p:cNvSpPr/>
          <p:nvPr/>
        </p:nvSpPr>
        <p:spPr>
          <a:xfrm>
            <a:off x="3686650" y="3434663"/>
            <a:ext cx="999900" cy="6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55" name="Google Shape;255;p28"/>
          <p:cNvSpPr/>
          <p:nvPr/>
        </p:nvSpPr>
        <p:spPr>
          <a:xfrm>
            <a:off x="4393150" y="3434663"/>
            <a:ext cx="999900" cy="6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56" name="Google Shape;256;p28"/>
          <p:cNvSpPr txBox="1"/>
          <p:nvPr/>
        </p:nvSpPr>
        <p:spPr>
          <a:xfrm>
            <a:off x="675225" y="2999375"/>
            <a:ext cx="1951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layer_stride = 2</a:t>
            </a:r>
            <a:endParaRPr sz="1800">
              <a:solidFill>
                <a:schemeClr val="accent3"/>
              </a:solidFill>
              <a:latin typeface="Proxima Nova"/>
              <a:ea typeface="Proxima Nova"/>
              <a:cs typeface="Proxima Nova"/>
              <a:sym typeface="Proxima Nova"/>
            </a:endParaRPr>
          </a:p>
        </p:txBody>
      </p:sp>
      <p:sp>
        <p:nvSpPr>
          <p:cNvPr id="257" name="Google Shape;257;p28"/>
          <p:cNvSpPr txBox="1"/>
          <p:nvPr/>
        </p:nvSpPr>
        <p:spPr>
          <a:xfrm>
            <a:off x="311700" y="1534663"/>
            <a:ext cx="82875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3"/>
                </a:solidFill>
                <a:latin typeface="Courier New"/>
                <a:ea typeface="Courier New"/>
                <a:cs typeface="Courier New"/>
                <a:sym typeface="Courier New"/>
              </a:rPr>
              <a:t>new_shape = (out_height, out_width, kernel_height, kernel_width)</a:t>
            </a:r>
            <a:endParaRPr sz="13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accent3"/>
                </a:solidFill>
                <a:latin typeface="Courier New"/>
                <a:ea typeface="Courier New"/>
                <a:cs typeface="Courier New"/>
                <a:sym typeface="Courier New"/>
              </a:rPr>
              <a:t>new_strides = (row_strides x layer_strides, column_strides x layer_strides)</a:t>
            </a:r>
            <a:endParaRPr sz="13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accent3"/>
                </a:solidFill>
                <a:latin typeface="Courier New"/>
                <a:ea typeface="Courier New"/>
                <a:cs typeface="Courier New"/>
                <a:sym typeface="Courier New"/>
              </a:rPr>
              <a:t>windowed_input = np.lib.stride_stricks.as_strided(input, new_shape, new_strides)</a:t>
            </a:r>
            <a:endParaRPr sz="1300">
              <a:solidFill>
                <a:schemeClr val="accent3"/>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- 1: CNN From Scratch </a:t>
            </a:r>
            <a:r>
              <a:rPr i="1" lang="en">
                <a:solidFill>
                  <a:srgbClr val="FF0000"/>
                </a:solidFill>
              </a:rPr>
              <a:t>(For Assignment)</a:t>
            </a:r>
            <a:endParaRPr/>
          </a:p>
          <a:p>
            <a:pPr indent="0" lvl="0" marL="0" rtl="0" algn="l">
              <a:spcBef>
                <a:spcPts val="0"/>
              </a:spcBef>
              <a:spcAft>
                <a:spcPts val="0"/>
              </a:spcAft>
              <a:buNone/>
            </a:pPr>
            <a:r>
              <a:t/>
            </a:r>
            <a:endParaRPr/>
          </a:p>
        </p:txBody>
      </p:sp>
      <p:sp>
        <p:nvSpPr>
          <p:cNvPr id="263" name="Google Shape;2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Vectorization Tricks: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264" name="Google Shape;264;p29"/>
          <p:cNvPicPr preferRelativeResize="0"/>
          <p:nvPr/>
        </p:nvPicPr>
        <p:blipFill>
          <a:blip r:embed="rId3">
            <a:alphaModFix/>
          </a:blip>
          <a:stretch>
            <a:fillRect/>
          </a:stretch>
        </p:blipFill>
        <p:spPr>
          <a:xfrm>
            <a:off x="1026450" y="2465363"/>
            <a:ext cx="6858000" cy="2295525"/>
          </a:xfrm>
          <a:prstGeom prst="rect">
            <a:avLst/>
          </a:prstGeom>
          <a:noFill/>
          <a:ln>
            <a:noFill/>
          </a:ln>
        </p:spPr>
      </p:pic>
      <p:sp>
        <p:nvSpPr>
          <p:cNvPr id="265" name="Google Shape;265;p29"/>
          <p:cNvSpPr txBox="1"/>
          <p:nvPr/>
        </p:nvSpPr>
        <p:spPr>
          <a:xfrm>
            <a:off x="311700" y="1534663"/>
            <a:ext cx="82875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3"/>
                </a:solidFill>
                <a:latin typeface="Courier New"/>
                <a:ea typeface="Courier New"/>
                <a:cs typeface="Courier New"/>
                <a:sym typeface="Courier New"/>
              </a:rPr>
              <a:t>new_shape = (out_height, out_width, kernel_height, kernel_width)</a:t>
            </a:r>
            <a:endParaRPr sz="13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accent3"/>
                </a:solidFill>
                <a:latin typeface="Courier New"/>
                <a:ea typeface="Courier New"/>
                <a:cs typeface="Courier New"/>
                <a:sym typeface="Courier New"/>
              </a:rPr>
              <a:t>new_strides = (row_strides x layer_strides, column_strides x layer_strides)</a:t>
            </a:r>
            <a:endParaRPr sz="13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accent3"/>
                </a:solidFill>
                <a:latin typeface="Courier New"/>
                <a:ea typeface="Courier New"/>
                <a:cs typeface="Courier New"/>
                <a:sym typeface="Courier New"/>
              </a:rPr>
              <a:t>windowed_input = np.lib.stride_stricks.as_strided(input, new_shape, new_strides)</a:t>
            </a:r>
            <a:endParaRPr sz="1300">
              <a:solidFill>
                <a:schemeClr val="accent3"/>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- 1: CNN From Scratch </a:t>
            </a:r>
            <a:r>
              <a:rPr i="1" lang="en">
                <a:solidFill>
                  <a:srgbClr val="FF0000"/>
                </a:solidFill>
              </a:rPr>
              <a:t>(For Assignment)</a:t>
            </a:r>
            <a:endParaRPr/>
          </a:p>
          <a:p>
            <a:pPr indent="0" lvl="0" marL="0" rtl="0" algn="l">
              <a:spcBef>
                <a:spcPts val="0"/>
              </a:spcBef>
              <a:spcAft>
                <a:spcPts val="0"/>
              </a:spcAft>
              <a:buNone/>
            </a:pPr>
            <a:r>
              <a:t/>
            </a:r>
            <a:endParaRPr/>
          </a:p>
        </p:txBody>
      </p:sp>
      <p:sp>
        <p:nvSpPr>
          <p:cNvPr id="271" name="Google Shape;2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Vectorization Tricks:</a:t>
            </a:r>
            <a:endParaRPr/>
          </a:p>
          <a:p>
            <a:pPr indent="0" lvl="0" marL="0" rtl="0" algn="l">
              <a:spcBef>
                <a:spcPts val="1200"/>
              </a:spcBef>
              <a:spcAft>
                <a:spcPts val="1200"/>
              </a:spcAft>
              <a:buNone/>
            </a:pPr>
            <a:r>
              <a:t/>
            </a:r>
            <a:endParaRPr/>
          </a:p>
        </p:txBody>
      </p:sp>
      <p:pic>
        <p:nvPicPr>
          <p:cNvPr id="272" name="Google Shape;272;p30"/>
          <p:cNvPicPr preferRelativeResize="0"/>
          <p:nvPr/>
        </p:nvPicPr>
        <p:blipFill>
          <a:blip r:embed="rId3">
            <a:alphaModFix/>
          </a:blip>
          <a:stretch>
            <a:fillRect/>
          </a:stretch>
        </p:blipFill>
        <p:spPr>
          <a:xfrm>
            <a:off x="3149175" y="1298373"/>
            <a:ext cx="4473400" cy="3479300"/>
          </a:xfrm>
          <a:prstGeom prst="rect">
            <a:avLst/>
          </a:prstGeom>
          <a:noFill/>
          <a:ln>
            <a:noFill/>
          </a:ln>
        </p:spPr>
      </p:pic>
      <p:sp>
        <p:nvSpPr>
          <p:cNvPr id="273" name="Google Shape;273;p30"/>
          <p:cNvSpPr txBox="1"/>
          <p:nvPr/>
        </p:nvSpPr>
        <p:spPr>
          <a:xfrm>
            <a:off x="3746225" y="969525"/>
            <a:ext cx="2457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2D2D2D"/>
                </a:solidFill>
                <a:latin typeface="Proxima Nova"/>
                <a:ea typeface="Proxima Nova"/>
                <a:cs typeface="Proxima Nova"/>
                <a:sym typeface="Proxima Nova"/>
              </a:rPr>
              <a:t>np.lib.stride_tricks.as_strided</a:t>
            </a:r>
            <a:endParaRPr sz="1000">
              <a:solidFill>
                <a:srgbClr val="2D2D2D"/>
              </a:solidFill>
            </a:endParaRPr>
          </a:p>
        </p:txBody>
      </p:sp>
      <p:sp>
        <p:nvSpPr>
          <p:cNvPr id="274" name="Google Shape;274;p30"/>
          <p:cNvSpPr txBox="1"/>
          <p:nvPr/>
        </p:nvSpPr>
        <p:spPr>
          <a:xfrm>
            <a:off x="5578425" y="2734375"/>
            <a:ext cx="3335400" cy="77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FF0000"/>
                </a:solidFill>
                <a:highlight>
                  <a:schemeClr val="lt1"/>
                </a:highlight>
                <a:latin typeface="Source Code Pro"/>
                <a:ea typeface="Source Code Pro"/>
                <a:cs typeface="Source Code Pro"/>
                <a:sym typeface="Source Code Pro"/>
              </a:rPr>
              <a:t>result = (A[:, None] * B).sum(axis=1)</a:t>
            </a:r>
            <a:endParaRPr sz="1100">
              <a:solidFill>
                <a:srgbClr val="FF0000"/>
              </a:solidFill>
              <a:highlight>
                <a:schemeClr val="lt1"/>
              </a:highlight>
              <a:latin typeface="Source Code Pro"/>
              <a:ea typeface="Source Code Pro"/>
              <a:cs typeface="Source Code Pro"/>
              <a:sym typeface="Source Code Pro"/>
            </a:endParaRPr>
          </a:p>
          <a:p>
            <a:pPr indent="0" lvl="0" marL="0" rtl="0" algn="ctr">
              <a:lnSpc>
                <a:spcPct val="115000"/>
              </a:lnSpc>
              <a:spcBef>
                <a:spcPts val="0"/>
              </a:spcBef>
              <a:spcAft>
                <a:spcPts val="0"/>
              </a:spcAft>
              <a:buNone/>
            </a:pPr>
            <a:r>
              <a:rPr lang="en" sz="1200">
                <a:solidFill>
                  <a:srgbClr val="FF0000"/>
                </a:solidFill>
                <a:highlight>
                  <a:schemeClr val="lt1"/>
                </a:highlight>
                <a:latin typeface="Source Code Pro"/>
                <a:ea typeface="Source Code Pro"/>
                <a:cs typeface="Source Code Pro"/>
                <a:sym typeface="Source Code Pro"/>
              </a:rPr>
              <a:t>OR </a:t>
            </a:r>
            <a:endParaRPr sz="1200">
              <a:solidFill>
                <a:srgbClr val="FF0000"/>
              </a:solidFill>
              <a:highlight>
                <a:schemeClr val="lt1"/>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200">
                <a:solidFill>
                  <a:srgbClr val="FF0000"/>
                </a:solidFill>
                <a:highlight>
                  <a:schemeClr val="lt1"/>
                </a:highlight>
                <a:latin typeface="Source Code Pro"/>
                <a:ea typeface="Source Code Pro"/>
                <a:cs typeface="Source Code Pro"/>
                <a:sym typeface="Source Code Pro"/>
              </a:rPr>
              <a:t>result = np.einsum('</a:t>
            </a:r>
            <a:r>
              <a:rPr lang="en" sz="807">
                <a:solidFill>
                  <a:srgbClr val="FF0000"/>
                </a:solidFill>
                <a:latin typeface="Source Code Pro"/>
                <a:ea typeface="Source Code Pro"/>
                <a:cs typeface="Source Code Pro"/>
                <a:sym typeface="Source Code Pro"/>
              </a:rPr>
              <a:t>i,ij-&gt;i</a:t>
            </a:r>
            <a:r>
              <a:rPr lang="en" sz="1200">
                <a:solidFill>
                  <a:srgbClr val="FF0000"/>
                </a:solidFill>
                <a:highlight>
                  <a:schemeClr val="lt1"/>
                </a:highlight>
                <a:latin typeface="Source Code Pro"/>
                <a:ea typeface="Source Code Pro"/>
                <a:cs typeface="Source Code Pro"/>
                <a:sym typeface="Source Code Pro"/>
              </a:rPr>
              <a:t>', A, B)</a:t>
            </a:r>
            <a:endParaRPr sz="800">
              <a:solidFill>
                <a:srgbClr val="FF000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- 1: CNN From Scratch </a:t>
            </a:r>
            <a:r>
              <a:rPr i="1" lang="en">
                <a:solidFill>
                  <a:srgbClr val="FF0000"/>
                </a:solidFill>
              </a:rPr>
              <a:t>(For Assignment)</a:t>
            </a:r>
            <a:endParaRPr/>
          </a:p>
          <a:p>
            <a:pPr indent="0" lvl="0" marL="0" rtl="0" algn="l">
              <a:spcBef>
                <a:spcPts val="0"/>
              </a:spcBef>
              <a:spcAft>
                <a:spcPts val="0"/>
              </a:spcAft>
              <a:buNone/>
            </a:pPr>
            <a:r>
              <a:t/>
            </a:r>
            <a:endParaRPr/>
          </a:p>
        </p:txBody>
      </p:sp>
      <p:sp>
        <p:nvSpPr>
          <p:cNvPr id="280" name="Google Shape;280;p31"/>
          <p:cNvSpPr txBox="1"/>
          <p:nvPr>
            <p:ph idx="1" type="body"/>
          </p:nvPr>
        </p:nvSpPr>
        <p:spPr>
          <a:xfrm>
            <a:off x="311700" y="1152475"/>
            <a:ext cx="865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Vectorization Tricks:</a:t>
            </a:r>
            <a:endParaRPr/>
          </a:p>
          <a:p>
            <a:pPr indent="0" lvl="0" marL="0" rtl="0" algn="l">
              <a:lnSpc>
                <a:spcPct val="150000"/>
              </a:lnSpc>
              <a:spcBef>
                <a:spcPts val="1200"/>
              </a:spcBef>
              <a:spcAft>
                <a:spcPts val="0"/>
              </a:spcAft>
              <a:buClr>
                <a:schemeClr val="dk1"/>
              </a:buClr>
              <a:buSzPts val="1100"/>
              <a:buFont typeface="Arial"/>
              <a:buNone/>
            </a:pPr>
            <a:r>
              <a:t/>
            </a:r>
            <a:endParaRPr sz="1107">
              <a:solidFill>
                <a:srgbClr val="A3A3A3"/>
              </a:solidFill>
              <a:latin typeface="Source Code Pro"/>
              <a:ea typeface="Source Code Pro"/>
              <a:cs typeface="Source Code Pro"/>
              <a:sym typeface="Source Code Pro"/>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sz="1550">
              <a:solidFill>
                <a:schemeClr val="dk1"/>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
        <p:nvSpPr>
          <p:cNvPr id="281" name="Google Shape;281;p31"/>
          <p:cNvSpPr txBox="1"/>
          <p:nvPr/>
        </p:nvSpPr>
        <p:spPr>
          <a:xfrm>
            <a:off x="311700" y="3746925"/>
            <a:ext cx="8285100" cy="35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7">
                <a:solidFill>
                  <a:schemeClr val="dk1"/>
                </a:solidFill>
                <a:latin typeface="Source Code Pro"/>
                <a:ea typeface="Source Code Pro"/>
                <a:cs typeface="Source Code Pro"/>
                <a:sym typeface="Source Code Pro"/>
              </a:rPr>
              <a:t>np</a:t>
            </a:r>
            <a:r>
              <a:rPr lang="en" sz="1107">
                <a:solidFill>
                  <a:srgbClr val="A3A3A3"/>
                </a:solidFill>
                <a:latin typeface="Source Code Pro"/>
                <a:ea typeface="Source Code Pro"/>
                <a:cs typeface="Source Code Pro"/>
                <a:sym typeface="Source Code Pro"/>
              </a:rPr>
              <a:t>.</a:t>
            </a:r>
            <a:r>
              <a:rPr lang="en" sz="1107">
                <a:solidFill>
                  <a:schemeClr val="dk1"/>
                </a:solidFill>
                <a:latin typeface="Source Code Pro"/>
                <a:ea typeface="Source Code Pro"/>
                <a:cs typeface="Source Code Pro"/>
                <a:sym typeface="Source Code Pro"/>
              </a:rPr>
              <a:t>einsum</a:t>
            </a:r>
            <a:r>
              <a:rPr lang="en" sz="1107">
                <a:solidFill>
                  <a:srgbClr val="A3A3A3"/>
                </a:solidFill>
                <a:latin typeface="Source Code Pro"/>
                <a:ea typeface="Source Code Pro"/>
                <a:cs typeface="Source Code Pro"/>
                <a:sym typeface="Source Code Pro"/>
              </a:rPr>
              <a:t>(</a:t>
            </a:r>
            <a:r>
              <a:rPr lang="en" sz="1107">
                <a:solidFill>
                  <a:srgbClr val="0F9D58"/>
                </a:solidFill>
                <a:latin typeface="Source Code Pro"/>
                <a:ea typeface="Source Code Pro"/>
                <a:cs typeface="Source Code Pro"/>
                <a:sym typeface="Source Code Pro"/>
              </a:rPr>
              <a:t>'TBD'</a:t>
            </a:r>
            <a:r>
              <a:rPr lang="en" sz="1107">
                <a:solidFill>
                  <a:srgbClr val="A3A3A3"/>
                </a:solidFill>
                <a:latin typeface="Source Code Pro"/>
                <a:ea typeface="Source Code Pro"/>
                <a:cs typeface="Source Code Pro"/>
                <a:sym typeface="Source Code Pro"/>
              </a:rPr>
              <a:t>,</a:t>
            </a:r>
            <a:r>
              <a:rPr lang="en" sz="1107">
                <a:solidFill>
                  <a:schemeClr val="dk1"/>
                </a:solidFill>
                <a:latin typeface="Source Code Pro"/>
                <a:ea typeface="Source Code Pro"/>
                <a:cs typeface="Source Code Pro"/>
                <a:sym typeface="Source Code Pro"/>
              </a:rPr>
              <a:t> </a:t>
            </a:r>
            <a:r>
              <a:rPr lang="en" sz="1107">
                <a:solidFill>
                  <a:schemeClr val="dk1"/>
                </a:solidFill>
                <a:latin typeface="Source Code Pro"/>
                <a:ea typeface="Source Code Pro"/>
                <a:cs typeface="Source Code Pro"/>
                <a:sym typeface="Source Code Pro"/>
              </a:rPr>
              <a:t>windowed_input</a:t>
            </a:r>
            <a:r>
              <a:rPr lang="en" sz="1107">
                <a:solidFill>
                  <a:srgbClr val="A3A3A3"/>
                </a:solidFill>
                <a:latin typeface="Source Code Pro"/>
                <a:ea typeface="Source Code Pro"/>
                <a:cs typeface="Source Code Pro"/>
                <a:sym typeface="Source Code Pro"/>
              </a:rPr>
              <a:t>,</a:t>
            </a:r>
            <a:r>
              <a:rPr lang="en" sz="1107">
                <a:solidFill>
                  <a:schemeClr val="dk1"/>
                </a:solidFill>
                <a:latin typeface="Source Code Pro"/>
                <a:ea typeface="Source Code Pro"/>
                <a:cs typeface="Source Code Pro"/>
                <a:sym typeface="Source Code Pro"/>
              </a:rPr>
              <a:t> weights</a:t>
            </a:r>
            <a:r>
              <a:rPr lang="en" sz="1107">
                <a:solidFill>
                  <a:srgbClr val="A3A3A3"/>
                </a:solidFill>
                <a:latin typeface="Source Code Pro"/>
                <a:ea typeface="Source Code Pro"/>
                <a:cs typeface="Source Code Pro"/>
                <a:sym typeface="Source Code Pro"/>
              </a:rPr>
              <a:t>)</a:t>
            </a:r>
            <a:endParaRPr/>
          </a:p>
        </p:txBody>
      </p:sp>
      <p:sp>
        <p:nvSpPr>
          <p:cNvPr id="282" name="Google Shape;282;p31"/>
          <p:cNvSpPr txBox="1"/>
          <p:nvPr/>
        </p:nvSpPr>
        <p:spPr>
          <a:xfrm>
            <a:off x="311700" y="2480350"/>
            <a:ext cx="47631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highlight>
                  <a:schemeClr val="lt1"/>
                </a:highlight>
                <a:latin typeface="Source Code Pro"/>
                <a:ea typeface="Source Code Pro"/>
                <a:cs typeface="Source Code Pro"/>
                <a:sym typeface="Source Code Pro"/>
              </a:rPr>
              <a:t>result </a:t>
            </a:r>
            <a:r>
              <a:rPr lang="en" sz="1500">
                <a:solidFill>
                  <a:srgbClr val="808030"/>
                </a:solidFill>
                <a:highlight>
                  <a:schemeClr val="lt1"/>
                </a:highlight>
                <a:latin typeface="Source Code Pro"/>
                <a:ea typeface="Source Code Pro"/>
                <a:cs typeface="Source Code Pro"/>
                <a:sym typeface="Source Code Pro"/>
              </a:rPr>
              <a:t>=</a:t>
            </a:r>
            <a:r>
              <a:rPr lang="en" sz="1500">
                <a:solidFill>
                  <a:schemeClr val="dk1"/>
                </a:solidFill>
                <a:highlight>
                  <a:schemeClr val="lt1"/>
                </a:highlight>
                <a:latin typeface="Source Code Pro"/>
                <a:ea typeface="Source Code Pro"/>
                <a:cs typeface="Source Code Pro"/>
                <a:sym typeface="Source Code Pro"/>
              </a:rPr>
              <a:t> (</a:t>
            </a:r>
            <a:r>
              <a:rPr lang="en" sz="1500">
                <a:solidFill>
                  <a:schemeClr val="dk1"/>
                </a:solidFill>
                <a:highlight>
                  <a:schemeClr val="lt1"/>
                </a:highlight>
                <a:latin typeface="Source Code Pro"/>
                <a:ea typeface="Source Code Pro"/>
                <a:cs typeface="Source Code Pro"/>
                <a:sym typeface="Source Code Pro"/>
              </a:rPr>
              <a:t>A</a:t>
            </a:r>
            <a:r>
              <a:rPr lang="en" sz="1500">
                <a:solidFill>
                  <a:srgbClr val="808030"/>
                </a:solidFill>
                <a:highlight>
                  <a:schemeClr val="lt1"/>
                </a:highlight>
                <a:latin typeface="Source Code Pro"/>
                <a:ea typeface="Source Code Pro"/>
                <a:cs typeface="Source Code Pro"/>
                <a:sym typeface="Source Code Pro"/>
              </a:rPr>
              <a:t>[:,</a:t>
            </a:r>
            <a:r>
              <a:rPr lang="en" sz="1500">
                <a:solidFill>
                  <a:schemeClr val="dk1"/>
                </a:solidFill>
                <a:highlight>
                  <a:schemeClr val="lt1"/>
                </a:highlight>
                <a:latin typeface="Source Code Pro"/>
                <a:ea typeface="Source Code Pro"/>
                <a:cs typeface="Source Code Pro"/>
                <a:sym typeface="Source Code Pro"/>
              </a:rPr>
              <a:t> </a:t>
            </a:r>
            <a:r>
              <a:rPr lang="en" sz="1500">
                <a:solidFill>
                  <a:srgbClr val="074726"/>
                </a:solidFill>
                <a:highlight>
                  <a:schemeClr val="lt1"/>
                </a:highlight>
                <a:latin typeface="Source Code Pro"/>
                <a:ea typeface="Source Code Pro"/>
                <a:cs typeface="Source Code Pro"/>
                <a:sym typeface="Source Code Pro"/>
              </a:rPr>
              <a:t>None</a:t>
            </a:r>
            <a:r>
              <a:rPr lang="en" sz="1500">
                <a:solidFill>
                  <a:srgbClr val="808030"/>
                </a:solidFill>
                <a:highlight>
                  <a:schemeClr val="lt1"/>
                </a:highlight>
                <a:latin typeface="Source Code Pro"/>
                <a:ea typeface="Source Code Pro"/>
                <a:cs typeface="Source Code Pro"/>
                <a:sym typeface="Source Code Pro"/>
              </a:rPr>
              <a:t>] * </a:t>
            </a:r>
            <a:r>
              <a:rPr lang="en" sz="1500">
                <a:solidFill>
                  <a:schemeClr val="dk1"/>
                </a:solidFill>
                <a:highlight>
                  <a:schemeClr val="lt1"/>
                </a:highlight>
                <a:latin typeface="Source Code Pro"/>
                <a:ea typeface="Source Code Pro"/>
                <a:cs typeface="Source Code Pro"/>
                <a:sym typeface="Source Code Pro"/>
              </a:rPr>
              <a:t>B).sum(axis=1)</a:t>
            </a:r>
            <a:endParaRPr/>
          </a:p>
        </p:txBody>
      </p:sp>
      <p:sp>
        <p:nvSpPr>
          <p:cNvPr id="283" name="Google Shape;283;p31"/>
          <p:cNvSpPr txBox="1"/>
          <p:nvPr/>
        </p:nvSpPr>
        <p:spPr>
          <a:xfrm>
            <a:off x="311700" y="2889100"/>
            <a:ext cx="4231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highlight>
                  <a:schemeClr val="lt1"/>
                </a:highlight>
                <a:latin typeface="Source Code Pro"/>
                <a:ea typeface="Source Code Pro"/>
                <a:cs typeface="Source Code Pro"/>
                <a:sym typeface="Source Code Pro"/>
              </a:rPr>
              <a:t>result </a:t>
            </a:r>
            <a:r>
              <a:rPr lang="en" sz="1500">
                <a:solidFill>
                  <a:srgbClr val="808030"/>
                </a:solidFill>
                <a:highlight>
                  <a:schemeClr val="lt1"/>
                </a:highlight>
                <a:latin typeface="Source Code Pro"/>
                <a:ea typeface="Source Code Pro"/>
                <a:cs typeface="Source Code Pro"/>
                <a:sym typeface="Source Code Pro"/>
              </a:rPr>
              <a:t>=</a:t>
            </a:r>
            <a:r>
              <a:rPr lang="en" sz="1500">
                <a:solidFill>
                  <a:schemeClr val="dk1"/>
                </a:solidFill>
                <a:highlight>
                  <a:schemeClr val="lt1"/>
                </a:highlight>
                <a:latin typeface="Source Code Pro"/>
                <a:ea typeface="Source Code Pro"/>
                <a:cs typeface="Source Code Pro"/>
                <a:sym typeface="Source Code Pro"/>
              </a:rPr>
              <a:t> </a:t>
            </a:r>
            <a:r>
              <a:rPr lang="en" sz="1500">
                <a:solidFill>
                  <a:schemeClr val="dk1"/>
                </a:solidFill>
                <a:highlight>
                  <a:schemeClr val="lt1"/>
                </a:highlight>
                <a:latin typeface="Source Code Pro"/>
                <a:ea typeface="Source Code Pro"/>
                <a:cs typeface="Source Code Pro"/>
                <a:sym typeface="Source Code Pro"/>
              </a:rPr>
              <a:t>n</a:t>
            </a:r>
            <a:r>
              <a:rPr lang="en" sz="1500">
                <a:solidFill>
                  <a:schemeClr val="dk1"/>
                </a:solidFill>
                <a:highlight>
                  <a:schemeClr val="lt1"/>
                </a:highlight>
                <a:latin typeface="Source Code Pro"/>
                <a:ea typeface="Source Code Pro"/>
                <a:cs typeface="Source Code Pro"/>
                <a:sym typeface="Source Code Pro"/>
              </a:rPr>
              <a:t>p.einsum('</a:t>
            </a:r>
            <a:r>
              <a:rPr lang="en" sz="1107">
                <a:solidFill>
                  <a:srgbClr val="0F9D58"/>
                </a:solidFill>
                <a:latin typeface="Source Code Pro"/>
                <a:ea typeface="Source Code Pro"/>
                <a:cs typeface="Source Code Pro"/>
                <a:sym typeface="Source Code Pro"/>
              </a:rPr>
              <a:t>i,ij-&gt;i</a:t>
            </a:r>
            <a:r>
              <a:rPr lang="en" sz="1500">
                <a:solidFill>
                  <a:schemeClr val="dk1"/>
                </a:solidFill>
                <a:highlight>
                  <a:schemeClr val="lt1"/>
                </a:highlight>
                <a:latin typeface="Source Code Pro"/>
                <a:ea typeface="Source Code Pro"/>
                <a:cs typeface="Source Code Pro"/>
                <a:sym typeface="Source Code Pro"/>
              </a:rPr>
              <a:t>', A, B)</a:t>
            </a:r>
            <a:endParaRPr/>
          </a:p>
        </p:txBody>
      </p:sp>
      <p:sp>
        <p:nvSpPr>
          <p:cNvPr id="284" name="Google Shape;284;p31"/>
          <p:cNvSpPr txBox="1"/>
          <p:nvPr/>
        </p:nvSpPr>
        <p:spPr>
          <a:xfrm>
            <a:off x="1708600" y="1603150"/>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DB4437"/>
                </a:solidFill>
                <a:latin typeface="Source Code Pro"/>
                <a:ea typeface="Source Code Pro"/>
                <a:cs typeface="Source Code Pro"/>
                <a:sym typeface="Source Code Pro"/>
              </a:rPr>
              <a:t>A</a:t>
            </a:r>
            <a:r>
              <a:rPr lang="en" sz="900">
                <a:solidFill>
                  <a:schemeClr val="dk1"/>
                </a:solidFill>
                <a:latin typeface="Source Code Pro"/>
                <a:ea typeface="Source Code Pro"/>
                <a:cs typeface="Source Code Pro"/>
                <a:sym typeface="Source Code Pro"/>
              </a:rPr>
              <a:t> </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np</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array</a:t>
            </a:r>
            <a:r>
              <a:rPr lang="en" sz="900">
                <a:solidFill>
                  <a:srgbClr val="A3A3A3"/>
                </a:solidFill>
                <a:latin typeface="Source Code Pro"/>
                <a:ea typeface="Source Code Pro"/>
                <a:cs typeface="Source Code Pro"/>
                <a:sym typeface="Source Code Pro"/>
              </a:rPr>
              <a:t>([</a:t>
            </a:r>
            <a:r>
              <a:rPr lang="en" sz="900">
                <a:solidFill>
                  <a:srgbClr val="DB4437"/>
                </a:solidFill>
                <a:latin typeface="Source Code Pro"/>
                <a:ea typeface="Source Code Pro"/>
                <a:cs typeface="Source Code Pro"/>
                <a:sym typeface="Source Code Pro"/>
              </a:rPr>
              <a:t>0</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1</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2</a:t>
            </a:r>
            <a:r>
              <a:rPr lang="en" sz="900">
                <a:solidFill>
                  <a:srgbClr val="A3A3A3"/>
                </a:solidFill>
                <a:latin typeface="Source Code Pro"/>
                <a:ea typeface="Source Code Pro"/>
                <a:cs typeface="Source Code Pro"/>
                <a:sym typeface="Source Code Pro"/>
              </a:rPr>
              <a:t>]) # (3,)</a:t>
            </a:r>
            <a:endParaRPr sz="9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9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900">
                <a:solidFill>
                  <a:srgbClr val="DB4437"/>
                </a:solidFill>
                <a:latin typeface="Source Code Pro"/>
                <a:ea typeface="Source Code Pro"/>
                <a:cs typeface="Source Code Pro"/>
                <a:sym typeface="Source Code Pro"/>
              </a:rPr>
              <a:t>B</a:t>
            </a:r>
            <a:r>
              <a:rPr lang="en" sz="900">
                <a:solidFill>
                  <a:schemeClr val="dk1"/>
                </a:solidFill>
                <a:latin typeface="Source Code Pro"/>
                <a:ea typeface="Source Code Pro"/>
                <a:cs typeface="Source Code Pro"/>
                <a:sym typeface="Source Code Pro"/>
              </a:rPr>
              <a:t> </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np</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array</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0</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1</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2</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3</a:t>
            </a:r>
            <a:r>
              <a:rPr lang="en" sz="900">
                <a:solidFill>
                  <a:srgbClr val="A3A3A3"/>
                </a:solidFill>
                <a:latin typeface="Source Code Pro"/>
                <a:ea typeface="Source Code Pro"/>
                <a:cs typeface="Source Code Pro"/>
                <a:sym typeface="Source Code Pro"/>
              </a:rPr>
              <a:t>],</a:t>
            </a:r>
            <a:endParaRPr sz="9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900">
                <a:solidFill>
                  <a:schemeClr val="dk1"/>
                </a:solidFill>
                <a:latin typeface="Source Code Pro"/>
                <a:ea typeface="Source Code Pro"/>
                <a:cs typeface="Source Code Pro"/>
                <a:sym typeface="Source Code Pro"/>
              </a:rPr>
              <a:t>              </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4</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5</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6</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7</a:t>
            </a:r>
            <a:r>
              <a:rPr lang="en" sz="900">
                <a:solidFill>
                  <a:srgbClr val="A3A3A3"/>
                </a:solidFill>
                <a:latin typeface="Source Code Pro"/>
                <a:ea typeface="Source Code Pro"/>
                <a:cs typeface="Source Code Pro"/>
                <a:sym typeface="Source Code Pro"/>
              </a:rPr>
              <a:t>],</a:t>
            </a:r>
            <a:endParaRPr sz="9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900">
                <a:solidFill>
                  <a:schemeClr val="dk1"/>
                </a:solidFill>
                <a:latin typeface="Source Code Pro"/>
                <a:ea typeface="Source Code Pro"/>
                <a:cs typeface="Source Code Pro"/>
                <a:sym typeface="Source Code Pro"/>
              </a:rPr>
              <a:t>              </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8</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9</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10</a:t>
            </a:r>
            <a:r>
              <a:rPr lang="en" sz="900">
                <a:solidFill>
                  <a:srgbClr val="A3A3A3"/>
                </a:solidFill>
                <a:latin typeface="Source Code Pro"/>
                <a:ea typeface="Source Code Pro"/>
                <a:cs typeface="Source Code Pro"/>
                <a:sym typeface="Source Code Pro"/>
              </a:rPr>
              <a:t>,</a:t>
            </a:r>
            <a:r>
              <a:rPr lang="en" sz="900">
                <a:solidFill>
                  <a:schemeClr val="dk1"/>
                </a:solidFill>
                <a:latin typeface="Source Code Pro"/>
                <a:ea typeface="Source Code Pro"/>
                <a:cs typeface="Source Code Pro"/>
                <a:sym typeface="Source Code Pro"/>
              </a:rPr>
              <a:t> </a:t>
            </a:r>
            <a:r>
              <a:rPr lang="en" sz="900">
                <a:solidFill>
                  <a:srgbClr val="DB4437"/>
                </a:solidFill>
                <a:latin typeface="Source Code Pro"/>
                <a:ea typeface="Source Code Pro"/>
                <a:cs typeface="Source Code Pro"/>
                <a:sym typeface="Source Code Pro"/>
              </a:rPr>
              <a:t>11</a:t>
            </a:r>
            <a:r>
              <a:rPr lang="en" sz="900">
                <a:solidFill>
                  <a:srgbClr val="A3A3A3"/>
                </a:solidFill>
                <a:latin typeface="Source Code Pro"/>
                <a:ea typeface="Source Code Pro"/>
                <a:cs typeface="Source Code Pro"/>
                <a:sym typeface="Source Code Pro"/>
              </a:rPr>
              <a:t>]]) # (3,4)</a:t>
            </a:r>
            <a:endParaRPr sz="900">
              <a:solidFill>
                <a:srgbClr val="A3A3A3"/>
              </a:solidFill>
              <a:latin typeface="Source Code Pro"/>
              <a:ea typeface="Source Code Pro"/>
              <a:cs typeface="Source Code Pro"/>
              <a:sym typeface="Source Code Pro"/>
            </a:endParaRPr>
          </a:p>
        </p:txBody>
      </p:sp>
      <p:sp>
        <p:nvSpPr>
          <p:cNvPr id="285" name="Google Shape;285;p31"/>
          <p:cNvSpPr txBox="1"/>
          <p:nvPr/>
        </p:nvSpPr>
        <p:spPr>
          <a:xfrm>
            <a:off x="311700" y="3535725"/>
            <a:ext cx="2112000" cy="2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Convolution</a:t>
            </a:r>
            <a:endParaRPr sz="1000">
              <a:solidFill>
                <a:schemeClr val="dk2"/>
              </a:solidFill>
            </a:endParaRPr>
          </a:p>
        </p:txBody>
      </p:sp>
      <p:cxnSp>
        <p:nvCxnSpPr>
          <p:cNvPr id="286" name="Google Shape;286;p31"/>
          <p:cNvCxnSpPr>
            <a:stCxn id="282" idx="3"/>
            <a:endCxn id="283" idx="3"/>
          </p:cNvCxnSpPr>
          <p:nvPr/>
        </p:nvCxnSpPr>
        <p:spPr>
          <a:xfrm flipH="1">
            <a:off x="4543200" y="2688100"/>
            <a:ext cx="531600" cy="408900"/>
          </a:xfrm>
          <a:prstGeom prst="bentConnector3">
            <a:avLst>
              <a:gd fmla="val -44794" name="adj1"/>
            </a:avLst>
          </a:prstGeom>
          <a:noFill/>
          <a:ln cap="flat" cmpd="sng" w="9525">
            <a:solidFill>
              <a:schemeClr val="dk2"/>
            </a:solidFill>
            <a:prstDash val="solid"/>
            <a:round/>
            <a:headEnd len="med" w="med" type="none"/>
            <a:tailEnd len="med" w="med" type="stealth"/>
          </a:ln>
        </p:spPr>
      </p:cxnSp>
      <p:sp>
        <p:nvSpPr>
          <p:cNvPr id="287" name="Google Shape;287;p31"/>
          <p:cNvSpPr txBox="1"/>
          <p:nvPr/>
        </p:nvSpPr>
        <p:spPr>
          <a:xfrm>
            <a:off x="6254125" y="4830100"/>
            <a:ext cx="2819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hlink"/>
                </a:solidFill>
                <a:hlinkClick r:id="rId3"/>
              </a:rPr>
              <a:t>https://stackoverflow.com/questions/26089893/understanding-numpys-einsum</a:t>
            </a:r>
            <a:endParaRPr sz="600"/>
          </a:p>
        </p:txBody>
      </p:sp>
      <p:sp>
        <p:nvSpPr>
          <p:cNvPr id="288" name="Google Shape;288;p31"/>
          <p:cNvSpPr txBox="1"/>
          <p:nvPr/>
        </p:nvSpPr>
        <p:spPr>
          <a:xfrm>
            <a:off x="540575" y="1847350"/>
            <a:ext cx="12303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Proxima Nova"/>
                <a:ea typeface="Proxima Nova"/>
                <a:cs typeface="Proxima Nova"/>
                <a:sym typeface="Proxima Nova"/>
              </a:rPr>
              <a:t>A[:, None] = [[0],</a:t>
            </a:r>
            <a:endParaRPr sz="1000">
              <a:solidFill>
                <a:srgbClr val="FF0000"/>
              </a:solidFill>
              <a:latin typeface="Proxima Nova"/>
              <a:ea typeface="Proxima Nova"/>
              <a:cs typeface="Proxima Nova"/>
              <a:sym typeface="Proxima Nova"/>
            </a:endParaRPr>
          </a:p>
          <a:p>
            <a:pPr indent="0" lvl="0" marL="0" rtl="0" algn="l">
              <a:spcBef>
                <a:spcPts val="0"/>
              </a:spcBef>
              <a:spcAft>
                <a:spcPts val="0"/>
              </a:spcAft>
              <a:buNone/>
            </a:pPr>
            <a:r>
              <a:rPr lang="en" sz="1000">
                <a:solidFill>
                  <a:srgbClr val="FF0000"/>
                </a:solidFill>
                <a:latin typeface="Proxima Nova"/>
                <a:ea typeface="Proxima Nova"/>
                <a:cs typeface="Proxima Nova"/>
                <a:sym typeface="Proxima Nova"/>
              </a:rPr>
              <a:t>                      [1],</a:t>
            </a:r>
            <a:endParaRPr sz="1000">
              <a:solidFill>
                <a:srgbClr val="FF0000"/>
              </a:solidFill>
              <a:latin typeface="Proxima Nova"/>
              <a:ea typeface="Proxima Nova"/>
              <a:cs typeface="Proxima Nova"/>
              <a:sym typeface="Proxima Nova"/>
            </a:endParaRPr>
          </a:p>
          <a:p>
            <a:pPr indent="0" lvl="0" marL="0" rtl="0" algn="l">
              <a:spcBef>
                <a:spcPts val="0"/>
              </a:spcBef>
              <a:spcAft>
                <a:spcPts val="0"/>
              </a:spcAft>
              <a:buNone/>
            </a:pPr>
            <a:r>
              <a:rPr lang="en" sz="1000">
                <a:solidFill>
                  <a:srgbClr val="FF0000"/>
                </a:solidFill>
                <a:latin typeface="Proxima Nova"/>
                <a:ea typeface="Proxima Nova"/>
                <a:cs typeface="Proxima Nova"/>
                <a:sym typeface="Proxima Nova"/>
              </a:rPr>
              <a:t>                      [2]]</a:t>
            </a:r>
            <a:endParaRPr sz="1000">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Part 1</a:t>
            </a:r>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test_backward (test_conv.TestConv) (1/1)</a:t>
            </a:r>
            <a:endParaRPr sz="1050">
              <a:solidFill>
                <a:schemeClr val="dk1"/>
              </a:solidFill>
              <a:highlight>
                <a:srgbClr val="F2F3F5"/>
              </a:highlight>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test_forward (test_conv.TestConv) (1/1)</a:t>
            </a:r>
            <a:endParaRPr sz="1050">
              <a:solidFill>
                <a:schemeClr val="dk1"/>
              </a:solidFill>
              <a:highlight>
                <a:srgbClr val="F2F3F5"/>
              </a:highlight>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test_backward (test_linear.TestLinear) (0.5/0.5)</a:t>
            </a:r>
            <a:endParaRPr sz="1050">
              <a:solidFill>
                <a:schemeClr val="dk1"/>
              </a:solidFill>
              <a:highlight>
                <a:srgbClr val="F2F3F5"/>
              </a:highlight>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test_forward (test_linear.TestLinear) (0.</a:t>
            </a:r>
            <a:r>
              <a:rPr lang="en" sz="1050">
                <a:solidFill>
                  <a:schemeClr val="dk1"/>
                </a:solidFill>
                <a:highlight>
                  <a:srgbClr val="F2F3F5"/>
                </a:highlight>
                <a:uFill>
                  <a:noFill/>
                </a:uFill>
                <a:hlinkClick r:id="rId3">
                  <a:extLst>
                    <a:ext uri="{A12FA001-AC4F-418D-AE19-62706E023703}">
                      <ahyp:hlinkClr val="tx"/>
                    </a:ext>
                  </a:extLst>
                </a:hlinkClick>
              </a:rPr>
              <a:t>5/0.5)</a:t>
            </a:r>
            <a:endParaRPr sz="1050">
              <a:solidFill>
                <a:schemeClr val="dk1"/>
              </a:solidFill>
              <a:highlight>
                <a:srgbClr val="F2F3F5"/>
              </a:highlight>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test_backward (test_maxpool.TestConv) (1/1)</a:t>
            </a:r>
            <a:endParaRPr sz="1050">
              <a:solidFill>
                <a:schemeClr val="dk1"/>
              </a:solidFill>
              <a:highlight>
                <a:srgbClr val="F2F3F5"/>
              </a:highlight>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test_forward (test_maxpool.TestConv) </a:t>
            </a:r>
            <a:r>
              <a:rPr lang="en" sz="1050">
                <a:solidFill>
                  <a:schemeClr val="dk1"/>
                </a:solidFill>
                <a:highlight>
                  <a:srgbClr val="F2F3F5"/>
                </a:highlight>
                <a:uFill>
                  <a:noFill/>
                </a:uFill>
                <a:hlinkClick r:id="rId4">
                  <a:extLst>
                    <a:ext uri="{A12FA001-AC4F-418D-AE19-62706E023703}">
                      <ahyp:hlinkClr val="tx"/>
                    </a:ext>
                  </a:extLst>
                </a:hlinkClick>
              </a:rPr>
              <a:t>(1/1)</a:t>
            </a:r>
            <a:endParaRPr sz="1050">
              <a:solidFill>
                <a:schemeClr val="dk1"/>
              </a:solidFill>
              <a:highlight>
                <a:srgbClr val="F2F3F5"/>
              </a:highlight>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test_backward (test_relu.TestReLU) (0.5/0.5)</a:t>
            </a:r>
            <a:endParaRPr sz="1050" u="sng">
              <a:solidFill>
                <a:schemeClr val="dk1"/>
              </a:solidFill>
              <a:highlight>
                <a:srgbClr val="F2F3F5"/>
              </a:highlight>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test_forward (test_relu.TestReLU) (0.5/0.5)</a:t>
            </a:r>
            <a:endParaRPr sz="1050">
              <a:solidFill>
                <a:schemeClr val="dk1"/>
              </a:solidFill>
              <a:highlight>
                <a:srgbClr val="F2F3F5"/>
              </a:highlight>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test_sgd (test_sgd.TestSGD) (1/1)</a:t>
            </a:r>
            <a:endParaRPr>
              <a:solidFill>
                <a:schemeClr val="dk1"/>
              </a:solidFill>
            </a:endParaRPr>
          </a:p>
          <a:p>
            <a:pPr indent="-325755" lvl="0" marL="457200" rtl="0" algn="l">
              <a:spcBef>
                <a:spcPts val="0"/>
              </a:spcBef>
              <a:spcAft>
                <a:spcPts val="0"/>
              </a:spcAft>
              <a:buSzPct val="100000"/>
              <a:buChar char="●"/>
            </a:pPr>
            <a:r>
              <a:rPr lang="en"/>
              <a:t>Part 2</a:t>
            </a:r>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test_accuracy (test_twolayer.TestTwoLayer) (1.5/1.5)</a:t>
            </a:r>
            <a:endParaRPr sz="1050">
              <a:solidFill>
                <a:schemeClr val="dk1"/>
              </a:solidFill>
              <a:highlight>
                <a:srgbClr val="F2F3F5"/>
              </a:highlight>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test_accuracy (test_vanilla_cnn.TestVanillaCNN) (1.5/1.5)</a:t>
            </a:r>
            <a:endParaRPr>
              <a:solidFill>
                <a:schemeClr val="dk1"/>
              </a:solidFill>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test_accuracy_easy (test_mymodel.TestMyModel) (1/1) – accuracy &gt; 0.5</a:t>
            </a:r>
            <a:endParaRPr sz="1050">
              <a:solidFill>
                <a:schemeClr val="dk1"/>
              </a:solidFill>
              <a:highlight>
                <a:srgbClr val="F2F3F5"/>
              </a:highlight>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test_accuracy_medium (test_mymodel.TestMyModel) (1/1) – accuracy &gt; 0.6</a:t>
            </a:r>
            <a:endParaRPr sz="1050">
              <a:solidFill>
                <a:schemeClr val="dk1"/>
              </a:solidFill>
              <a:highlight>
                <a:srgbClr val="F2F3F5"/>
              </a:highlight>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[Extra] test_accuracy_hard (test_mymodel.TestMyModel) (1/1) – accuracy &gt; 0.7</a:t>
            </a:r>
            <a:endParaRPr sz="1050">
              <a:solidFill>
                <a:schemeClr val="dk1"/>
              </a:solidFill>
              <a:highlight>
                <a:srgbClr val="F2F3F5"/>
              </a:highlight>
            </a:endParaRPr>
          </a:p>
          <a:p>
            <a:pPr indent="-285273" lvl="1" marL="914400" rtl="0" algn="l">
              <a:lnSpc>
                <a:spcPct val="157142"/>
              </a:lnSpc>
              <a:spcBef>
                <a:spcPts val="0"/>
              </a:spcBef>
              <a:spcAft>
                <a:spcPts val="0"/>
              </a:spcAft>
              <a:buClr>
                <a:schemeClr val="dk1"/>
              </a:buClr>
              <a:buSzPct val="100000"/>
              <a:buChar char="○"/>
            </a:pPr>
            <a:r>
              <a:rPr lang="en" sz="1050">
                <a:solidFill>
                  <a:schemeClr val="dk1"/>
                </a:solidFill>
                <a:highlight>
                  <a:srgbClr val="F2F3F5"/>
                </a:highlight>
              </a:rPr>
              <a:t>[Extra] test_accuracy_very_hard (test_mymodel.TestMyModel) (1/1) – accuracy &gt; 0.8</a:t>
            </a:r>
            <a:endParaRPr>
              <a:solidFill>
                <a:schemeClr val="dk1"/>
              </a:solidFill>
            </a:endParaRPr>
          </a:p>
        </p:txBody>
      </p:sp>
      <p:sp>
        <p:nvSpPr>
          <p:cNvPr id="67" name="Google Shape;67;p14"/>
          <p:cNvSpPr txBox="1"/>
          <p:nvPr/>
        </p:nvSpPr>
        <p:spPr>
          <a:xfrm>
            <a:off x="5109575" y="716275"/>
            <a:ext cx="34338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Proxima Nova"/>
                <a:ea typeface="Proxima Nova"/>
                <a:cs typeface="Proxima Nova"/>
                <a:sym typeface="Proxima Nova"/>
              </a:rPr>
              <a:t>Due Date: Feb 17 @ 11:59PM</a:t>
            </a:r>
            <a:endParaRPr sz="1800">
              <a:solidFill>
                <a:schemeClr val="accent5"/>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accent5"/>
                </a:solidFill>
                <a:latin typeface="Proxima Nova"/>
                <a:ea typeface="Proxima Nova"/>
                <a:cs typeface="Proxima Nova"/>
                <a:sym typeface="Proxima Nova"/>
              </a:rPr>
              <a:t>Grace Period: Feb 19</a:t>
            </a:r>
            <a:r>
              <a:rPr lang="en" sz="1800">
                <a:solidFill>
                  <a:schemeClr val="accent5"/>
                </a:solidFill>
                <a:latin typeface="Proxima Nova"/>
                <a:ea typeface="Proxima Nova"/>
                <a:cs typeface="Proxima Nova"/>
                <a:sym typeface="Proxima Nova"/>
              </a:rPr>
              <a:t> @ 11:59PM</a:t>
            </a:r>
            <a:endParaRPr sz="1800">
              <a:solidFill>
                <a:schemeClr val="accent5"/>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5"/>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 on Broadcasting </a:t>
            </a:r>
            <a:r>
              <a:rPr i="1" lang="en">
                <a:solidFill>
                  <a:srgbClr val="FF0000"/>
                </a:solidFill>
              </a:rPr>
              <a:t>(For Assignment)</a:t>
            </a:r>
            <a:endParaRPr/>
          </a:p>
        </p:txBody>
      </p:sp>
      <p:sp>
        <p:nvSpPr>
          <p:cNvPr id="294" name="Google Shape;294;p32"/>
          <p:cNvSpPr txBox="1"/>
          <p:nvPr/>
        </p:nvSpPr>
        <p:spPr>
          <a:xfrm>
            <a:off x="353550" y="1155425"/>
            <a:ext cx="8590800" cy="3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696969"/>
                </a:solidFill>
                <a:highlight>
                  <a:schemeClr val="lt1"/>
                </a:highlight>
                <a:latin typeface="Source Code Pro"/>
                <a:ea typeface="Source Code Pro"/>
                <a:cs typeface="Source Code Pro"/>
                <a:sym typeface="Source Code Pro"/>
              </a:rPr>
              <a:t># Example random array of shape (a, b, c)</a:t>
            </a:r>
            <a:endParaRPr sz="1700">
              <a:solidFill>
                <a:schemeClr val="dk1"/>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700">
                <a:solidFill>
                  <a:schemeClr val="dk1"/>
                </a:solidFill>
                <a:highlight>
                  <a:srgbClr val="FFFFFF"/>
                </a:highlight>
                <a:latin typeface="Source Code Pro"/>
                <a:ea typeface="Source Code Pro"/>
                <a:cs typeface="Source Code Pro"/>
                <a:sym typeface="Source Code Pro"/>
              </a:rPr>
              <a:t>A </a:t>
            </a:r>
            <a:r>
              <a:rPr lang="en" sz="1700">
                <a:solidFill>
                  <a:srgbClr val="808030"/>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 np</a:t>
            </a:r>
            <a:r>
              <a:rPr lang="en" sz="1700">
                <a:solidFill>
                  <a:srgbClr val="808030"/>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random</a:t>
            </a:r>
            <a:r>
              <a:rPr lang="en" sz="1700">
                <a:solidFill>
                  <a:srgbClr val="808030"/>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rand</a:t>
            </a:r>
            <a:r>
              <a:rPr lang="en" sz="1700">
                <a:solidFill>
                  <a:srgbClr val="808030"/>
                </a:solidFill>
                <a:highlight>
                  <a:srgbClr val="FFFFFF"/>
                </a:highlight>
                <a:latin typeface="Source Code Pro"/>
                <a:ea typeface="Source Code Pro"/>
                <a:cs typeface="Source Code Pro"/>
                <a:sym typeface="Source Code Pro"/>
              </a:rPr>
              <a:t>(</a:t>
            </a:r>
            <a:r>
              <a:rPr lang="en" sz="1700">
                <a:solidFill>
                  <a:srgbClr val="008C00"/>
                </a:solidFill>
                <a:highlight>
                  <a:srgbClr val="FFFFFF"/>
                </a:highlight>
                <a:latin typeface="Source Code Pro"/>
                <a:ea typeface="Source Code Pro"/>
                <a:cs typeface="Source Code Pro"/>
                <a:sym typeface="Source Code Pro"/>
              </a:rPr>
              <a:t>a</a:t>
            </a:r>
            <a:r>
              <a:rPr lang="en" sz="1700">
                <a:solidFill>
                  <a:srgbClr val="808030"/>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 </a:t>
            </a:r>
            <a:r>
              <a:rPr lang="en" sz="1700">
                <a:solidFill>
                  <a:srgbClr val="008C00"/>
                </a:solidFill>
                <a:highlight>
                  <a:srgbClr val="FFFFFF"/>
                </a:highlight>
                <a:latin typeface="Source Code Pro"/>
                <a:ea typeface="Source Code Pro"/>
                <a:cs typeface="Source Code Pro"/>
                <a:sym typeface="Source Code Pro"/>
              </a:rPr>
              <a:t>b</a:t>
            </a:r>
            <a:r>
              <a:rPr lang="en" sz="1700">
                <a:solidFill>
                  <a:srgbClr val="808030"/>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 </a:t>
            </a:r>
            <a:r>
              <a:rPr lang="en" sz="1700">
                <a:solidFill>
                  <a:srgbClr val="008C00"/>
                </a:solidFill>
                <a:highlight>
                  <a:srgbClr val="FFFFFF"/>
                </a:highlight>
                <a:latin typeface="Source Code Pro"/>
                <a:ea typeface="Source Code Pro"/>
                <a:cs typeface="Source Code Pro"/>
                <a:sym typeface="Source Code Pro"/>
              </a:rPr>
              <a:t>c</a:t>
            </a:r>
            <a:r>
              <a:rPr lang="en" sz="1700">
                <a:solidFill>
                  <a:srgbClr val="808030"/>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 </a:t>
            </a:r>
            <a:endParaRPr sz="1700">
              <a:solidFill>
                <a:schemeClr val="dk1"/>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t/>
            </a:r>
            <a:endParaRPr sz="1700">
              <a:solidFill>
                <a:schemeClr val="dk1"/>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700">
                <a:solidFill>
                  <a:schemeClr val="dk1"/>
                </a:solidFill>
                <a:highlight>
                  <a:srgbClr val="FFFFFF"/>
                </a:highlight>
                <a:latin typeface="Source Code Pro"/>
                <a:ea typeface="Source Code Pro"/>
                <a:cs typeface="Source Code Pro"/>
                <a:sym typeface="Source Code Pro"/>
              </a:rPr>
              <a:t>B </a:t>
            </a:r>
            <a:r>
              <a:rPr lang="en" sz="1700">
                <a:solidFill>
                  <a:srgbClr val="808030"/>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 </a:t>
            </a:r>
            <a:r>
              <a:rPr lang="en" sz="1700">
                <a:solidFill>
                  <a:schemeClr val="dk1"/>
                </a:solidFill>
                <a:highlight>
                  <a:srgbClr val="FFFFFF"/>
                </a:highlight>
                <a:latin typeface="Source Code Pro"/>
                <a:ea typeface="Source Code Pro"/>
                <a:cs typeface="Source Code Pro"/>
                <a:sym typeface="Source Code Pro"/>
              </a:rPr>
              <a:t>np</a:t>
            </a:r>
            <a:r>
              <a:rPr lang="en" sz="1700">
                <a:solidFill>
                  <a:srgbClr val="808030"/>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random</a:t>
            </a:r>
            <a:r>
              <a:rPr lang="en" sz="1700">
                <a:solidFill>
                  <a:srgbClr val="808030"/>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rand(</a:t>
            </a:r>
            <a:r>
              <a:rPr lang="en" sz="1700">
                <a:solidFill>
                  <a:srgbClr val="008C00"/>
                </a:solidFill>
                <a:highlight>
                  <a:srgbClr val="FFFFFF"/>
                </a:highlight>
                <a:latin typeface="Source Code Pro"/>
                <a:ea typeface="Source Code Pro"/>
                <a:cs typeface="Source Code Pro"/>
                <a:sym typeface="Source Code Pro"/>
              </a:rPr>
              <a:t>b</a:t>
            </a:r>
            <a:r>
              <a:rPr lang="en" sz="1700">
                <a:solidFill>
                  <a:srgbClr val="808030"/>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  </a:t>
            </a:r>
            <a:r>
              <a:rPr lang="en" sz="1700">
                <a:solidFill>
                  <a:srgbClr val="696969"/>
                </a:solidFill>
                <a:highlight>
                  <a:srgbClr val="FFFFFF"/>
                </a:highlight>
                <a:latin typeface="Source Code Pro"/>
                <a:ea typeface="Source Code Pro"/>
                <a:cs typeface="Source Code Pro"/>
                <a:sym typeface="Source Code Pro"/>
              </a:rPr>
              <a:t># Array of shape (b,)</a:t>
            </a:r>
            <a:endParaRPr sz="1700">
              <a:solidFill>
                <a:schemeClr val="dk1"/>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t/>
            </a:r>
            <a:endParaRPr sz="1700">
              <a:solidFill>
                <a:schemeClr val="dk1"/>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700">
                <a:solidFill>
                  <a:srgbClr val="696969"/>
                </a:solidFill>
                <a:highlight>
                  <a:srgbClr val="FFFFFF"/>
                </a:highlight>
                <a:latin typeface="Source Code Pro"/>
                <a:ea typeface="Source Code Pro"/>
                <a:cs typeface="Source Code Pro"/>
                <a:sym typeface="Source Code Pro"/>
              </a:rPr>
              <a:t># B[:, None] converts B to shape (b, 1) </a:t>
            </a:r>
            <a:endParaRPr sz="1700">
              <a:solidFill>
                <a:srgbClr val="696969"/>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700">
                <a:solidFill>
                  <a:srgbClr val="696969"/>
                </a:solidFill>
                <a:highlight>
                  <a:srgbClr val="FFFFFF"/>
                </a:highlight>
                <a:latin typeface="Source Code Pro"/>
                <a:ea typeface="Source Code Pro"/>
                <a:cs typeface="Source Code Pro"/>
                <a:sym typeface="Source Code Pro"/>
              </a:rPr>
              <a:t>         </a:t>
            </a:r>
            <a:endParaRPr sz="1700">
              <a:solidFill>
                <a:srgbClr val="696969"/>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700">
                <a:solidFill>
                  <a:srgbClr val="696969"/>
                </a:solidFill>
                <a:highlight>
                  <a:srgbClr val="FFFFFF"/>
                </a:highlight>
                <a:latin typeface="Source Code Pro"/>
                <a:ea typeface="Source Code Pro"/>
                <a:cs typeface="Source Code Pro"/>
                <a:sym typeface="Source Code Pro"/>
              </a:rPr>
              <a:t># A + B[:, None] or A + B[:, np.newaxis]</a:t>
            </a:r>
            <a:endParaRPr sz="1700">
              <a:solidFill>
                <a:srgbClr val="696969"/>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sz="1700">
              <a:solidFill>
                <a:srgbClr val="696969"/>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700">
                <a:solidFill>
                  <a:schemeClr val="dk1"/>
                </a:solidFill>
                <a:highlight>
                  <a:srgbClr val="FFFFFF"/>
                </a:highlight>
                <a:latin typeface="Source Code Pro"/>
                <a:ea typeface="Source Code Pro"/>
                <a:cs typeface="Source Code Pro"/>
                <a:sym typeface="Source Code Pro"/>
              </a:rPr>
              <a:t>result </a:t>
            </a:r>
            <a:r>
              <a:rPr lang="en" sz="1700">
                <a:solidFill>
                  <a:srgbClr val="808030"/>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 A </a:t>
            </a:r>
            <a:r>
              <a:rPr lang="en" sz="1700">
                <a:solidFill>
                  <a:srgbClr val="44AADD"/>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 B</a:t>
            </a:r>
            <a:r>
              <a:rPr lang="en" sz="1700">
                <a:solidFill>
                  <a:srgbClr val="808030"/>
                </a:solidFill>
                <a:highlight>
                  <a:srgbClr val="FFFFFF"/>
                </a:highlight>
                <a:latin typeface="Source Code Pro"/>
                <a:ea typeface="Source Code Pro"/>
                <a:cs typeface="Source Code Pro"/>
                <a:sym typeface="Source Code Pro"/>
              </a:rPr>
              <a:t>[:,</a:t>
            </a:r>
            <a:r>
              <a:rPr lang="en" sz="1700">
                <a:solidFill>
                  <a:schemeClr val="dk1"/>
                </a:solidFill>
                <a:highlight>
                  <a:srgbClr val="FFFFFF"/>
                </a:highlight>
                <a:latin typeface="Source Code Pro"/>
                <a:ea typeface="Source Code Pro"/>
                <a:cs typeface="Source Code Pro"/>
                <a:sym typeface="Source Code Pro"/>
              </a:rPr>
              <a:t> </a:t>
            </a:r>
            <a:r>
              <a:rPr lang="en" sz="1700">
                <a:solidFill>
                  <a:srgbClr val="074726"/>
                </a:solidFill>
                <a:highlight>
                  <a:srgbClr val="FFFFFF"/>
                </a:highlight>
                <a:latin typeface="Source Code Pro"/>
                <a:ea typeface="Source Code Pro"/>
                <a:cs typeface="Source Code Pro"/>
                <a:sym typeface="Source Code Pro"/>
              </a:rPr>
              <a:t>None</a:t>
            </a:r>
            <a:r>
              <a:rPr lang="en" sz="1700">
                <a:solidFill>
                  <a:srgbClr val="808030"/>
                </a:solidFill>
                <a:highlight>
                  <a:srgbClr val="FFFFFF"/>
                </a:highlight>
                <a:latin typeface="Source Code Pro"/>
                <a:ea typeface="Source Code Pro"/>
                <a:cs typeface="Source Code Pro"/>
                <a:sym typeface="Source Code Pro"/>
              </a:rPr>
              <a:t>] </a:t>
            </a:r>
            <a:r>
              <a:rPr lang="en" sz="1700">
                <a:solidFill>
                  <a:srgbClr val="696969"/>
                </a:solidFill>
                <a:highlight>
                  <a:srgbClr val="FFFFFF"/>
                </a:highlight>
                <a:latin typeface="Source Code Pro"/>
                <a:ea typeface="Source Code Pro"/>
                <a:cs typeface="Source Code Pro"/>
                <a:sym typeface="Source Code Pro"/>
              </a:rPr>
              <a:t># Since it is added to (a, b, c) </a:t>
            </a:r>
            <a:r>
              <a:rPr lang="en" sz="1700">
                <a:solidFill>
                  <a:srgbClr val="696969"/>
                </a:solidFill>
                <a:highlight>
                  <a:srgbClr val="FFFFFF"/>
                </a:highlight>
                <a:latin typeface="Source Code Pro"/>
                <a:ea typeface="Source Code Pro"/>
                <a:cs typeface="Source Code Pro"/>
                <a:sym typeface="Source Code Pro"/>
              </a:rPr>
              <a:t>so the            </a:t>
            </a:r>
            <a:endParaRPr sz="1700">
              <a:solidFill>
                <a:srgbClr val="696969"/>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700">
                <a:solidFill>
                  <a:srgbClr val="696969"/>
                </a:solidFill>
                <a:highlight>
                  <a:srgbClr val="FFFFFF"/>
                </a:highlight>
                <a:latin typeface="Source Code Pro"/>
                <a:ea typeface="Source Code Pro"/>
                <a:cs typeface="Source Code Pro"/>
                <a:sym typeface="Source Code Pro"/>
              </a:rPr>
              <a:t>                        resulting shape of B for broadcasting is </a:t>
            </a:r>
            <a:endParaRPr sz="1700">
              <a:solidFill>
                <a:srgbClr val="696969"/>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700">
                <a:solidFill>
                  <a:srgbClr val="696969"/>
                </a:solidFill>
                <a:highlight>
                  <a:srgbClr val="FFFFFF"/>
                </a:highlight>
                <a:latin typeface="Source Code Pro"/>
                <a:ea typeface="Source Code Pro"/>
                <a:cs typeface="Source Code Pro"/>
                <a:sym typeface="Source Code Pro"/>
              </a:rPr>
              <a:t>                        (1, b, 1)</a:t>
            </a:r>
            <a:endParaRPr sz="1700">
              <a:solidFill>
                <a:srgbClr val="808030"/>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t/>
            </a:r>
            <a:endParaRPr b="1" sz="2300">
              <a:solidFill>
                <a:schemeClr val="dk2"/>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Unravel Index </a:t>
            </a:r>
            <a:r>
              <a:rPr i="1" lang="en">
                <a:solidFill>
                  <a:srgbClr val="FF0000"/>
                </a:solidFill>
              </a:rPr>
              <a:t>(For Assignment)</a:t>
            </a:r>
            <a:endParaRPr/>
          </a:p>
        </p:txBody>
      </p:sp>
      <p:sp>
        <p:nvSpPr>
          <p:cNvPr id="300" name="Google Shape;300;p33"/>
          <p:cNvSpPr txBox="1"/>
          <p:nvPr>
            <p:ph idx="1" type="body"/>
          </p:nvPr>
        </p:nvSpPr>
        <p:spPr>
          <a:xfrm>
            <a:off x="345775" y="1961113"/>
            <a:ext cx="2467200" cy="8001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None/>
            </a:pPr>
            <a:r>
              <a:rPr lang="en" sz="1050">
                <a:solidFill>
                  <a:schemeClr val="dk1"/>
                </a:solidFill>
                <a:highlight>
                  <a:schemeClr val="lt1"/>
                </a:highlight>
                <a:latin typeface="Source Code Pro"/>
                <a:ea typeface="Source Code Pro"/>
                <a:cs typeface="Source Code Pro"/>
                <a:sym typeface="Source Code Pro"/>
              </a:rPr>
              <a:t>arr_2d = np.array([[0, 1, 2],</a:t>
            </a:r>
            <a:endParaRPr sz="1050">
              <a:solidFill>
                <a:schemeClr val="dk1"/>
              </a:solidFill>
              <a:highlight>
                <a:schemeClr val="lt1"/>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chemeClr val="dk1"/>
                </a:solidFill>
                <a:highlight>
                  <a:schemeClr val="lt1"/>
                </a:highlight>
                <a:latin typeface="Source Code Pro"/>
                <a:ea typeface="Source Code Pro"/>
                <a:cs typeface="Source Code Pro"/>
                <a:sym typeface="Source Code Pro"/>
              </a:rPr>
              <a:t>                   [3, 4, 5],</a:t>
            </a:r>
            <a:endParaRPr sz="1050">
              <a:solidFill>
                <a:schemeClr val="dk1"/>
              </a:solidFill>
              <a:highlight>
                <a:schemeClr val="lt1"/>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chemeClr val="dk1"/>
                </a:solidFill>
                <a:highlight>
                  <a:schemeClr val="lt1"/>
                </a:highlight>
                <a:latin typeface="Source Code Pro"/>
                <a:ea typeface="Source Code Pro"/>
                <a:cs typeface="Source Code Pro"/>
                <a:sym typeface="Source Code Pro"/>
              </a:rPr>
              <a:t>                   [6, 7, 8]])</a:t>
            </a:r>
            <a:endParaRPr sz="1050">
              <a:solidFill>
                <a:schemeClr val="dk1"/>
              </a:solidFill>
              <a:highlight>
                <a:schemeClr val="lt1"/>
              </a:highlight>
              <a:latin typeface="Source Code Pro"/>
              <a:ea typeface="Source Code Pro"/>
              <a:cs typeface="Source Code Pro"/>
              <a:sym typeface="Source Code Pro"/>
            </a:endParaRPr>
          </a:p>
          <a:p>
            <a:pPr indent="0" lvl="0" marL="0" rtl="0" algn="l">
              <a:spcBef>
                <a:spcPts val="0"/>
              </a:spcBef>
              <a:spcAft>
                <a:spcPts val="1200"/>
              </a:spcAft>
              <a:buNone/>
            </a:pPr>
            <a:r>
              <a:t/>
            </a:r>
            <a:endParaRPr sz="1100">
              <a:solidFill>
                <a:schemeClr val="dk1"/>
              </a:solidFill>
              <a:highlight>
                <a:schemeClr val="lt1"/>
              </a:highlight>
              <a:latin typeface="Source Code Pro"/>
              <a:ea typeface="Source Code Pro"/>
              <a:cs typeface="Source Code Pro"/>
              <a:sym typeface="Source Code Pro"/>
            </a:endParaRPr>
          </a:p>
        </p:txBody>
      </p:sp>
      <p:cxnSp>
        <p:nvCxnSpPr>
          <p:cNvPr id="301" name="Google Shape;301;p33"/>
          <p:cNvCxnSpPr/>
          <p:nvPr/>
        </p:nvCxnSpPr>
        <p:spPr>
          <a:xfrm>
            <a:off x="2772100" y="2361163"/>
            <a:ext cx="872100" cy="0"/>
          </a:xfrm>
          <a:prstGeom prst="straightConnector1">
            <a:avLst/>
          </a:prstGeom>
          <a:noFill/>
          <a:ln cap="flat" cmpd="sng" w="9525">
            <a:solidFill>
              <a:schemeClr val="dk2"/>
            </a:solidFill>
            <a:prstDash val="solid"/>
            <a:round/>
            <a:headEnd len="med" w="med" type="none"/>
            <a:tailEnd len="med" w="med" type="triangle"/>
          </a:ln>
        </p:spPr>
      </p:cxnSp>
      <p:sp>
        <p:nvSpPr>
          <p:cNvPr id="302" name="Google Shape;302;p33"/>
          <p:cNvSpPr txBox="1"/>
          <p:nvPr/>
        </p:nvSpPr>
        <p:spPr>
          <a:xfrm>
            <a:off x="3685075" y="2041975"/>
            <a:ext cx="18909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2"/>
                </a:solidFill>
                <a:latin typeface="Source Code Pro"/>
                <a:ea typeface="Source Code Pro"/>
                <a:cs typeface="Source Code Pro"/>
                <a:sym typeface="Source Code Pro"/>
              </a:rPr>
              <a:t>(0,0) (0,1) (0,2)</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solidFill>
                  <a:schemeClr val="dk2"/>
                </a:solidFill>
                <a:latin typeface="Source Code Pro"/>
                <a:ea typeface="Source Code Pro"/>
                <a:cs typeface="Source Code Pro"/>
                <a:sym typeface="Source Code Pro"/>
              </a:rPr>
              <a:t>(1,0) (1,1) (1,2)</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solidFill>
                  <a:schemeClr val="dk2"/>
                </a:solidFill>
                <a:latin typeface="Source Code Pro"/>
                <a:ea typeface="Source Code Pro"/>
                <a:cs typeface="Source Code Pro"/>
                <a:sym typeface="Source Code Pro"/>
              </a:rPr>
              <a:t>(2,0) (2,1) (2,2)</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sz="1100">
              <a:solidFill>
                <a:schemeClr val="dk2"/>
              </a:solidFill>
              <a:latin typeface="Source Code Pro"/>
              <a:ea typeface="Source Code Pro"/>
              <a:cs typeface="Source Code Pro"/>
              <a:sym typeface="Source Code Pro"/>
            </a:endParaRPr>
          </a:p>
        </p:txBody>
      </p:sp>
      <p:sp>
        <p:nvSpPr>
          <p:cNvPr id="303" name="Google Shape;303;p33"/>
          <p:cNvSpPr txBox="1"/>
          <p:nvPr/>
        </p:nvSpPr>
        <p:spPr>
          <a:xfrm>
            <a:off x="2945875" y="2120738"/>
            <a:ext cx="606300" cy="1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Indexes</a:t>
            </a:r>
            <a:endParaRPr sz="800">
              <a:solidFill>
                <a:schemeClr val="dk2"/>
              </a:solidFill>
            </a:endParaRPr>
          </a:p>
        </p:txBody>
      </p:sp>
      <p:sp>
        <p:nvSpPr>
          <p:cNvPr id="304" name="Google Shape;304;p33"/>
          <p:cNvSpPr txBox="1"/>
          <p:nvPr/>
        </p:nvSpPr>
        <p:spPr>
          <a:xfrm>
            <a:off x="345775" y="3034188"/>
            <a:ext cx="70383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chemeClr val="lt1"/>
                </a:highlight>
                <a:latin typeface="Source Code Pro"/>
                <a:ea typeface="Source Code Pro"/>
                <a:cs typeface="Source Code Pro"/>
                <a:sym typeface="Source Code Pro"/>
              </a:rPr>
              <a:t>flat_index = 5  # Corresponds to the index of the flattened array (np.ravel(arr_2d))</a:t>
            </a:r>
            <a:endParaRPr sz="1050">
              <a:solidFill>
                <a:schemeClr val="dk1"/>
              </a:solidFill>
              <a:highlight>
                <a:schemeClr val="lt1"/>
              </a:highlight>
              <a:latin typeface="Source Code Pro"/>
              <a:ea typeface="Source Code Pro"/>
              <a:cs typeface="Source Code Pro"/>
              <a:sym typeface="Source Code Pro"/>
            </a:endParaRPr>
          </a:p>
        </p:txBody>
      </p:sp>
      <p:sp>
        <p:nvSpPr>
          <p:cNvPr id="305" name="Google Shape;305;p33"/>
          <p:cNvSpPr txBox="1"/>
          <p:nvPr/>
        </p:nvSpPr>
        <p:spPr>
          <a:xfrm>
            <a:off x="345775" y="3567738"/>
            <a:ext cx="8520600" cy="1004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chemeClr val="lt1"/>
                </a:highlight>
                <a:latin typeface="Source Code Pro"/>
                <a:ea typeface="Source Code Pro"/>
                <a:cs typeface="Source Code Pro"/>
                <a:sym typeface="Source Code Pro"/>
              </a:rPr>
              <a:t>multi_index = np.unravel_index(flat_index, arr_2d.shape) # takes a flat index and the shape of the array      </a:t>
            </a:r>
            <a:endParaRPr sz="1050">
              <a:solidFill>
                <a:schemeClr val="dk1"/>
              </a:solidFill>
              <a:highlight>
                <a:schemeClr val="lt1"/>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chemeClr val="dk1"/>
                </a:solidFill>
                <a:highlight>
                  <a:schemeClr val="lt1"/>
                </a:highlight>
                <a:latin typeface="Source Code Pro"/>
                <a:ea typeface="Source Code Pro"/>
                <a:cs typeface="Source Code Pro"/>
                <a:sym typeface="Source Code Pro"/>
              </a:rPr>
              <a:t>                                                           to return the multi-dimensional index.</a:t>
            </a:r>
            <a:endParaRPr sz="1050">
              <a:solidFill>
                <a:schemeClr val="dk1"/>
              </a:solidFill>
              <a:highlight>
                <a:schemeClr val="lt1"/>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chemeClr val="dk1"/>
              </a:solidFill>
              <a:highlight>
                <a:schemeClr val="lt1"/>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chemeClr val="dk1"/>
                </a:solidFill>
                <a:highlight>
                  <a:schemeClr val="lt1"/>
                </a:highlight>
                <a:latin typeface="Source Code Pro"/>
                <a:ea typeface="Source Code Pro"/>
                <a:cs typeface="Source Code Pro"/>
                <a:sym typeface="Source Code Pro"/>
              </a:rPr>
              <a:t>print(</a:t>
            </a:r>
            <a:r>
              <a:rPr lang="en" sz="1050">
                <a:solidFill>
                  <a:schemeClr val="dk1"/>
                </a:solidFill>
                <a:highlight>
                  <a:schemeClr val="lt1"/>
                </a:highlight>
                <a:latin typeface="Source Code Pro"/>
                <a:ea typeface="Source Code Pro"/>
                <a:cs typeface="Source Code Pro"/>
                <a:sym typeface="Source Code Pro"/>
              </a:rPr>
              <a:t>m</a:t>
            </a:r>
            <a:r>
              <a:rPr lang="en" sz="1050">
                <a:solidFill>
                  <a:schemeClr val="dk1"/>
                </a:solidFill>
                <a:highlight>
                  <a:schemeClr val="lt1"/>
                </a:highlight>
                <a:latin typeface="Source Code Pro"/>
                <a:ea typeface="Source Code Pro"/>
                <a:cs typeface="Source Code Pro"/>
                <a:sym typeface="Source Code Pro"/>
              </a:rPr>
              <a:t>ulti_index) # Returns (1,2)</a:t>
            </a:r>
            <a:endParaRPr sz="1050">
              <a:solidFill>
                <a:schemeClr val="dk1"/>
              </a:solidFill>
              <a:highlight>
                <a:schemeClr val="lt1"/>
              </a:highlight>
              <a:latin typeface="Source Code Pro"/>
              <a:ea typeface="Source Code Pro"/>
              <a:cs typeface="Source Code Pro"/>
              <a:sym typeface="Source Code Pro"/>
            </a:endParaRPr>
          </a:p>
        </p:txBody>
      </p:sp>
      <p:sp>
        <p:nvSpPr>
          <p:cNvPr id="306" name="Google Shape;306;p33"/>
          <p:cNvSpPr txBox="1"/>
          <p:nvPr/>
        </p:nvSpPr>
        <p:spPr>
          <a:xfrm>
            <a:off x="381500" y="1154875"/>
            <a:ext cx="8520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The </a:t>
            </a:r>
            <a:r>
              <a:rPr lang="en" sz="1100">
                <a:solidFill>
                  <a:srgbClr val="188038"/>
                </a:solidFill>
                <a:latin typeface="Roboto Mono"/>
                <a:ea typeface="Roboto Mono"/>
                <a:cs typeface="Roboto Mono"/>
                <a:sym typeface="Roboto Mono"/>
              </a:rPr>
              <a:t>np.unravel_index</a:t>
            </a:r>
            <a:r>
              <a:rPr lang="en" sz="1100">
                <a:solidFill>
                  <a:schemeClr val="dk1"/>
                </a:solidFill>
              </a:rPr>
              <a:t> function helps to translate a </a:t>
            </a:r>
            <a:r>
              <a:rPr b="1" lang="en" sz="1100">
                <a:solidFill>
                  <a:schemeClr val="dk1"/>
                </a:solidFill>
              </a:rPr>
              <a:t>1D flat index</a:t>
            </a:r>
            <a:r>
              <a:rPr lang="en" sz="1100">
                <a:solidFill>
                  <a:schemeClr val="dk1"/>
                </a:solidFill>
              </a:rPr>
              <a:t> back into a </a:t>
            </a:r>
            <a:r>
              <a:rPr b="1" lang="en" sz="1100">
                <a:solidFill>
                  <a:schemeClr val="dk1"/>
                </a:solidFill>
              </a:rPr>
              <a:t>multi-dimensional coordinate</a:t>
            </a:r>
            <a:r>
              <a:rPr lang="en" sz="1100">
                <a:solidFill>
                  <a:schemeClr val="dk1"/>
                </a:solidFill>
              </a:rPr>
              <a:t> based on the array's shape. This is useful when working with flattened arrays but needing to refer back to the original multidimensional array structure.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Backpropagation</a:t>
            </a:r>
            <a:endParaRPr/>
          </a:p>
        </p:txBody>
      </p:sp>
      <p:pic>
        <p:nvPicPr>
          <p:cNvPr id="312" name="Google Shape;312;p34"/>
          <p:cNvPicPr preferRelativeResize="0"/>
          <p:nvPr/>
        </p:nvPicPr>
        <p:blipFill>
          <a:blip r:embed="rId3">
            <a:alphaModFix/>
          </a:blip>
          <a:stretch>
            <a:fillRect/>
          </a:stretch>
        </p:blipFill>
        <p:spPr>
          <a:xfrm>
            <a:off x="311700" y="1152487"/>
            <a:ext cx="3619251" cy="1045175"/>
          </a:xfrm>
          <a:prstGeom prst="rect">
            <a:avLst/>
          </a:prstGeom>
          <a:noFill/>
          <a:ln>
            <a:noFill/>
          </a:ln>
        </p:spPr>
      </p:pic>
      <p:sp>
        <p:nvSpPr>
          <p:cNvPr id="313" name="Google Shape;313;p34"/>
          <p:cNvSpPr txBox="1"/>
          <p:nvPr/>
        </p:nvSpPr>
        <p:spPr>
          <a:xfrm>
            <a:off x="457725" y="2357263"/>
            <a:ext cx="2698200" cy="11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Recall Forward pass:</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314" name="Google Shape;314;p34"/>
          <p:cNvSpPr txBox="1"/>
          <p:nvPr/>
        </p:nvSpPr>
        <p:spPr>
          <a:xfrm>
            <a:off x="1007575" y="2589863"/>
            <a:ext cx="434700" cy="10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0">
                <a:solidFill>
                  <a:schemeClr val="accent3"/>
                </a:solidFill>
                <a:latin typeface="Proxima Nova"/>
                <a:ea typeface="Proxima Nova"/>
                <a:cs typeface="Proxima Nova"/>
                <a:sym typeface="Proxima Nova"/>
              </a:rPr>
              <a:t>[</a:t>
            </a:r>
            <a:endParaRPr sz="8000">
              <a:solidFill>
                <a:schemeClr val="accent3"/>
              </a:solidFill>
              <a:latin typeface="Proxima Nova"/>
              <a:ea typeface="Proxima Nova"/>
              <a:cs typeface="Proxima Nova"/>
              <a:sym typeface="Proxima Nova"/>
            </a:endParaRPr>
          </a:p>
        </p:txBody>
      </p:sp>
      <p:sp>
        <p:nvSpPr>
          <p:cNvPr id="315" name="Google Shape;315;p34"/>
          <p:cNvSpPr txBox="1"/>
          <p:nvPr/>
        </p:nvSpPr>
        <p:spPr>
          <a:xfrm>
            <a:off x="5055025" y="2589863"/>
            <a:ext cx="434700" cy="10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0">
                <a:solidFill>
                  <a:schemeClr val="accent3"/>
                </a:solidFill>
                <a:latin typeface="Proxima Nova"/>
                <a:ea typeface="Proxima Nova"/>
                <a:cs typeface="Proxima Nova"/>
                <a:sym typeface="Proxima Nova"/>
              </a:rPr>
              <a:t>]</a:t>
            </a:r>
            <a:endParaRPr sz="8000">
              <a:solidFill>
                <a:schemeClr val="accent3"/>
              </a:solidFill>
              <a:latin typeface="Proxima Nova"/>
              <a:ea typeface="Proxima Nova"/>
              <a:cs typeface="Proxima Nova"/>
              <a:sym typeface="Proxima Nova"/>
            </a:endParaRPr>
          </a:p>
        </p:txBody>
      </p:sp>
      <p:sp>
        <p:nvSpPr>
          <p:cNvPr id="316" name="Google Shape;316;p34"/>
          <p:cNvSpPr txBox="1"/>
          <p:nvPr/>
        </p:nvSpPr>
        <p:spPr>
          <a:xfrm>
            <a:off x="377475" y="3099813"/>
            <a:ext cx="8313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out =</a:t>
            </a:r>
            <a:endParaRPr sz="1800">
              <a:solidFill>
                <a:schemeClr val="accent3"/>
              </a:solidFill>
              <a:latin typeface="Proxima Nova"/>
              <a:ea typeface="Proxima Nova"/>
              <a:cs typeface="Proxima Nova"/>
              <a:sym typeface="Proxima Nova"/>
            </a:endParaRPr>
          </a:p>
        </p:txBody>
      </p:sp>
      <p:pic>
        <p:nvPicPr>
          <p:cNvPr id="317" name="Google Shape;317;p34"/>
          <p:cNvPicPr preferRelativeResize="0"/>
          <p:nvPr/>
        </p:nvPicPr>
        <p:blipFill>
          <a:blip r:embed="rId4">
            <a:alphaModFix/>
          </a:blip>
          <a:stretch>
            <a:fillRect/>
          </a:stretch>
        </p:blipFill>
        <p:spPr>
          <a:xfrm>
            <a:off x="1453225" y="2952012"/>
            <a:ext cx="3590846" cy="945250"/>
          </a:xfrm>
          <a:prstGeom prst="rect">
            <a:avLst/>
          </a:prstGeom>
          <a:noFill/>
          <a:ln>
            <a:noFill/>
          </a:ln>
        </p:spPr>
      </p:pic>
      <p:pic>
        <p:nvPicPr>
          <p:cNvPr id="318" name="Google Shape;318;p34"/>
          <p:cNvPicPr preferRelativeResize="0"/>
          <p:nvPr/>
        </p:nvPicPr>
        <p:blipFill rotWithShape="1">
          <a:blip r:embed="rId5">
            <a:alphaModFix/>
          </a:blip>
          <a:srcRect b="66166" l="2774" r="68618" t="10778"/>
          <a:stretch/>
        </p:blipFill>
        <p:spPr>
          <a:xfrm>
            <a:off x="5699750" y="2711122"/>
            <a:ext cx="1491137" cy="671900"/>
          </a:xfrm>
          <a:prstGeom prst="rect">
            <a:avLst/>
          </a:prstGeom>
          <a:noFill/>
          <a:ln>
            <a:noFill/>
          </a:ln>
        </p:spPr>
      </p:pic>
      <p:sp>
        <p:nvSpPr>
          <p:cNvPr id="319" name="Google Shape;319;p34"/>
          <p:cNvSpPr txBox="1"/>
          <p:nvPr/>
        </p:nvSpPr>
        <p:spPr>
          <a:xfrm>
            <a:off x="3105850" y="4069600"/>
            <a:ext cx="1770600" cy="6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(3x3 matrix)</a:t>
            </a:r>
            <a:endParaRPr sz="1800">
              <a:solidFill>
                <a:schemeClr val="accent3"/>
              </a:solidFill>
              <a:latin typeface="Proxima Nova"/>
              <a:ea typeface="Proxima Nova"/>
              <a:cs typeface="Proxima Nova"/>
              <a:sym typeface="Proxima Nova"/>
            </a:endParaRPr>
          </a:p>
        </p:txBody>
      </p:sp>
      <p:pic>
        <p:nvPicPr>
          <p:cNvPr id="320" name="Google Shape;320;p34"/>
          <p:cNvPicPr preferRelativeResize="0"/>
          <p:nvPr/>
        </p:nvPicPr>
        <p:blipFill>
          <a:blip r:embed="rId6">
            <a:alphaModFix/>
          </a:blip>
          <a:stretch>
            <a:fillRect/>
          </a:stretch>
        </p:blipFill>
        <p:spPr>
          <a:xfrm>
            <a:off x="6337998" y="546912"/>
            <a:ext cx="1986925" cy="671901"/>
          </a:xfrm>
          <a:prstGeom prst="rect">
            <a:avLst/>
          </a:prstGeom>
          <a:noFill/>
          <a:ln>
            <a:noFill/>
          </a:ln>
        </p:spPr>
      </p:pic>
      <p:pic>
        <p:nvPicPr>
          <p:cNvPr id="321" name="Google Shape;321;p34"/>
          <p:cNvPicPr preferRelativeResize="0"/>
          <p:nvPr/>
        </p:nvPicPr>
        <p:blipFill>
          <a:blip r:embed="rId7">
            <a:alphaModFix/>
          </a:blip>
          <a:stretch>
            <a:fillRect/>
          </a:stretch>
        </p:blipFill>
        <p:spPr>
          <a:xfrm>
            <a:off x="5885700" y="2152944"/>
            <a:ext cx="1119225" cy="463900"/>
          </a:xfrm>
          <a:prstGeom prst="rect">
            <a:avLst/>
          </a:prstGeom>
          <a:noFill/>
          <a:ln>
            <a:noFill/>
          </a:ln>
        </p:spPr>
      </p:pic>
      <p:pic>
        <p:nvPicPr>
          <p:cNvPr id="322" name="Google Shape;322;p34"/>
          <p:cNvPicPr preferRelativeResize="0"/>
          <p:nvPr/>
        </p:nvPicPr>
        <p:blipFill>
          <a:blip r:embed="rId8">
            <a:alphaModFix/>
          </a:blip>
          <a:stretch>
            <a:fillRect/>
          </a:stretch>
        </p:blipFill>
        <p:spPr>
          <a:xfrm>
            <a:off x="6287600" y="1339113"/>
            <a:ext cx="2087710" cy="671900"/>
          </a:xfrm>
          <a:prstGeom prst="rect">
            <a:avLst/>
          </a:prstGeom>
          <a:noFill/>
          <a:ln>
            <a:noFill/>
          </a:ln>
        </p:spPr>
      </p:pic>
      <p:cxnSp>
        <p:nvCxnSpPr>
          <p:cNvPr id="323" name="Google Shape;323;p34"/>
          <p:cNvCxnSpPr/>
          <p:nvPr/>
        </p:nvCxnSpPr>
        <p:spPr>
          <a:xfrm>
            <a:off x="7190863" y="2160200"/>
            <a:ext cx="3000" cy="1325700"/>
          </a:xfrm>
          <a:prstGeom prst="straightConnector1">
            <a:avLst/>
          </a:prstGeom>
          <a:noFill/>
          <a:ln cap="flat" cmpd="sng" w="38100">
            <a:solidFill>
              <a:schemeClr val="dk1"/>
            </a:solidFill>
            <a:prstDash val="solid"/>
            <a:round/>
            <a:headEnd len="med" w="med" type="none"/>
            <a:tailEnd len="med" w="med" type="none"/>
          </a:ln>
        </p:spPr>
      </p:cxnSp>
      <p:pic>
        <p:nvPicPr>
          <p:cNvPr id="324" name="Google Shape;324;p34"/>
          <p:cNvPicPr preferRelativeResize="0"/>
          <p:nvPr/>
        </p:nvPicPr>
        <p:blipFill>
          <a:blip r:embed="rId9">
            <a:alphaModFix/>
          </a:blip>
          <a:stretch>
            <a:fillRect/>
          </a:stretch>
        </p:blipFill>
        <p:spPr>
          <a:xfrm>
            <a:off x="7379825" y="2296512"/>
            <a:ext cx="1278221" cy="283200"/>
          </a:xfrm>
          <a:prstGeom prst="rect">
            <a:avLst/>
          </a:prstGeom>
          <a:noFill/>
          <a:ln>
            <a:noFill/>
          </a:ln>
        </p:spPr>
      </p:pic>
      <p:pic>
        <p:nvPicPr>
          <p:cNvPr id="325" name="Google Shape;325;p34"/>
          <p:cNvPicPr preferRelativeResize="0"/>
          <p:nvPr/>
        </p:nvPicPr>
        <p:blipFill>
          <a:blip r:embed="rId9">
            <a:alphaModFix/>
          </a:blip>
          <a:stretch>
            <a:fillRect/>
          </a:stretch>
        </p:blipFill>
        <p:spPr>
          <a:xfrm>
            <a:off x="725900" y="4165675"/>
            <a:ext cx="2161860" cy="478975"/>
          </a:xfrm>
          <a:prstGeom prst="rect">
            <a:avLst/>
          </a:prstGeom>
          <a:noFill/>
          <a:ln>
            <a:noFill/>
          </a:ln>
        </p:spPr>
      </p:pic>
      <p:pic>
        <p:nvPicPr>
          <p:cNvPr id="326" name="Google Shape;326;p34"/>
          <p:cNvPicPr preferRelativeResize="0"/>
          <p:nvPr/>
        </p:nvPicPr>
        <p:blipFill>
          <a:blip r:embed="rId10">
            <a:alphaModFix/>
          </a:blip>
          <a:stretch>
            <a:fillRect/>
          </a:stretch>
        </p:blipFill>
        <p:spPr>
          <a:xfrm>
            <a:off x="7400900" y="2726348"/>
            <a:ext cx="1278225" cy="653310"/>
          </a:xfrm>
          <a:prstGeom prst="rect">
            <a:avLst/>
          </a:prstGeom>
          <a:noFill/>
          <a:ln>
            <a:noFill/>
          </a:ln>
        </p:spPr>
      </p:pic>
      <p:pic>
        <p:nvPicPr>
          <p:cNvPr id="327" name="Google Shape;327;p34"/>
          <p:cNvPicPr preferRelativeResize="0"/>
          <p:nvPr/>
        </p:nvPicPr>
        <p:blipFill rotWithShape="1">
          <a:blip r:embed="rId6">
            <a:alphaModFix/>
          </a:blip>
          <a:srcRect b="0" l="0" r="71039" t="0"/>
          <a:stretch/>
        </p:blipFill>
        <p:spPr>
          <a:xfrm>
            <a:off x="3712824" y="395425"/>
            <a:ext cx="575425" cy="671900"/>
          </a:xfrm>
          <a:prstGeom prst="rect">
            <a:avLst/>
          </a:prstGeom>
          <a:noFill/>
          <a:ln>
            <a:noFill/>
          </a:ln>
        </p:spPr>
      </p:pic>
      <p:pic>
        <p:nvPicPr>
          <p:cNvPr id="328" name="Google Shape;328;p34"/>
          <p:cNvPicPr preferRelativeResize="0"/>
          <p:nvPr/>
        </p:nvPicPr>
        <p:blipFill>
          <a:blip r:embed="rId11">
            <a:alphaModFix/>
          </a:blip>
          <a:stretch>
            <a:fillRect/>
          </a:stretch>
        </p:blipFill>
        <p:spPr>
          <a:xfrm>
            <a:off x="6337997" y="3807538"/>
            <a:ext cx="2087700" cy="791039"/>
          </a:xfrm>
          <a:prstGeom prst="rect">
            <a:avLst/>
          </a:prstGeom>
          <a:noFill/>
          <a:ln cap="flat" cmpd="sng" w="19050">
            <a:solidFill>
              <a:srgbClr val="0000FF"/>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Backpropagation</a:t>
            </a:r>
            <a:endParaRPr/>
          </a:p>
        </p:txBody>
      </p:sp>
      <p:sp>
        <p:nvSpPr>
          <p:cNvPr id="334" name="Google Shape;33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5" name="Google Shape;335;p35"/>
          <p:cNvPicPr preferRelativeResize="0"/>
          <p:nvPr/>
        </p:nvPicPr>
        <p:blipFill>
          <a:blip r:embed="rId3">
            <a:alphaModFix/>
          </a:blip>
          <a:stretch>
            <a:fillRect/>
          </a:stretch>
        </p:blipFill>
        <p:spPr>
          <a:xfrm>
            <a:off x="311700" y="1169675"/>
            <a:ext cx="6137210" cy="3399201"/>
          </a:xfrm>
          <a:prstGeom prst="rect">
            <a:avLst/>
          </a:prstGeom>
          <a:noFill/>
          <a:ln>
            <a:noFill/>
          </a:ln>
        </p:spPr>
      </p:pic>
      <p:pic>
        <p:nvPicPr>
          <p:cNvPr id="336" name="Google Shape;336;p35"/>
          <p:cNvPicPr preferRelativeResize="0"/>
          <p:nvPr/>
        </p:nvPicPr>
        <p:blipFill rotWithShape="1">
          <a:blip r:embed="rId4">
            <a:alphaModFix/>
          </a:blip>
          <a:srcRect b="0" l="0" r="71039" t="0"/>
          <a:stretch/>
        </p:blipFill>
        <p:spPr>
          <a:xfrm>
            <a:off x="3712824" y="395425"/>
            <a:ext cx="575425" cy="671900"/>
          </a:xfrm>
          <a:prstGeom prst="rect">
            <a:avLst/>
          </a:prstGeom>
          <a:noFill/>
          <a:ln>
            <a:noFill/>
          </a:ln>
        </p:spPr>
      </p:pic>
      <p:pic>
        <p:nvPicPr>
          <p:cNvPr id="337" name="Google Shape;337;p35"/>
          <p:cNvPicPr preferRelativeResize="0"/>
          <p:nvPr/>
        </p:nvPicPr>
        <p:blipFill>
          <a:blip r:embed="rId5">
            <a:alphaModFix/>
          </a:blip>
          <a:stretch>
            <a:fillRect/>
          </a:stretch>
        </p:blipFill>
        <p:spPr>
          <a:xfrm>
            <a:off x="6275922" y="2897263"/>
            <a:ext cx="2087700" cy="791039"/>
          </a:xfrm>
          <a:prstGeom prst="rect">
            <a:avLst/>
          </a:prstGeom>
          <a:noFill/>
          <a:ln cap="flat" cmpd="sng" w="19050">
            <a:solidFill>
              <a:srgbClr val="0000FF"/>
            </a:solidFill>
            <a:prstDash val="solid"/>
            <a:round/>
            <a:headEnd len="sm" w="sm" type="none"/>
            <a:tailEnd len="sm" w="sm" type="none"/>
          </a:ln>
        </p:spPr>
      </p:pic>
      <p:pic>
        <p:nvPicPr>
          <p:cNvPr id="338" name="Google Shape;338;p35"/>
          <p:cNvPicPr preferRelativeResize="0"/>
          <p:nvPr/>
        </p:nvPicPr>
        <p:blipFill>
          <a:blip r:embed="rId6">
            <a:alphaModFix/>
          </a:blip>
          <a:stretch>
            <a:fillRect/>
          </a:stretch>
        </p:blipFill>
        <p:spPr>
          <a:xfrm>
            <a:off x="5213050" y="604262"/>
            <a:ext cx="3619251" cy="1045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Backpropagation</a:t>
            </a:r>
            <a:endParaRPr/>
          </a:p>
        </p:txBody>
      </p:sp>
      <p:pic>
        <p:nvPicPr>
          <p:cNvPr id="344" name="Google Shape;344;p36"/>
          <p:cNvPicPr preferRelativeResize="0"/>
          <p:nvPr/>
        </p:nvPicPr>
        <p:blipFill>
          <a:blip r:embed="rId3">
            <a:alphaModFix/>
          </a:blip>
          <a:stretch>
            <a:fillRect/>
          </a:stretch>
        </p:blipFill>
        <p:spPr>
          <a:xfrm>
            <a:off x="311700" y="1152487"/>
            <a:ext cx="3619251" cy="1045175"/>
          </a:xfrm>
          <a:prstGeom prst="rect">
            <a:avLst/>
          </a:prstGeom>
          <a:noFill/>
          <a:ln>
            <a:noFill/>
          </a:ln>
        </p:spPr>
      </p:pic>
      <p:sp>
        <p:nvSpPr>
          <p:cNvPr id="345" name="Google Shape;345;p36"/>
          <p:cNvSpPr txBox="1"/>
          <p:nvPr/>
        </p:nvSpPr>
        <p:spPr>
          <a:xfrm>
            <a:off x="457725" y="2357263"/>
            <a:ext cx="2698200" cy="11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Recall Forward pass:</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346" name="Google Shape;346;p36"/>
          <p:cNvSpPr txBox="1"/>
          <p:nvPr/>
        </p:nvSpPr>
        <p:spPr>
          <a:xfrm>
            <a:off x="1007575" y="2589863"/>
            <a:ext cx="434700" cy="10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0">
                <a:solidFill>
                  <a:schemeClr val="accent3"/>
                </a:solidFill>
                <a:latin typeface="Proxima Nova"/>
                <a:ea typeface="Proxima Nova"/>
                <a:cs typeface="Proxima Nova"/>
                <a:sym typeface="Proxima Nova"/>
              </a:rPr>
              <a:t>[</a:t>
            </a:r>
            <a:endParaRPr sz="8000">
              <a:solidFill>
                <a:schemeClr val="accent3"/>
              </a:solidFill>
              <a:latin typeface="Proxima Nova"/>
              <a:ea typeface="Proxima Nova"/>
              <a:cs typeface="Proxima Nova"/>
              <a:sym typeface="Proxima Nova"/>
            </a:endParaRPr>
          </a:p>
        </p:txBody>
      </p:sp>
      <p:sp>
        <p:nvSpPr>
          <p:cNvPr id="347" name="Google Shape;347;p36"/>
          <p:cNvSpPr txBox="1"/>
          <p:nvPr/>
        </p:nvSpPr>
        <p:spPr>
          <a:xfrm>
            <a:off x="5055025" y="2589863"/>
            <a:ext cx="434700" cy="10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0">
                <a:solidFill>
                  <a:schemeClr val="accent3"/>
                </a:solidFill>
                <a:latin typeface="Proxima Nova"/>
                <a:ea typeface="Proxima Nova"/>
                <a:cs typeface="Proxima Nova"/>
                <a:sym typeface="Proxima Nova"/>
              </a:rPr>
              <a:t>]</a:t>
            </a:r>
            <a:endParaRPr sz="8000">
              <a:solidFill>
                <a:schemeClr val="accent3"/>
              </a:solidFill>
              <a:latin typeface="Proxima Nova"/>
              <a:ea typeface="Proxima Nova"/>
              <a:cs typeface="Proxima Nova"/>
              <a:sym typeface="Proxima Nova"/>
            </a:endParaRPr>
          </a:p>
        </p:txBody>
      </p:sp>
      <p:sp>
        <p:nvSpPr>
          <p:cNvPr id="348" name="Google Shape;348;p36"/>
          <p:cNvSpPr txBox="1"/>
          <p:nvPr/>
        </p:nvSpPr>
        <p:spPr>
          <a:xfrm>
            <a:off x="377475" y="3099813"/>
            <a:ext cx="8313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out =</a:t>
            </a:r>
            <a:endParaRPr sz="1800">
              <a:solidFill>
                <a:schemeClr val="accent3"/>
              </a:solidFill>
              <a:latin typeface="Proxima Nova"/>
              <a:ea typeface="Proxima Nova"/>
              <a:cs typeface="Proxima Nova"/>
              <a:sym typeface="Proxima Nova"/>
            </a:endParaRPr>
          </a:p>
        </p:txBody>
      </p:sp>
      <p:pic>
        <p:nvPicPr>
          <p:cNvPr id="349" name="Google Shape;349;p36"/>
          <p:cNvPicPr preferRelativeResize="0"/>
          <p:nvPr/>
        </p:nvPicPr>
        <p:blipFill>
          <a:blip r:embed="rId4">
            <a:alphaModFix/>
          </a:blip>
          <a:stretch>
            <a:fillRect/>
          </a:stretch>
        </p:blipFill>
        <p:spPr>
          <a:xfrm>
            <a:off x="1453225" y="2952012"/>
            <a:ext cx="3590846" cy="945250"/>
          </a:xfrm>
          <a:prstGeom prst="rect">
            <a:avLst/>
          </a:prstGeom>
          <a:noFill/>
          <a:ln>
            <a:noFill/>
          </a:ln>
        </p:spPr>
      </p:pic>
      <p:sp>
        <p:nvSpPr>
          <p:cNvPr id="350" name="Google Shape;350;p36"/>
          <p:cNvSpPr txBox="1"/>
          <p:nvPr/>
        </p:nvSpPr>
        <p:spPr>
          <a:xfrm>
            <a:off x="3105850" y="4069600"/>
            <a:ext cx="1770600" cy="6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(3x3 matrix)</a:t>
            </a:r>
            <a:endParaRPr sz="1800">
              <a:solidFill>
                <a:schemeClr val="accent3"/>
              </a:solidFill>
              <a:latin typeface="Proxima Nova"/>
              <a:ea typeface="Proxima Nova"/>
              <a:cs typeface="Proxima Nova"/>
              <a:sym typeface="Proxima Nova"/>
            </a:endParaRPr>
          </a:p>
        </p:txBody>
      </p:sp>
      <p:pic>
        <p:nvPicPr>
          <p:cNvPr id="351" name="Google Shape;351;p36"/>
          <p:cNvPicPr preferRelativeResize="0"/>
          <p:nvPr/>
        </p:nvPicPr>
        <p:blipFill>
          <a:blip r:embed="rId5">
            <a:alphaModFix/>
          </a:blip>
          <a:stretch>
            <a:fillRect/>
          </a:stretch>
        </p:blipFill>
        <p:spPr>
          <a:xfrm>
            <a:off x="725900" y="4165675"/>
            <a:ext cx="2161860" cy="478975"/>
          </a:xfrm>
          <a:prstGeom prst="rect">
            <a:avLst/>
          </a:prstGeom>
          <a:noFill/>
          <a:ln>
            <a:noFill/>
          </a:ln>
        </p:spPr>
      </p:pic>
      <p:pic>
        <p:nvPicPr>
          <p:cNvPr id="352" name="Google Shape;352;p36"/>
          <p:cNvPicPr preferRelativeResize="0"/>
          <p:nvPr/>
        </p:nvPicPr>
        <p:blipFill>
          <a:blip r:embed="rId6">
            <a:alphaModFix/>
          </a:blip>
          <a:stretch>
            <a:fillRect/>
          </a:stretch>
        </p:blipFill>
        <p:spPr>
          <a:xfrm>
            <a:off x="6710513" y="1535175"/>
            <a:ext cx="1081767" cy="572700"/>
          </a:xfrm>
          <a:prstGeom prst="rect">
            <a:avLst/>
          </a:prstGeom>
          <a:noFill/>
          <a:ln>
            <a:noFill/>
          </a:ln>
        </p:spPr>
      </p:pic>
      <p:pic>
        <p:nvPicPr>
          <p:cNvPr id="353" name="Google Shape;353;p36"/>
          <p:cNvPicPr preferRelativeResize="0"/>
          <p:nvPr/>
        </p:nvPicPr>
        <p:blipFill>
          <a:blip r:embed="rId7">
            <a:alphaModFix/>
          </a:blip>
          <a:stretch>
            <a:fillRect/>
          </a:stretch>
        </p:blipFill>
        <p:spPr>
          <a:xfrm>
            <a:off x="6285208" y="673450"/>
            <a:ext cx="2161642" cy="707450"/>
          </a:xfrm>
          <a:prstGeom prst="rect">
            <a:avLst/>
          </a:prstGeom>
          <a:noFill/>
          <a:ln>
            <a:noFill/>
          </a:ln>
        </p:spPr>
      </p:pic>
      <p:pic>
        <p:nvPicPr>
          <p:cNvPr id="354" name="Google Shape;354;p36"/>
          <p:cNvPicPr preferRelativeResize="0"/>
          <p:nvPr/>
        </p:nvPicPr>
        <p:blipFill>
          <a:blip r:embed="rId8">
            <a:alphaModFix/>
          </a:blip>
          <a:stretch>
            <a:fillRect/>
          </a:stretch>
        </p:blipFill>
        <p:spPr>
          <a:xfrm>
            <a:off x="6256963" y="2357275"/>
            <a:ext cx="1988869" cy="707450"/>
          </a:xfrm>
          <a:prstGeom prst="rect">
            <a:avLst/>
          </a:prstGeom>
          <a:noFill/>
          <a:ln>
            <a:noFill/>
          </a:ln>
        </p:spPr>
      </p:pic>
      <p:pic>
        <p:nvPicPr>
          <p:cNvPr id="355" name="Google Shape;355;p36"/>
          <p:cNvPicPr preferRelativeResize="0"/>
          <p:nvPr/>
        </p:nvPicPr>
        <p:blipFill>
          <a:blip r:embed="rId9">
            <a:alphaModFix/>
          </a:blip>
          <a:stretch>
            <a:fillRect/>
          </a:stretch>
        </p:blipFill>
        <p:spPr>
          <a:xfrm>
            <a:off x="3576088" y="395825"/>
            <a:ext cx="565137" cy="671100"/>
          </a:xfrm>
          <a:prstGeom prst="rect">
            <a:avLst/>
          </a:prstGeom>
          <a:noFill/>
          <a:ln>
            <a:noFill/>
          </a:ln>
        </p:spPr>
      </p:pic>
      <p:pic>
        <p:nvPicPr>
          <p:cNvPr id="356" name="Google Shape;356;p36"/>
          <p:cNvPicPr preferRelativeResize="0"/>
          <p:nvPr/>
        </p:nvPicPr>
        <p:blipFill>
          <a:blip r:embed="rId10">
            <a:alphaModFix/>
          </a:blip>
          <a:stretch>
            <a:fillRect/>
          </a:stretch>
        </p:blipFill>
        <p:spPr>
          <a:xfrm>
            <a:off x="6328825" y="3383025"/>
            <a:ext cx="2161850" cy="667984"/>
          </a:xfrm>
          <a:prstGeom prst="rect">
            <a:avLst/>
          </a:prstGeom>
          <a:noFill/>
          <a:ln cap="flat" cmpd="sng" w="19050">
            <a:solidFill>
              <a:srgbClr val="0000FF"/>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Backpropagation</a:t>
            </a:r>
            <a:endParaRPr/>
          </a:p>
          <a:p>
            <a:pPr indent="0" lvl="0" marL="0" rtl="0" algn="l">
              <a:spcBef>
                <a:spcPts val="0"/>
              </a:spcBef>
              <a:spcAft>
                <a:spcPts val="0"/>
              </a:spcAft>
              <a:buNone/>
            </a:pPr>
            <a:r>
              <a:t/>
            </a:r>
            <a:endParaRPr/>
          </a:p>
        </p:txBody>
      </p:sp>
      <p:sp>
        <p:nvSpPr>
          <p:cNvPr id="362" name="Google Shape;36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3" name="Google Shape;363;p37"/>
          <p:cNvPicPr preferRelativeResize="0"/>
          <p:nvPr/>
        </p:nvPicPr>
        <p:blipFill>
          <a:blip r:embed="rId3">
            <a:alphaModFix/>
          </a:blip>
          <a:stretch>
            <a:fillRect/>
          </a:stretch>
        </p:blipFill>
        <p:spPr>
          <a:xfrm>
            <a:off x="311699" y="1152476"/>
            <a:ext cx="8316601" cy="3152150"/>
          </a:xfrm>
          <a:prstGeom prst="rect">
            <a:avLst/>
          </a:prstGeom>
          <a:noFill/>
          <a:ln>
            <a:noFill/>
          </a:ln>
        </p:spPr>
      </p:pic>
      <p:pic>
        <p:nvPicPr>
          <p:cNvPr id="364" name="Google Shape;364;p37"/>
          <p:cNvPicPr preferRelativeResize="0"/>
          <p:nvPr/>
        </p:nvPicPr>
        <p:blipFill>
          <a:blip r:embed="rId4">
            <a:alphaModFix/>
          </a:blip>
          <a:stretch>
            <a:fillRect/>
          </a:stretch>
        </p:blipFill>
        <p:spPr>
          <a:xfrm>
            <a:off x="3576088" y="395825"/>
            <a:ext cx="565137" cy="671100"/>
          </a:xfrm>
          <a:prstGeom prst="rect">
            <a:avLst/>
          </a:prstGeom>
          <a:noFill/>
          <a:ln>
            <a:noFill/>
          </a:ln>
        </p:spPr>
      </p:pic>
      <p:pic>
        <p:nvPicPr>
          <p:cNvPr id="365" name="Google Shape;365;p37"/>
          <p:cNvPicPr preferRelativeResize="0"/>
          <p:nvPr/>
        </p:nvPicPr>
        <p:blipFill>
          <a:blip r:embed="rId5">
            <a:alphaModFix/>
          </a:blip>
          <a:stretch>
            <a:fillRect/>
          </a:stretch>
        </p:blipFill>
        <p:spPr>
          <a:xfrm>
            <a:off x="5739225" y="445025"/>
            <a:ext cx="1853465" cy="572700"/>
          </a:xfrm>
          <a:prstGeom prst="rect">
            <a:avLst/>
          </a:prstGeom>
          <a:noFill/>
          <a:ln cap="flat" cmpd="sng" w="19050">
            <a:solidFill>
              <a:srgbClr val="0000FF"/>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Backpropagation</a:t>
            </a:r>
            <a:endParaRPr/>
          </a:p>
          <a:p>
            <a:pPr indent="0" lvl="0" marL="0" rtl="0" algn="l">
              <a:spcBef>
                <a:spcPts val="0"/>
              </a:spcBef>
              <a:spcAft>
                <a:spcPts val="0"/>
              </a:spcAft>
              <a:buNone/>
            </a:pPr>
            <a:r>
              <a:t/>
            </a:r>
            <a:endParaRPr/>
          </a:p>
        </p:txBody>
      </p:sp>
      <p:pic>
        <p:nvPicPr>
          <p:cNvPr id="371" name="Google Shape;371;p38"/>
          <p:cNvPicPr preferRelativeResize="0"/>
          <p:nvPr/>
        </p:nvPicPr>
        <p:blipFill>
          <a:blip r:embed="rId3">
            <a:alphaModFix/>
          </a:blip>
          <a:stretch>
            <a:fillRect/>
          </a:stretch>
        </p:blipFill>
        <p:spPr>
          <a:xfrm>
            <a:off x="3576088" y="395825"/>
            <a:ext cx="565137" cy="671100"/>
          </a:xfrm>
          <a:prstGeom prst="rect">
            <a:avLst/>
          </a:prstGeom>
          <a:noFill/>
          <a:ln>
            <a:noFill/>
          </a:ln>
        </p:spPr>
      </p:pic>
      <p:pic>
        <p:nvPicPr>
          <p:cNvPr id="372" name="Google Shape;372;p38"/>
          <p:cNvPicPr preferRelativeResize="0"/>
          <p:nvPr/>
        </p:nvPicPr>
        <p:blipFill rotWithShape="1">
          <a:blip r:embed="rId4">
            <a:alphaModFix/>
          </a:blip>
          <a:srcRect b="75685" l="0" r="42065" t="0"/>
          <a:stretch/>
        </p:blipFill>
        <p:spPr>
          <a:xfrm>
            <a:off x="311700" y="1573125"/>
            <a:ext cx="2350401" cy="1250676"/>
          </a:xfrm>
          <a:prstGeom prst="rect">
            <a:avLst/>
          </a:prstGeom>
          <a:noFill/>
          <a:ln>
            <a:noFill/>
          </a:ln>
        </p:spPr>
      </p:pic>
      <p:pic>
        <p:nvPicPr>
          <p:cNvPr id="373" name="Google Shape;373;p38"/>
          <p:cNvPicPr preferRelativeResize="0"/>
          <p:nvPr/>
        </p:nvPicPr>
        <p:blipFill rotWithShape="1">
          <a:blip r:embed="rId4">
            <a:alphaModFix/>
          </a:blip>
          <a:srcRect b="25683" l="0" r="18646" t="48560"/>
          <a:stretch/>
        </p:blipFill>
        <p:spPr>
          <a:xfrm>
            <a:off x="3770275" y="1573125"/>
            <a:ext cx="3300499" cy="1324776"/>
          </a:xfrm>
          <a:prstGeom prst="rect">
            <a:avLst/>
          </a:prstGeom>
          <a:noFill/>
          <a:ln>
            <a:noFill/>
          </a:ln>
        </p:spPr>
      </p:pic>
      <p:pic>
        <p:nvPicPr>
          <p:cNvPr id="374" name="Google Shape;374;p38"/>
          <p:cNvPicPr preferRelativeResize="0"/>
          <p:nvPr/>
        </p:nvPicPr>
        <p:blipFill rotWithShape="1">
          <a:blip r:embed="rId5">
            <a:alphaModFix/>
          </a:blip>
          <a:srcRect b="0" l="0" r="46641" t="0"/>
          <a:stretch/>
        </p:blipFill>
        <p:spPr>
          <a:xfrm>
            <a:off x="4633700" y="141413"/>
            <a:ext cx="1931175" cy="1045175"/>
          </a:xfrm>
          <a:prstGeom prst="rect">
            <a:avLst/>
          </a:prstGeom>
          <a:noFill/>
          <a:ln>
            <a:noFill/>
          </a:ln>
        </p:spPr>
      </p:pic>
      <p:pic>
        <p:nvPicPr>
          <p:cNvPr id="375" name="Google Shape;375;p38"/>
          <p:cNvPicPr preferRelativeResize="0"/>
          <p:nvPr/>
        </p:nvPicPr>
        <p:blipFill rotWithShape="1">
          <a:blip r:embed="rId4">
            <a:alphaModFix/>
          </a:blip>
          <a:srcRect b="0" l="0" r="0" t="74244"/>
          <a:stretch/>
        </p:blipFill>
        <p:spPr>
          <a:xfrm>
            <a:off x="3866650" y="3041725"/>
            <a:ext cx="4057000" cy="1324776"/>
          </a:xfrm>
          <a:prstGeom prst="rect">
            <a:avLst/>
          </a:prstGeom>
          <a:noFill/>
          <a:ln>
            <a:noFill/>
          </a:ln>
        </p:spPr>
      </p:pic>
      <p:pic>
        <p:nvPicPr>
          <p:cNvPr id="376" name="Google Shape;376;p38"/>
          <p:cNvPicPr preferRelativeResize="0"/>
          <p:nvPr/>
        </p:nvPicPr>
        <p:blipFill rotWithShape="1">
          <a:blip r:embed="rId4">
            <a:alphaModFix/>
          </a:blip>
          <a:srcRect b="51054" l="0" r="23359" t="24631"/>
          <a:stretch/>
        </p:blipFill>
        <p:spPr>
          <a:xfrm>
            <a:off x="311700" y="3078776"/>
            <a:ext cx="3109274" cy="1250676"/>
          </a:xfrm>
          <a:prstGeom prst="rect">
            <a:avLst/>
          </a:prstGeom>
          <a:noFill/>
          <a:ln>
            <a:noFill/>
          </a:ln>
        </p:spPr>
      </p:pic>
      <p:pic>
        <p:nvPicPr>
          <p:cNvPr id="377" name="Google Shape;377;p38"/>
          <p:cNvPicPr preferRelativeResize="0"/>
          <p:nvPr/>
        </p:nvPicPr>
        <p:blipFill>
          <a:blip r:embed="rId6">
            <a:alphaModFix/>
          </a:blip>
          <a:stretch>
            <a:fillRect/>
          </a:stretch>
        </p:blipFill>
        <p:spPr>
          <a:xfrm>
            <a:off x="6757600" y="445022"/>
            <a:ext cx="1853531" cy="572700"/>
          </a:xfrm>
          <a:prstGeom prst="rect">
            <a:avLst/>
          </a:prstGeom>
          <a:noFill/>
          <a:ln cap="flat" cmpd="sng" w="19050">
            <a:solidFill>
              <a:srgbClr val="0000FF"/>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9"/>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Part 2 - Pytorch</a:t>
            </a:r>
            <a:endParaRPr/>
          </a:p>
        </p:txBody>
      </p:sp>
      <p:sp>
        <p:nvSpPr>
          <p:cNvPr id="383" name="Google Shape;383;p39"/>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- 2: PyTorch</a:t>
            </a:r>
            <a:endParaRPr/>
          </a:p>
        </p:txBody>
      </p:sp>
      <p:sp>
        <p:nvSpPr>
          <p:cNvPr id="389" name="Google Shape;38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main.py</a:t>
            </a:r>
            <a:endParaRPr/>
          </a:p>
          <a:p>
            <a:pPr indent="-317500" lvl="1" marL="914400" rtl="0" algn="l">
              <a:spcBef>
                <a:spcPts val="0"/>
              </a:spcBef>
              <a:spcAft>
                <a:spcPts val="0"/>
              </a:spcAft>
              <a:buSzPts val="1400"/>
              <a:buChar char="○"/>
            </a:pPr>
            <a:r>
              <a:rPr lang="en"/>
              <a:t>Complete the body of training loop</a:t>
            </a:r>
            <a:endParaRPr/>
          </a:p>
          <a:p>
            <a:pPr indent="-317500" lvl="2" marL="1371600" rtl="0" algn="l">
              <a:spcBef>
                <a:spcPts val="0"/>
              </a:spcBef>
              <a:spcAft>
                <a:spcPts val="0"/>
              </a:spcAft>
              <a:buSzPts val="1400"/>
              <a:buChar char="■"/>
            </a:pPr>
            <a:r>
              <a:rPr lang="en"/>
              <a:t>Set model to training mode and reset the gradients of the model</a:t>
            </a:r>
            <a:endParaRPr/>
          </a:p>
          <a:p>
            <a:pPr indent="-317500" lvl="2" marL="1371600" rtl="0" algn="l">
              <a:spcBef>
                <a:spcPts val="0"/>
              </a:spcBef>
              <a:spcAft>
                <a:spcPts val="0"/>
              </a:spcAft>
              <a:buSzPts val="1400"/>
              <a:buChar char="■"/>
            </a:pPr>
            <a:r>
              <a:rPr lang="en"/>
              <a:t>Forward data batch to the model</a:t>
            </a:r>
            <a:endParaRPr/>
          </a:p>
          <a:p>
            <a:pPr indent="-317500" lvl="2" marL="1371600" rtl="0" algn="l">
              <a:spcBef>
                <a:spcPts val="0"/>
              </a:spcBef>
              <a:spcAft>
                <a:spcPts val="0"/>
              </a:spcAft>
              <a:buSzPts val="1400"/>
              <a:buChar char="■"/>
            </a:pPr>
            <a:r>
              <a:rPr lang="en"/>
              <a:t>Compute batch loss</a:t>
            </a:r>
            <a:endParaRPr/>
          </a:p>
          <a:p>
            <a:pPr indent="-317500" lvl="2" marL="1371600" rtl="0" algn="l">
              <a:spcBef>
                <a:spcPts val="0"/>
              </a:spcBef>
              <a:spcAft>
                <a:spcPts val="0"/>
              </a:spcAft>
              <a:buSzPts val="1400"/>
              <a:buChar char="■"/>
            </a:pPr>
            <a:r>
              <a:rPr lang="en"/>
              <a:t>Compute gradients and update model parameters</a:t>
            </a:r>
            <a:endParaRPr/>
          </a:p>
          <a:p>
            <a:pPr indent="-317500" lvl="1" marL="914400" rtl="0" algn="l">
              <a:spcBef>
                <a:spcPts val="0"/>
              </a:spcBef>
              <a:spcAft>
                <a:spcPts val="0"/>
              </a:spcAft>
              <a:buSzPts val="1400"/>
              <a:buChar char="○"/>
            </a:pPr>
            <a:r>
              <a:rPr lang="en"/>
              <a:t>C</a:t>
            </a:r>
            <a:r>
              <a:rPr lang="en" sz="1400"/>
              <a:t>omplete the body of </a:t>
            </a:r>
            <a:r>
              <a:rPr lang="en"/>
              <a:t>evaluation</a:t>
            </a:r>
            <a:r>
              <a:rPr lang="en" sz="1400"/>
              <a:t> loop</a:t>
            </a:r>
            <a:endParaRPr/>
          </a:p>
          <a:p>
            <a:pPr indent="-317500" lvl="2" marL="1371600" rtl="0" algn="l">
              <a:spcBef>
                <a:spcPts val="0"/>
              </a:spcBef>
              <a:spcAft>
                <a:spcPts val="0"/>
              </a:spcAft>
              <a:buSzPts val="1400"/>
              <a:buChar char="■"/>
            </a:pPr>
            <a:r>
              <a:rPr lang="en"/>
              <a:t>Set model to evaluation mode</a:t>
            </a:r>
            <a:endParaRPr/>
          </a:p>
          <a:p>
            <a:pPr indent="-317500" lvl="2" marL="1371600" rtl="0" algn="l">
              <a:spcBef>
                <a:spcPts val="0"/>
              </a:spcBef>
              <a:spcAft>
                <a:spcPts val="0"/>
              </a:spcAft>
              <a:buSzPts val="1400"/>
              <a:buChar char="■"/>
            </a:pPr>
            <a:r>
              <a:rPr lang="en"/>
              <a:t>Disable gradient computation with torch.no_grad()</a:t>
            </a:r>
            <a:endParaRPr/>
          </a:p>
          <a:p>
            <a:pPr indent="-317500" lvl="3" marL="1828800" rtl="0" algn="l">
              <a:spcBef>
                <a:spcPts val="0"/>
              </a:spcBef>
              <a:spcAft>
                <a:spcPts val="0"/>
              </a:spcAft>
              <a:buSzPts val="1400"/>
              <a:buChar char="●"/>
            </a:pPr>
            <a:r>
              <a:rPr lang="en"/>
              <a:t>The torch.no_grad() context disables gradient tracking. In evaluation mode, gradients are not needed because no parameter updates will be made</a:t>
            </a:r>
            <a:endParaRPr/>
          </a:p>
          <a:p>
            <a:pPr indent="-317500" lvl="2" marL="1371600" rtl="0" algn="l">
              <a:spcBef>
                <a:spcPts val="0"/>
              </a:spcBef>
              <a:spcAft>
                <a:spcPts val="0"/>
              </a:spcAft>
              <a:buSzPts val="1400"/>
              <a:buChar char="■"/>
            </a:pPr>
            <a:r>
              <a:rPr lang="en"/>
              <a:t>Forward data batch to the model</a:t>
            </a:r>
            <a:endParaRPr/>
          </a:p>
          <a:p>
            <a:pPr indent="-317500" lvl="2" marL="1371600" rtl="0" algn="l">
              <a:spcBef>
                <a:spcPts val="0"/>
              </a:spcBef>
              <a:spcAft>
                <a:spcPts val="0"/>
              </a:spcAft>
              <a:buSzPts val="1400"/>
              <a:buChar char="■"/>
            </a:pPr>
            <a:r>
              <a:rPr lang="en"/>
              <a:t>Compute batch loss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- 2: PyTorch</a:t>
            </a:r>
            <a:endParaRPr/>
          </a:p>
        </p:txBody>
      </p:sp>
      <p:sp>
        <p:nvSpPr>
          <p:cNvPr id="395" name="Google Shape;39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PyTorch, you typically don't need to manually implement the backward function for most standard neural network layers. The main reason for this is that PyTorch uses automatic differentiation.</a:t>
            </a:r>
            <a:endParaRPr/>
          </a:p>
          <a:p>
            <a:pPr indent="-342900" lvl="0" marL="457200" rtl="0" algn="l">
              <a:spcBef>
                <a:spcPts val="0"/>
              </a:spcBef>
              <a:spcAft>
                <a:spcPts val="0"/>
              </a:spcAft>
              <a:buSzPts val="1800"/>
              <a:buChar char="●"/>
            </a:pPr>
            <a:r>
              <a:rPr lang="en"/>
              <a:t>models/twolayer.py</a:t>
            </a:r>
            <a:endParaRPr/>
          </a:p>
          <a:p>
            <a:pPr indent="-317500" lvl="1" marL="914400" rtl="0" algn="l">
              <a:spcBef>
                <a:spcPts val="0"/>
              </a:spcBef>
              <a:spcAft>
                <a:spcPts val="0"/>
              </a:spcAft>
              <a:buSzPts val="1400"/>
              <a:buChar char="○"/>
            </a:pPr>
            <a:r>
              <a:rPr lang="en"/>
              <a:t>Define the Network Architecture (__init__ method)</a:t>
            </a:r>
            <a:endParaRPr/>
          </a:p>
          <a:p>
            <a:pPr indent="-317500" lvl="2" marL="1371600" rtl="0" algn="l">
              <a:spcBef>
                <a:spcPts val="0"/>
              </a:spcBef>
              <a:spcAft>
                <a:spcPts val="0"/>
              </a:spcAft>
              <a:buSzPts val="1400"/>
              <a:buChar char="■"/>
            </a:pPr>
            <a:r>
              <a:rPr lang="en"/>
              <a:t>B</a:t>
            </a:r>
            <a:r>
              <a:rPr lang="en"/>
              <a:t>uild the model with two fully connected layers and a sigmoid activation function in between the two layers </a:t>
            </a:r>
            <a:endParaRPr/>
          </a:p>
          <a:p>
            <a:pPr indent="-317500" lvl="1" marL="914400" rtl="0" algn="l">
              <a:spcBef>
                <a:spcPts val="0"/>
              </a:spcBef>
              <a:spcAft>
                <a:spcPts val="0"/>
              </a:spcAft>
              <a:buSzPts val="1400"/>
              <a:buChar char="○"/>
            </a:pPr>
            <a:r>
              <a:rPr lang="en"/>
              <a:t>Implement the Forward Pass (forward method)</a:t>
            </a:r>
            <a:endParaRPr/>
          </a:p>
          <a:p>
            <a:pPr indent="-317500" lvl="2" marL="1371600" rtl="0" algn="l">
              <a:spcBef>
                <a:spcPts val="0"/>
              </a:spcBef>
              <a:spcAft>
                <a:spcPts val="0"/>
              </a:spcAft>
              <a:buSzPts val="1400"/>
              <a:buChar char="■"/>
            </a:pPr>
            <a:r>
              <a:rPr lang="en"/>
              <a:t>Input to hidden layer, Sigmoid activation, Hidden layer to output, Softmax for output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Part 1 - CNN from Scratch</a:t>
            </a:r>
            <a:endParaRPr/>
          </a:p>
        </p:txBody>
      </p:sp>
      <p:sp>
        <p:nvSpPr>
          <p:cNvPr id="73" name="Google Shape;73;p15"/>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- 2: PyTorch</a:t>
            </a:r>
            <a:endParaRPr/>
          </a:p>
        </p:txBody>
      </p:sp>
      <p:sp>
        <p:nvSpPr>
          <p:cNvPr id="401" name="Google Shape;40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models/cnn.py</a:t>
            </a:r>
            <a:endParaRPr/>
          </a:p>
          <a:p>
            <a:pPr indent="-317500" lvl="1" marL="914400" rtl="0" algn="l">
              <a:spcBef>
                <a:spcPts val="0"/>
              </a:spcBef>
              <a:spcAft>
                <a:spcPts val="0"/>
              </a:spcAft>
              <a:buSzPts val="1400"/>
              <a:buChar char="○"/>
            </a:pPr>
            <a:r>
              <a:rPr lang="en"/>
              <a:t>Define the Network Architecture (__init__ method)</a:t>
            </a:r>
            <a:endParaRPr/>
          </a:p>
          <a:p>
            <a:pPr indent="-317500" lvl="2" marL="1371600" rtl="0" algn="l">
              <a:spcBef>
                <a:spcPts val="0"/>
              </a:spcBef>
              <a:spcAft>
                <a:spcPts val="0"/>
              </a:spcAft>
              <a:buSzPts val="1400"/>
              <a:buChar char="■"/>
            </a:pPr>
            <a:r>
              <a:rPr lang="en"/>
              <a:t>B</a:t>
            </a:r>
            <a:r>
              <a:rPr lang="en"/>
              <a:t>uild the model with a convolution layer, a ReLU activation, a max-pooling layer, followed by a fully connected layer for classification</a:t>
            </a:r>
            <a:endParaRPr/>
          </a:p>
          <a:p>
            <a:pPr indent="-317500" lvl="2" marL="1371600" rtl="0" algn="l">
              <a:spcBef>
                <a:spcPts val="0"/>
              </a:spcBef>
              <a:spcAft>
                <a:spcPts val="0"/>
              </a:spcAft>
              <a:buSzPts val="1400"/>
              <a:buChar char="■"/>
            </a:pPr>
            <a:r>
              <a:rPr lang="en"/>
              <a:t>Convolutional layer: 7x7 kernel, stride 1, padding 0</a:t>
            </a:r>
            <a:endParaRPr/>
          </a:p>
          <a:p>
            <a:pPr indent="-317500" lvl="2" marL="1371600" rtl="0" algn="l">
              <a:spcBef>
                <a:spcPts val="0"/>
              </a:spcBef>
              <a:spcAft>
                <a:spcPts val="0"/>
              </a:spcAft>
              <a:buSzPts val="1400"/>
              <a:buChar char="■"/>
            </a:pPr>
            <a:r>
              <a:rPr lang="en"/>
              <a:t>ReLU activation function</a:t>
            </a:r>
            <a:endParaRPr/>
          </a:p>
          <a:p>
            <a:pPr indent="-317500" lvl="2" marL="1371600" rtl="0" algn="l">
              <a:spcBef>
                <a:spcPts val="0"/>
              </a:spcBef>
              <a:spcAft>
                <a:spcPts val="0"/>
              </a:spcAft>
              <a:buSzPts val="1400"/>
              <a:buChar char="■"/>
            </a:pPr>
            <a:r>
              <a:rPr lang="en"/>
              <a:t>Max pooling layer with a 2x2 kernel and stride of 2</a:t>
            </a:r>
            <a:endParaRPr/>
          </a:p>
          <a:p>
            <a:pPr indent="-317500" lvl="2" marL="1371600" rtl="0" algn="l">
              <a:spcBef>
                <a:spcPts val="0"/>
              </a:spcBef>
              <a:spcAft>
                <a:spcPts val="0"/>
              </a:spcAft>
              <a:buSzPts val="1400"/>
              <a:buChar char="■"/>
            </a:pPr>
            <a:r>
              <a:rPr lang="en"/>
              <a:t>FC layer to produce final class logits</a:t>
            </a:r>
            <a:endParaRPr/>
          </a:p>
          <a:p>
            <a:pPr indent="-317500" lvl="3" marL="1828800" rtl="0" algn="l">
              <a:spcBef>
                <a:spcPts val="0"/>
              </a:spcBef>
              <a:spcAft>
                <a:spcPts val="0"/>
              </a:spcAft>
              <a:buSzPts val="1400"/>
              <a:buChar char="●"/>
            </a:pPr>
            <a:r>
              <a:rPr lang="en"/>
              <a:t>Input images are 32x32 (CIFAR-10 size), after applying conv and max pooling, we need to calculate the size of the flattened feature vector before the FC layer</a:t>
            </a:r>
            <a:endParaRPr/>
          </a:p>
          <a:p>
            <a:pPr indent="-317500" lvl="1" marL="914400" rtl="0" algn="l">
              <a:spcBef>
                <a:spcPts val="0"/>
              </a:spcBef>
              <a:spcAft>
                <a:spcPts val="0"/>
              </a:spcAft>
              <a:buSzPts val="1400"/>
              <a:buChar char="○"/>
            </a:pPr>
            <a:r>
              <a:rPr lang="en"/>
              <a:t>Implement the Forward Pass (forward method)</a:t>
            </a:r>
            <a:endParaRPr/>
          </a:p>
          <a:p>
            <a:pPr indent="-317500" lvl="2" marL="1371600" rtl="0" algn="l">
              <a:spcBef>
                <a:spcPts val="0"/>
              </a:spcBef>
              <a:spcAft>
                <a:spcPts val="0"/>
              </a:spcAft>
              <a:buSzPts val="1400"/>
              <a:buChar char="■"/>
            </a:pPr>
            <a:r>
              <a:rPr lang="en"/>
              <a:t>Apply convolution, </a:t>
            </a:r>
            <a:r>
              <a:rPr lang="en"/>
              <a:t>Apply </a:t>
            </a:r>
            <a:r>
              <a:rPr lang="en"/>
              <a:t>ReLU activation, </a:t>
            </a:r>
            <a:r>
              <a:rPr lang="en"/>
              <a:t>Apply </a:t>
            </a:r>
            <a:r>
              <a:rPr lang="en"/>
              <a:t>Max Pooling, Flatten the tensor, Apply the FC layer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- 2: PyTorch</a:t>
            </a:r>
            <a:endParaRPr/>
          </a:p>
        </p:txBody>
      </p:sp>
      <p:sp>
        <p:nvSpPr>
          <p:cNvPr id="407" name="Google Shape;40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models/my_model.py</a:t>
            </a:r>
            <a:endParaRPr/>
          </a:p>
          <a:p>
            <a:pPr indent="-317500" lvl="1" marL="914400" rtl="0" algn="l">
              <a:spcBef>
                <a:spcPts val="0"/>
              </a:spcBef>
              <a:spcAft>
                <a:spcPts val="0"/>
              </a:spcAft>
              <a:buSzPts val="1400"/>
              <a:buChar char="○"/>
            </a:pPr>
            <a:r>
              <a:rPr lang="en"/>
              <a:t>Build your own model</a:t>
            </a:r>
            <a:endParaRPr/>
          </a:p>
          <a:p>
            <a:pPr indent="-317500" lvl="1" marL="914400" rtl="0" algn="l">
              <a:spcBef>
                <a:spcPts val="0"/>
              </a:spcBef>
              <a:spcAft>
                <a:spcPts val="0"/>
              </a:spcAft>
              <a:buSzPts val="1400"/>
              <a:buChar char="○"/>
            </a:pPr>
            <a:r>
              <a:rPr lang="en"/>
              <a:t>OK to borrow </a:t>
            </a:r>
            <a:r>
              <a:rPr lang="en"/>
              <a:t>some insights from </a:t>
            </a:r>
            <a:r>
              <a:rPr lang="en"/>
              <a:t>existing well-known networks and build the model from scratch</a:t>
            </a:r>
            <a:endParaRPr/>
          </a:p>
          <a:p>
            <a:pPr indent="-317500" lvl="1" marL="914400" rtl="0" algn="l">
              <a:spcBef>
                <a:spcPts val="0"/>
              </a:spcBef>
              <a:spcAft>
                <a:spcPts val="0"/>
              </a:spcAft>
              <a:buSzPts val="1400"/>
              <a:buChar char="○"/>
            </a:pPr>
            <a:r>
              <a:rPr lang="en"/>
              <a:t>NOT OK to use any sort of pre-trained weights</a:t>
            </a:r>
            <a:endParaRPr/>
          </a:p>
          <a:p>
            <a:pPr indent="-317500" lvl="1" marL="914400" rtl="0" algn="l">
              <a:spcBef>
                <a:spcPts val="0"/>
              </a:spcBef>
              <a:spcAft>
                <a:spcPts val="0"/>
              </a:spcAft>
              <a:buSzPts val="1400"/>
              <a:buChar char="○"/>
            </a:pPr>
            <a:r>
              <a:rPr lang="en"/>
              <a:t>F</a:t>
            </a:r>
            <a:r>
              <a:rPr lang="en"/>
              <a:t>ree to tune any hyper-parameters to obtain better accuracy</a:t>
            </a:r>
            <a:endParaRPr/>
          </a:p>
          <a:p>
            <a:pPr indent="-317500" lvl="1" marL="914400" rtl="0" algn="l">
              <a:spcBef>
                <a:spcPts val="0"/>
              </a:spcBef>
              <a:spcAft>
                <a:spcPts val="0"/>
              </a:spcAft>
              <a:buSzPts val="1400"/>
              <a:buChar char="○"/>
            </a:pPr>
            <a:r>
              <a:rPr lang="en"/>
              <a:t>Final accuracy must be above 0.5 to receive at least partial credit.</a:t>
            </a:r>
            <a:endParaRPr/>
          </a:p>
          <a:p>
            <a:pPr indent="-317500" lvl="1" marL="914400" rtl="0" algn="l">
              <a:spcBef>
                <a:spcPts val="0"/>
              </a:spcBef>
              <a:spcAft>
                <a:spcPts val="0"/>
              </a:spcAft>
              <a:buSzPts val="1400"/>
              <a:buChar char="○"/>
            </a:pPr>
            <a:r>
              <a:rPr lang="en"/>
              <a:t>Make sure the checkpoints of each model are saved into ./checkpoints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Q&amp;A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CNN Forward pass</a:t>
            </a:r>
            <a:endParaRPr/>
          </a:p>
          <a:p>
            <a:pPr indent="-342900" lvl="0" marL="457200" rtl="0" algn="l">
              <a:spcBef>
                <a:spcPts val="0"/>
              </a:spcBef>
              <a:spcAft>
                <a:spcPts val="0"/>
              </a:spcAft>
              <a:buSzPts val="1800"/>
              <a:buAutoNum type="arabicPeriod"/>
            </a:pPr>
            <a:r>
              <a:rPr lang="en"/>
              <a:t>Assignment tips and tricks</a:t>
            </a:r>
            <a:endParaRPr/>
          </a:p>
          <a:p>
            <a:pPr indent="-342900" lvl="0" marL="457200" rtl="0" algn="l">
              <a:spcBef>
                <a:spcPts val="0"/>
              </a:spcBef>
              <a:spcAft>
                <a:spcPts val="0"/>
              </a:spcAft>
              <a:buSzPts val="1800"/>
              <a:buAutoNum type="arabicPeriod"/>
            </a:pPr>
            <a:r>
              <a:rPr lang="en"/>
              <a:t>CNN backpropagation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Part - 1: CNN Forward pass</a:t>
            </a:r>
            <a:endParaRPr/>
          </a:p>
          <a:p>
            <a:pPr indent="0" lvl="0" marL="0" rtl="0" algn="l">
              <a:spcBef>
                <a:spcPts val="0"/>
              </a:spcBef>
              <a:spcAft>
                <a:spcPts val="0"/>
              </a:spcAft>
              <a:buNone/>
            </a:pPr>
            <a:r>
              <a:t/>
            </a:r>
            <a:endParaRPr/>
          </a:p>
        </p:txBody>
      </p:sp>
      <p:graphicFrame>
        <p:nvGraphicFramePr>
          <p:cNvPr id="85" name="Google Shape;85;p17"/>
          <p:cNvGraphicFramePr/>
          <p:nvPr/>
        </p:nvGraphicFramePr>
        <p:xfrm>
          <a:off x="2335862" y="2975875"/>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sp>
        <p:nvSpPr>
          <p:cNvPr id="86" name="Google Shape;86;p17"/>
          <p:cNvSpPr/>
          <p:nvPr/>
        </p:nvSpPr>
        <p:spPr>
          <a:xfrm>
            <a:off x="742550" y="2975825"/>
            <a:ext cx="1155600" cy="1085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7" name="Google Shape;87;p17"/>
          <p:cNvSpPr/>
          <p:nvPr/>
        </p:nvSpPr>
        <p:spPr>
          <a:xfrm>
            <a:off x="1028900" y="3247175"/>
            <a:ext cx="582900" cy="54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8" name="Google Shape;88;p17"/>
          <p:cNvSpPr txBox="1"/>
          <p:nvPr/>
        </p:nvSpPr>
        <p:spPr>
          <a:xfrm>
            <a:off x="846650" y="4060925"/>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Image</a:t>
            </a:r>
            <a:endParaRPr sz="1800">
              <a:solidFill>
                <a:schemeClr val="accent3"/>
              </a:solidFill>
              <a:latin typeface="Proxima Nova"/>
              <a:ea typeface="Proxima Nova"/>
              <a:cs typeface="Proxima Nova"/>
              <a:sym typeface="Proxima Nova"/>
            </a:endParaRPr>
          </a:p>
        </p:txBody>
      </p:sp>
      <p:graphicFrame>
        <p:nvGraphicFramePr>
          <p:cNvPr id="89" name="Google Shape;89;p17"/>
          <p:cNvGraphicFramePr/>
          <p:nvPr/>
        </p:nvGraphicFramePr>
        <p:xfrm>
          <a:off x="3940237" y="32078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90" name="Google Shape;90;p17"/>
          <p:cNvSpPr txBox="1"/>
          <p:nvPr/>
        </p:nvSpPr>
        <p:spPr>
          <a:xfrm>
            <a:off x="2445000" y="4060925"/>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Image</a:t>
            </a:r>
            <a:endParaRPr sz="1800">
              <a:solidFill>
                <a:schemeClr val="accent3"/>
              </a:solidFill>
              <a:latin typeface="Proxima Nova"/>
              <a:ea typeface="Proxima Nova"/>
              <a:cs typeface="Proxima Nova"/>
              <a:sym typeface="Proxima Nova"/>
            </a:endParaRPr>
          </a:p>
        </p:txBody>
      </p:sp>
      <p:sp>
        <p:nvSpPr>
          <p:cNvPr id="91" name="Google Shape;91;p17"/>
          <p:cNvSpPr txBox="1"/>
          <p:nvPr/>
        </p:nvSpPr>
        <p:spPr>
          <a:xfrm>
            <a:off x="3846850" y="4060925"/>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Kernel</a:t>
            </a:r>
            <a:endParaRPr sz="1800">
              <a:solidFill>
                <a:schemeClr val="accent3"/>
              </a:solidFill>
              <a:latin typeface="Proxima Nova"/>
              <a:ea typeface="Proxima Nova"/>
              <a:cs typeface="Proxima Nova"/>
              <a:sym typeface="Proxima Nova"/>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Convolution: Use kernel to extract spatial information</a:t>
            </a:r>
            <a:endParaRPr/>
          </a:p>
          <a:p>
            <a:pPr indent="0" lvl="0" marL="0" rtl="0" algn="l">
              <a:spcBef>
                <a:spcPts val="1200"/>
              </a:spcBef>
              <a:spcAft>
                <a:spcPts val="0"/>
              </a:spcAft>
              <a:buNone/>
            </a:pPr>
            <a:r>
              <a:rPr lang="en"/>
              <a:t>Shallow layers (edges, corners) → Deep layers (shapes, objects)</a:t>
            </a:r>
            <a:endParaRPr/>
          </a:p>
          <a:p>
            <a:pPr indent="0" lvl="0" marL="0" rtl="0" algn="l">
              <a:spcBef>
                <a:spcPts val="1200"/>
              </a:spcBef>
              <a:spcAft>
                <a:spcPts val="0"/>
              </a:spcAft>
              <a:buNone/>
            </a:pPr>
            <a:r>
              <a:rPr lang="en"/>
              <a:t>Multiple filters for different information → stack the outputs</a:t>
            </a:r>
            <a:endParaRPr/>
          </a:p>
          <a:p>
            <a:pPr indent="0" lvl="0" marL="0" rtl="0" algn="l">
              <a:spcBef>
                <a:spcPts val="1200"/>
              </a:spcBef>
              <a:spcAft>
                <a:spcPts val="1200"/>
              </a:spcAft>
              <a:buNone/>
            </a:pPr>
            <a:r>
              <a:t/>
            </a:r>
            <a:endParaRPr/>
          </a:p>
        </p:txBody>
      </p:sp>
      <p:graphicFrame>
        <p:nvGraphicFramePr>
          <p:cNvPr id="93" name="Google Shape;93;p17"/>
          <p:cNvGraphicFramePr/>
          <p:nvPr/>
        </p:nvGraphicFramePr>
        <p:xfrm>
          <a:off x="5828762" y="2975825"/>
          <a:ext cx="3000000" cy="3000000"/>
        </p:xfrm>
        <a:graphic>
          <a:graphicData uri="http://schemas.openxmlformats.org/drawingml/2006/table">
            <a:tbl>
              <a:tblPr>
                <a:noFill/>
                <a:tableStyleId>{8567F3DC-CE83-4FD5-89DB-61D81F3EC68F}</a:tableStyleId>
              </a:tblPr>
              <a:tblGrid>
                <a:gridCol w="291425"/>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2</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-2</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94" name="Google Shape;94;p17"/>
          <p:cNvSpPr txBox="1"/>
          <p:nvPr/>
        </p:nvSpPr>
        <p:spPr>
          <a:xfrm>
            <a:off x="5595843" y="3789575"/>
            <a:ext cx="13401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Convolved feature</a:t>
            </a:r>
            <a:endParaRPr sz="1800">
              <a:solidFill>
                <a:schemeClr val="accent3"/>
              </a:solidFill>
              <a:latin typeface="Proxima Nova"/>
              <a:ea typeface="Proxima Nova"/>
              <a:cs typeface="Proxima Nova"/>
              <a:sym typeface="Proxima Nova"/>
            </a:endParaRPr>
          </a:p>
        </p:txBody>
      </p:sp>
      <p:sp>
        <p:nvSpPr>
          <p:cNvPr id="95" name="Google Shape;95;p17"/>
          <p:cNvSpPr txBox="1"/>
          <p:nvPr/>
        </p:nvSpPr>
        <p:spPr>
          <a:xfrm>
            <a:off x="5008150" y="3238125"/>
            <a:ext cx="3552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Part - 1: </a:t>
            </a:r>
            <a:r>
              <a:rPr lang="en"/>
              <a:t>CNN Forward pass</a:t>
            </a:r>
            <a:endParaRPr/>
          </a:p>
          <a:p>
            <a:pPr indent="0" lvl="0" marL="0" rtl="0" algn="l">
              <a:spcBef>
                <a:spcPts val="0"/>
              </a:spcBef>
              <a:spcAft>
                <a:spcPts val="0"/>
              </a:spcAft>
              <a:buNone/>
            </a:pPr>
            <a:r>
              <a:t/>
            </a:r>
            <a:endParaRPr/>
          </a:p>
        </p:txBody>
      </p:sp>
      <p:graphicFrame>
        <p:nvGraphicFramePr>
          <p:cNvPr id="101" name="Google Shape;101;p18"/>
          <p:cNvGraphicFramePr/>
          <p:nvPr/>
        </p:nvGraphicFramePr>
        <p:xfrm>
          <a:off x="638737"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02" name="Google Shape;102;p18"/>
          <p:cNvGraphicFramePr/>
          <p:nvPr/>
        </p:nvGraphicFramePr>
        <p:xfrm>
          <a:off x="930162" y="349935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03" name="Google Shape;103;p18"/>
          <p:cNvGraphicFramePr/>
          <p:nvPr/>
        </p:nvGraphicFramePr>
        <p:xfrm>
          <a:off x="25091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04" name="Google Shape;104;p18"/>
          <p:cNvGraphicFramePr/>
          <p:nvPr/>
        </p:nvGraphicFramePr>
        <p:xfrm>
          <a:off x="2509112"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05" name="Google Shape;105;p18"/>
          <p:cNvGraphicFramePr/>
          <p:nvPr/>
        </p:nvGraphicFramePr>
        <p:xfrm>
          <a:off x="7067762" y="1832900"/>
          <a:ext cx="3000000" cy="3000000"/>
        </p:xfrm>
        <a:graphic>
          <a:graphicData uri="http://schemas.openxmlformats.org/drawingml/2006/table">
            <a:tbl>
              <a:tblPr>
                <a:noFill/>
                <a:tableStyleId>{8567F3DC-CE83-4FD5-89DB-61D81F3EC68F}</a:tableStyleId>
              </a:tblPr>
              <a:tblGrid>
                <a:gridCol w="291425"/>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06" name="Google Shape;106;p18"/>
          <p:cNvSpPr txBox="1"/>
          <p:nvPr/>
        </p:nvSpPr>
        <p:spPr>
          <a:xfrm>
            <a:off x="747875" y="2853825"/>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Image</a:t>
            </a:r>
            <a:endParaRPr sz="1800">
              <a:solidFill>
                <a:schemeClr val="accent3"/>
              </a:solidFill>
              <a:latin typeface="Proxima Nova"/>
              <a:ea typeface="Proxima Nova"/>
              <a:cs typeface="Proxima Nova"/>
              <a:sym typeface="Proxima Nova"/>
            </a:endParaRPr>
          </a:p>
        </p:txBody>
      </p:sp>
      <p:sp>
        <p:nvSpPr>
          <p:cNvPr id="107" name="Google Shape;107;p18"/>
          <p:cNvSpPr txBox="1"/>
          <p:nvPr/>
        </p:nvSpPr>
        <p:spPr>
          <a:xfrm>
            <a:off x="747875" y="4041850"/>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Kernel</a:t>
            </a:r>
            <a:endParaRPr sz="1800">
              <a:solidFill>
                <a:schemeClr val="accent3"/>
              </a:solidFill>
              <a:latin typeface="Proxima Nova"/>
              <a:ea typeface="Proxima Nova"/>
              <a:cs typeface="Proxima Nova"/>
              <a:sym typeface="Proxima Nova"/>
            </a:endParaRPr>
          </a:p>
        </p:txBody>
      </p:sp>
      <p:sp>
        <p:nvSpPr>
          <p:cNvPr id="108" name="Google Shape;108;p18"/>
          <p:cNvSpPr txBox="1"/>
          <p:nvPr>
            <p:ph idx="1" type="body"/>
          </p:nvPr>
        </p:nvSpPr>
        <p:spPr>
          <a:xfrm>
            <a:off x="311700" y="1151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Convolution Example: Extracting vertical edges</a:t>
            </a:r>
            <a:endParaRPr/>
          </a:p>
        </p:txBody>
      </p:sp>
      <p:sp>
        <p:nvSpPr>
          <p:cNvPr id="109" name="Google Shape;109;p18"/>
          <p:cNvSpPr txBox="1"/>
          <p:nvPr/>
        </p:nvSpPr>
        <p:spPr>
          <a:xfrm>
            <a:off x="6834843" y="2646650"/>
            <a:ext cx="13401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Convolved feature</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Part - 1: </a:t>
            </a:r>
            <a:r>
              <a:rPr lang="en"/>
              <a:t>CNN Forward pass</a:t>
            </a:r>
            <a:endParaRPr/>
          </a:p>
          <a:p>
            <a:pPr indent="0" lvl="0" marL="0" rtl="0" algn="l">
              <a:spcBef>
                <a:spcPts val="0"/>
              </a:spcBef>
              <a:spcAft>
                <a:spcPts val="0"/>
              </a:spcAft>
              <a:buNone/>
            </a:pPr>
            <a:r>
              <a:t/>
            </a:r>
            <a:endParaRPr/>
          </a:p>
        </p:txBody>
      </p:sp>
      <p:graphicFrame>
        <p:nvGraphicFramePr>
          <p:cNvPr id="115" name="Google Shape;115;p19"/>
          <p:cNvGraphicFramePr/>
          <p:nvPr/>
        </p:nvGraphicFramePr>
        <p:xfrm>
          <a:off x="638737"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16" name="Google Shape;116;p19"/>
          <p:cNvGraphicFramePr/>
          <p:nvPr/>
        </p:nvGraphicFramePr>
        <p:xfrm>
          <a:off x="930162" y="349935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17" name="Google Shape;117;p19"/>
          <p:cNvGraphicFramePr/>
          <p:nvPr/>
        </p:nvGraphicFramePr>
        <p:xfrm>
          <a:off x="25091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18" name="Google Shape;118;p19"/>
          <p:cNvGraphicFramePr/>
          <p:nvPr/>
        </p:nvGraphicFramePr>
        <p:xfrm>
          <a:off x="2509112"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19" name="Google Shape;119;p19"/>
          <p:cNvGraphicFramePr/>
          <p:nvPr/>
        </p:nvGraphicFramePr>
        <p:xfrm>
          <a:off x="7067762" y="1832900"/>
          <a:ext cx="3000000" cy="3000000"/>
        </p:xfrm>
        <a:graphic>
          <a:graphicData uri="http://schemas.openxmlformats.org/drawingml/2006/table">
            <a:tbl>
              <a:tblPr>
                <a:noFill/>
                <a:tableStyleId>{8567F3DC-CE83-4FD5-89DB-61D81F3EC68F}</a:tableStyleId>
              </a:tblPr>
              <a:tblGrid>
                <a:gridCol w="291425"/>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20" name="Google Shape;120;p19"/>
          <p:cNvSpPr txBox="1"/>
          <p:nvPr/>
        </p:nvSpPr>
        <p:spPr>
          <a:xfrm>
            <a:off x="747875" y="2853825"/>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Image</a:t>
            </a:r>
            <a:endParaRPr sz="1800">
              <a:solidFill>
                <a:schemeClr val="accent3"/>
              </a:solidFill>
              <a:latin typeface="Proxima Nova"/>
              <a:ea typeface="Proxima Nova"/>
              <a:cs typeface="Proxima Nova"/>
              <a:sym typeface="Proxima Nova"/>
            </a:endParaRPr>
          </a:p>
        </p:txBody>
      </p:sp>
      <p:sp>
        <p:nvSpPr>
          <p:cNvPr id="121" name="Google Shape;121;p19"/>
          <p:cNvSpPr txBox="1"/>
          <p:nvPr/>
        </p:nvSpPr>
        <p:spPr>
          <a:xfrm>
            <a:off x="747875" y="4041850"/>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Kernel</a:t>
            </a:r>
            <a:endParaRPr sz="1800">
              <a:solidFill>
                <a:schemeClr val="accent3"/>
              </a:solidFill>
              <a:latin typeface="Proxima Nova"/>
              <a:ea typeface="Proxima Nova"/>
              <a:cs typeface="Proxima Nova"/>
              <a:sym typeface="Proxima Nova"/>
            </a:endParaRPr>
          </a:p>
        </p:txBody>
      </p:sp>
      <p:graphicFrame>
        <p:nvGraphicFramePr>
          <p:cNvPr id="122" name="Google Shape;122;p19"/>
          <p:cNvGraphicFramePr/>
          <p:nvPr/>
        </p:nvGraphicFramePr>
        <p:xfrm>
          <a:off x="39040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23" name="Google Shape;123;p19"/>
          <p:cNvGraphicFramePr/>
          <p:nvPr/>
        </p:nvGraphicFramePr>
        <p:xfrm>
          <a:off x="4195437"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124" name="Google Shape;124;p19"/>
          <p:cNvSpPr txBox="1"/>
          <p:nvPr/>
        </p:nvSpPr>
        <p:spPr>
          <a:xfrm>
            <a:off x="6834843" y="2646650"/>
            <a:ext cx="13401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Convolved feature</a:t>
            </a:r>
            <a:endParaRPr sz="1800">
              <a:solidFill>
                <a:schemeClr val="accent3"/>
              </a:solidFill>
              <a:latin typeface="Proxima Nova"/>
              <a:ea typeface="Proxima Nova"/>
              <a:cs typeface="Proxima Nova"/>
              <a:sym typeface="Proxima Nova"/>
            </a:endParaRPr>
          </a:p>
        </p:txBody>
      </p:sp>
      <p:sp>
        <p:nvSpPr>
          <p:cNvPr id="125" name="Google Shape;125;p19"/>
          <p:cNvSpPr txBox="1"/>
          <p:nvPr>
            <p:ph idx="1" type="body"/>
          </p:nvPr>
        </p:nvSpPr>
        <p:spPr>
          <a:xfrm>
            <a:off x="311700" y="1151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Convolution Example: Extracting vertical edges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Part - 1: </a:t>
            </a:r>
            <a:r>
              <a:rPr lang="en"/>
              <a:t>CNN Forward pass</a:t>
            </a:r>
            <a:endParaRPr/>
          </a:p>
          <a:p>
            <a:pPr indent="0" lvl="0" marL="0" rtl="0" algn="l">
              <a:spcBef>
                <a:spcPts val="0"/>
              </a:spcBef>
              <a:spcAft>
                <a:spcPts val="0"/>
              </a:spcAft>
              <a:buNone/>
            </a:pPr>
            <a:r>
              <a:t/>
            </a:r>
            <a:endParaRPr/>
          </a:p>
        </p:txBody>
      </p:sp>
      <p:graphicFrame>
        <p:nvGraphicFramePr>
          <p:cNvPr id="131" name="Google Shape;131;p20"/>
          <p:cNvGraphicFramePr/>
          <p:nvPr/>
        </p:nvGraphicFramePr>
        <p:xfrm>
          <a:off x="638737"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32" name="Google Shape;132;p20"/>
          <p:cNvGraphicFramePr/>
          <p:nvPr/>
        </p:nvGraphicFramePr>
        <p:xfrm>
          <a:off x="930162" y="349935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33" name="Google Shape;133;p20"/>
          <p:cNvGraphicFramePr/>
          <p:nvPr/>
        </p:nvGraphicFramePr>
        <p:xfrm>
          <a:off x="25091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34" name="Google Shape;134;p20"/>
          <p:cNvGraphicFramePr/>
          <p:nvPr/>
        </p:nvGraphicFramePr>
        <p:xfrm>
          <a:off x="2509112"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35" name="Google Shape;135;p20"/>
          <p:cNvGraphicFramePr/>
          <p:nvPr/>
        </p:nvGraphicFramePr>
        <p:xfrm>
          <a:off x="7067762" y="1832900"/>
          <a:ext cx="3000000" cy="3000000"/>
        </p:xfrm>
        <a:graphic>
          <a:graphicData uri="http://schemas.openxmlformats.org/drawingml/2006/table">
            <a:tbl>
              <a:tblPr>
                <a:noFill/>
                <a:tableStyleId>{8567F3DC-CE83-4FD5-89DB-61D81F3EC68F}</a:tableStyleId>
              </a:tblPr>
              <a:tblGrid>
                <a:gridCol w="291425"/>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36" name="Google Shape;136;p20"/>
          <p:cNvSpPr txBox="1"/>
          <p:nvPr/>
        </p:nvSpPr>
        <p:spPr>
          <a:xfrm>
            <a:off x="747875" y="2853825"/>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Image</a:t>
            </a:r>
            <a:endParaRPr sz="1800">
              <a:solidFill>
                <a:schemeClr val="accent3"/>
              </a:solidFill>
              <a:latin typeface="Proxima Nova"/>
              <a:ea typeface="Proxima Nova"/>
              <a:cs typeface="Proxima Nova"/>
              <a:sym typeface="Proxima Nova"/>
            </a:endParaRPr>
          </a:p>
        </p:txBody>
      </p:sp>
      <p:sp>
        <p:nvSpPr>
          <p:cNvPr id="137" name="Google Shape;137;p20"/>
          <p:cNvSpPr txBox="1"/>
          <p:nvPr/>
        </p:nvSpPr>
        <p:spPr>
          <a:xfrm>
            <a:off x="747875" y="4041850"/>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Kernel</a:t>
            </a:r>
            <a:endParaRPr sz="1800">
              <a:solidFill>
                <a:schemeClr val="accent3"/>
              </a:solidFill>
              <a:latin typeface="Proxima Nova"/>
              <a:ea typeface="Proxima Nova"/>
              <a:cs typeface="Proxima Nova"/>
              <a:sym typeface="Proxima Nova"/>
            </a:endParaRPr>
          </a:p>
        </p:txBody>
      </p:sp>
      <p:graphicFrame>
        <p:nvGraphicFramePr>
          <p:cNvPr id="138" name="Google Shape;138;p20"/>
          <p:cNvGraphicFramePr/>
          <p:nvPr/>
        </p:nvGraphicFramePr>
        <p:xfrm>
          <a:off x="39040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39" name="Google Shape;139;p20"/>
          <p:cNvGraphicFramePr/>
          <p:nvPr/>
        </p:nvGraphicFramePr>
        <p:xfrm>
          <a:off x="4195437"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40" name="Google Shape;140;p20"/>
          <p:cNvGraphicFramePr/>
          <p:nvPr/>
        </p:nvGraphicFramePr>
        <p:xfrm>
          <a:off x="52989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41" name="Google Shape;141;p20"/>
          <p:cNvGraphicFramePr/>
          <p:nvPr/>
        </p:nvGraphicFramePr>
        <p:xfrm>
          <a:off x="5881762"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142" name="Google Shape;142;p20"/>
          <p:cNvSpPr txBox="1"/>
          <p:nvPr/>
        </p:nvSpPr>
        <p:spPr>
          <a:xfrm>
            <a:off x="6834843" y="2646650"/>
            <a:ext cx="13401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Convolved feature</a:t>
            </a:r>
            <a:endParaRPr sz="1800">
              <a:solidFill>
                <a:schemeClr val="accent3"/>
              </a:solidFill>
              <a:latin typeface="Proxima Nova"/>
              <a:ea typeface="Proxima Nova"/>
              <a:cs typeface="Proxima Nova"/>
              <a:sym typeface="Proxima Nova"/>
            </a:endParaRPr>
          </a:p>
        </p:txBody>
      </p:sp>
      <p:sp>
        <p:nvSpPr>
          <p:cNvPr id="143" name="Google Shape;143;p20"/>
          <p:cNvSpPr txBox="1"/>
          <p:nvPr>
            <p:ph idx="1" type="body"/>
          </p:nvPr>
        </p:nvSpPr>
        <p:spPr>
          <a:xfrm>
            <a:off x="311700" y="1151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Convolution Example: Extracting vertical edges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Part - 1: </a:t>
            </a:r>
            <a:r>
              <a:rPr lang="en"/>
              <a:t>CNN Forward pass</a:t>
            </a:r>
            <a:endParaRPr/>
          </a:p>
          <a:p>
            <a:pPr indent="0" lvl="0" marL="0" rtl="0" algn="l">
              <a:spcBef>
                <a:spcPts val="0"/>
              </a:spcBef>
              <a:spcAft>
                <a:spcPts val="0"/>
              </a:spcAft>
              <a:buNone/>
            </a:pPr>
            <a:r>
              <a:t/>
            </a:r>
            <a:endParaRPr/>
          </a:p>
        </p:txBody>
      </p:sp>
      <p:graphicFrame>
        <p:nvGraphicFramePr>
          <p:cNvPr id="149" name="Google Shape;149;p21"/>
          <p:cNvGraphicFramePr/>
          <p:nvPr/>
        </p:nvGraphicFramePr>
        <p:xfrm>
          <a:off x="638737"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50" name="Google Shape;150;p21"/>
          <p:cNvGraphicFramePr/>
          <p:nvPr/>
        </p:nvGraphicFramePr>
        <p:xfrm>
          <a:off x="930162" y="349935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51" name="Google Shape;151;p21"/>
          <p:cNvGraphicFramePr/>
          <p:nvPr/>
        </p:nvGraphicFramePr>
        <p:xfrm>
          <a:off x="25091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52" name="Google Shape;152;p21"/>
          <p:cNvGraphicFramePr/>
          <p:nvPr/>
        </p:nvGraphicFramePr>
        <p:xfrm>
          <a:off x="2509112"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53" name="Google Shape;153;p21"/>
          <p:cNvGraphicFramePr/>
          <p:nvPr/>
        </p:nvGraphicFramePr>
        <p:xfrm>
          <a:off x="7067762" y="1832900"/>
          <a:ext cx="3000000" cy="3000000"/>
        </p:xfrm>
        <a:graphic>
          <a:graphicData uri="http://schemas.openxmlformats.org/drawingml/2006/table">
            <a:tbl>
              <a:tblPr>
                <a:noFill/>
                <a:tableStyleId>{8567F3DC-CE83-4FD5-89DB-61D81F3EC68F}</a:tableStyleId>
              </a:tblPr>
              <a:tblGrid>
                <a:gridCol w="291425"/>
                <a:gridCol w="291425"/>
                <a:gridCol w="291425"/>
              </a:tblGrid>
              <a:tr h="271250">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2</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250">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27425" marB="0"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54" name="Google Shape;154;p21"/>
          <p:cNvSpPr txBox="1"/>
          <p:nvPr/>
        </p:nvSpPr>
        <p:spPr>
          <a:xfrm>
            <a:off x="747875" y="2853825"/>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Image</a:t>
            </a:r>
            <a:endParaRPr sz="1800">
              <a:solidFill>
                <a:schemeClr val="accent3"/>
              </a:solidFill>
              <a:latin typeface="Proxima Nova"/>
              <a:ea typeface="Proxima Nova"/>
              <a:cs typeface="Proxima Nova"/>
              <a:sym typeface="Proxima Nova"/>
            </a:endParaRPr>
          </a:p>
        </p:txBody>
      </p:sp>
      <p:sp>
        <p:nvSpPr>
          <p:cNvPr id="155" name="Google Shape;155;p21"/>
          <p:cNvSpPr txBox="1"/>
          <p:nvPr/>
        </p:nvSpPr>
        <p:spPr>
          <a:xfrm>
            <a:off x="747875" y="4041850"/>
            <a:ext cx="9474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Kernel</a:t>
            </a:r>
            <a:endParaRPr sz="1800">
              <a:solidFill>
                <a:schemeClr val="accent3"/>
              </a:solidFill>
              <a:latin typeface="Proxima Nova"/>
              <a:ea typeface="Proxima Nova"/>
              <a:cs typeface="Proxima Nova"/>
              <a:sym typeface="Proxima Nova"/>
            </a:endParaRPr>
          </a:p>
        </p:txBody>
      </p:sp>
      <p:graphicFrame>
        <p:nvGraphicFramePr>
          <p:cNvPr id="156" name="Google Shape;156;p21"/>
          <p:cNvGraphicFramePr/>
          <p:nvPr/>
        </p:nvGraphicFramePr>
        <p:xfrm>
          <a:off x="39040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57" name="Google Shape;157;p21"/>
          <p:cNvGraphicFramePr/>
          <p:nvPr/>
        </p:nvGraphicFramePr>
        <p:xfrm>
          <a:off x="4195437"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58" name="Google Shape;158;p21"/>
          <p:cNvGraphicFramePr/>
          <p:nvPr/>
        </p:nvGraphicFramePr>
        <p:xfrm>
          <a:off x="5298912" y="1832900"/>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59" name="Google Shape;159;p21"/>
          <p:cNvGraphicFramePr/>
          <p:nvPr/>
        </p:nvGraphicFramePr>
        <p:xfrm>
          <a:off x="5881762" y="1832900"/>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160" name="Google Shape;160;p21"/>
          <p:cNvGraphicFramePr/>
          <p:nvPr/>
        </p:nvGraphicFramePr>
        <p:xfrm>
          <a:off x="2509112" y="3190575"/>
          <a:ext cx="3000000" cy="3000000"/>
        </p:xfrm>
        <a:graphic>
          <a:graphicData uri="http://schemas.openxmlformats.org/drawingml/2006/table">
            <a:tbl>
              <a:tblPr>
                <a:noFill/>
                <a:tableStyleId>{8567F3DC-CE83-4FD5-89DB-61D81F3EC68F}</a:tableStyleId>
              </a:tblPr>
              <a:tblGrid>
                <a:gridCol w="291425"/>
                <a:gridCol w="291425"/>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t/>
                      </a:r>
                      <a:endParaRPr sz="1300"/>
                    </a:p>
                  </a:txBody>
                  <a:tcPr marT="27425" marB="0" marR="0" marL="91425"/>
                </a:tc>
                <a:tc>
                  <a:txBody>
                    <a:bodyPr/>
                    <a:lstStyle/>
                    <a:p>
                      <a:pPr indent="0" lvl="0" marL="0" rtl="0" algn="l">
                        <a:spcBef>
                          <a:spcPts val="0"/>
                        </a:spcBef>
                        <a:spcAft>
                          <a:spcPts val="0"/>
                        </a:spcAft>
                        <a:buNone/>
                      </a:pPr>
                      <a:r>
                        <a:rPr lang="en" sz="1300"/>
                        <a:t>1</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r h="271250">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c>
                  <a:txBody>
                    <a:bodyPr/>
                    <a:lstStyle/>
                    <a:p>
                      <a:pPr indent="0" lvl="0" marL="0" rtl="0" algn="l">
                        <a:spcBef>
                          <a:spcPts val="0"/>
                        </a:spcBef>
                        <a:spcAft>
                          <a:spcPts val="0"/>
                        </a:spcAft>
                        <a:buNone/>
                      </a:pPr>
                      <a:r>
                        <a:rPr lang="en" sz="1300"/>
                        <a:t>0</a:t>
                      </a:r>
                      <a:endParaRPr sz="1300"/>
                    </a:p>
                  </a:txBody>
                  <a:tcPr marT="27425" marB="0" marR="0" marL="91425"/>
                </a:tc>
              </a:tr>
            </a:tbl>
          </a:graphicData>
        </a:graphic>
      </p:graphicFrame>
      <p:graphicFrame>
        <p:nvGraphicFramePr>
          <p:cNvPr id="161" name="Google Shape;161;p21"/>
          <p:cNvGraphicFramePr/>
          <p:nvPr/>
        </p:nvGraphicFramePr>
        <p:xfrm>
          <a:off x="2509112" y="3461825"/>
          <a:ext cx="3000000" cy="3000000"/>
        </p:xfrm>
        <a:graphic>
          <a:graphicData uri="http://schemas.openxmlformats.org/drawingml/2006/table">
            <a:tbl>
              <a:tblPr>
                <a:noFill/>
                <a:tableStyleId>{8567F3DC-CE83-4FD5-89DB-61D81F3EC68F}</a:tableStyleId>
              </a:tblPr>
              <a:tblGrid>
                <a:gridCol w="291425"/>
                <a:gridCol w="291425"/>
              </a:tblGrid>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71250">
                <a:tc>
                  <a:txBody>
                    <a:bodyPr/>
                    <a:lstStyle/>
                    <a:p>
                      <a:pPr indent="0" lvl="0" marL="0" rtl="0" algn="l">
                        <a:spcBef>
                          <a:spcPts val="0"/>
                        </a:spcBef>
                        <a:spcAft>
                          <a:spcPts val="0"/>
                        </a:spcAft>
                        <a:buNone/>
                      </a:pPr>
                      <a:r>
                        <a:rPr lang="en" sz="1300"/>
                        <a:t>0</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300"/>
                        <a:t>1</a:t>
                      </a:r>
                      <a:endParaRPr sz="1300"/>
                    </a:p>
                  </a:txBody>
                  <a:tcPr marT="27425" marB="0" marR="0"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162" name="Google Shape;162;p21"/>
          <p:cNvSpPr txBox="1"/>
          <p:nvPr/>
        </p:nvSpPr>
        <p:spPr>
          <a:xfrm>
            <a:off x="6834843" y="2646650"/>
            <a:ext cx="13401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Convolved feature</a:t>
            </a:r>
            <a:endParaRPr sz="1800">
              <a:solidFill>
                <a:schemeClr val="accent3"/>
              </a:solidFill>
              <a:latin typeface="Proxima Nova"/>
              <a:ea typeface="Proxima Nova"/>
              <a:cs typeface="Proxima Nova"/>
              <a:sym typeface="Proxima Nova"/>
            </a:endParaRPr>
          </a:p>
        </p:txBody>
      </p:sp>
      <p:sp>
        <p:nvSpPr>
          <p:cNvPr id="163" name="Google Shape;163;p21"/>
          <p:cNvSpPr txBox="1"/>
          <p:nvPr>
            <p:ph idx="1" type="body"/>
          </p:nvPr>
        </p:nvSpPr>
        <p:spPr>
          <a:xfrm>
            <a:off x="311700" y="1151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Convolution Example: Extracting vertical edges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