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4" r:id="rId1"/>
  </p:sldMasterIdLst>
  <p:sldIdLst>
    <p:sldId id="257" r:id="rId2"/>
    <p:sldId id="258" r:id="rId3"/>
    <p:sldId id="259" r:id="rId4"/>
    <p:sldId id="260" r:id="rId5"/>
    <p:sldId id="261" r:id="rId6"/>
    <p:sldId id="262" r:id="rId7"/>
    <p:sldId id="263" r:id="rId8"/>
    <p:sldId id="264" r:id="rId9"/>
  </p:sldIdLst>
  <p:sldSz cx="9601200" cy="12801600" type="A3"/>
  <p:notesSz cx="6858000" cy="9144000"/>
  <p:defaultTextStyle>
    <a:defPPr>
      <a:defRPr lang="fr-FR"/>
    </a:defPPr>
    <a:lvl1pPr marL="0" algn="l" defTabSz="640003" rtl="0" eaLnBrk="1" latinLnBrk="0" hangingPunct="1">
      <a:defRPr sz="2500" kern="1200">
        <a:solidFill>
          <a:schemeClr val="tx1"/>
        </a:solidFill>
        <a:latin typeface="+mn-lt"/>
        <a:ea typeface="+mn-ea"/>
        <a:cs typeface="+mn-cs"/>
      </a:defRPr>
    </a:lvl1pPr>
    <a:lvl2pPr marL="640003" algn="l" defTabSz="640003" rtl="0" eaLnBrk="1" latinLnBrk="0" hangingPunct="1">
      <a:defRPr sz="2500" kern="1200">
        <a:solidFill>
          <a:schemeClr val="tx1"/>
        </a:solidFill>
        <a:latin typeface="+mn-lt"/>
        <a:ea typeface="+mn-ea"/>
        <a:cs typeface="+mn-cs"/>
      </a:defRPr>
    </a:lvl2pPr>
    <a:lvl3pPr marL="1280006" algn="l" defTabSz="640003" rtl="0" eaLnBrk="1" latinLnBrk="0" hangingPunct="1">
      <a:defRPr sz="2500" kern="1200">
        <a:solidFill>
          <a:schemeClr val="tx1"/>
        </a:solidFill>
        <a:latin typeface="+mn-lt"/>
        <a:ea typeface="+mn-ea"/>
        <a:cs typeface="+mn-cs"/>
      </a:defRPr>
    </a:lvl3pPr>
    <a:lvl4pPr marL="1920009" algn="l" defTabSz="640003" rtl="0" eaLnBrk="1" latinLnBrk="0" hangingPunct="1">
      <a:defRPr sz="2500" kern="1200">
        <a:solidFill>
          <a:schemeClr val="tx1"/>
        </a:solidFill>
        <a:latin typeface="+mn-lt"/>
        <a:ea typeface="+mn-ea"/>
        <a:cs typeface="+mn-cs"/>
      </a:defRPr>
    </a:lvl4pPr>
    <a:lvl5pPr marL="2560013" algn="l" defTabSz="640003" rtl="0" eaLnBrk="1" latinLnBrk="0" hangingPunct="1">
      <a:defRPr sz="2500" kern="1200">
        <a:solidFill>
          <a:schemeClr val="tx1"/>
        </a:solidFill>
        <a:latin typeface="+mn-lt"/>
        <a:ea typeface="+mn-ea"/>
        <a:cs typeface="+mn-cs"/>
      </a:defRPr>
    </a:lvl5pPr>
    <a:lvl6pPr marL="3200016" algn="l" defTabSz="640003" rtl="0" eaLnBrk="1" latinLnBrk="0" hangingPunct="1">
      <a:defRPr sz="2500" kern="1200">
        <a:solidFill>
          <a:schemeClr val="tx1"/>
        </a:solidFill>
        <a:latin typeface="+mn-lt"/>
        <a:ea typeface="+mn-ea"/>
        <a:cs typeface="+mn-cs"/>
      </a:defRPr>
    </a:lvl6pPr>
    <a:lvl7pPr marL="3840019" algn="l" defTabSz="640003" rtl="0" eaLnBrk="1" latinLnBrk="0" hangingPunct="1">
      <a:defRPr sz="2500" kern="1200">
        <a:solidFill>
          <a:schemeClr val="tx1"/>
        </a:solidFill>
        <a:latin typeface="+mn-lt"/>
        <a:ea typeface="+mn-ea"/>
        <a:cs typeface="+mn-cs"/>
      </a:defRPr>
    </a:lvl7pPr>
    <a:lvl8pPr marL="4480022" algn="l" defTabSz="640003" rtl="0" eaLnBrk="1" latinLnBrk="0" hangingPunct="1">
      <a:defRPr sz="2500" kern="1200">
        <a:solidFill>
          <a:schemeClr val="tx1"/>
        </a:solidFill>
        <a:latin typeface="+mn-lt"/>
        <a:ea typeface="+mn-ea"/>
        <a:cs typeface="+mn-cs"/>
      </a:defRPr>
    </a:lvl8pPr>
    <a:lvl9pPr marL="5120025" algn="l" defTabSz="640003" rtl="0" eaLnBrk="1" latinLnBrk="0" hangingPunct="1">
      <a:defRPr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432E7"/>
    <a:srgbClr val="ECECEC"/>
    <a:srgbClr val="183D34"/>
    <a:srgbClr val="122A24"/>
    <a:srgbClr val="BAD7D0"/>
    <a:srgbClr val="A5B8A0"/>
    <a:srgbClr val="5AF37B"/>
    <a:srgbClr val="E3F3E5"/>
    <a:srgbClr val="B9D1BE"/>
    <a:srgbClr val="0A0B0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94687" autoAdjust="0"/>
  </p:normalViewPr>
  <p:slideViewPr>
    <p:cSldViewPr snapToGrid="0" snapToObjects="1">
      <p:cViewPr varScale="1">
        <p:scale>
          <a:sx n="57" d="100"/>
          <a:sy n="57" d="100"/>
        </p:scale>
        <p:origin x="-3168" y="-128"/>
      </p:cViewPr>
      <p:guideLst>
        <p:guide orient="horz" pos="4032"/>
        <p:guide pos="302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20090" y="3976796"/>
            <a:ext cx="8161020" cy="2744047"/>
          </a:xfrm>
        </p:spPr>
        <p:txBody>
          <a:bodyPr/>
          <a:lstStyle/>
          <a:p>
            <a:r>
              <a:rPr lang="fr-FR" smtClean="0"/>
              <a:t>Cliquez et modifiez le titre</a:t>
            </a:r>
            <a:endParaRPr lang="en-US"/>
          </a:p>
        </p:txBody>
      </p:sp>
      <p:sp>
        <p:nvSpPr>
          <p:cNvPr id="3" name="Sous-titre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40003" indent="0" algn="ctr">
              <a:buNone/>
              <a:defRPr>
                <a:solidFill>
                  <a:schemeClr val="tx1">
                    <a:tint val="75000"/>
                  </a:schemeClr>
                </a:solidFill>
              </a:defRPr>
            </a:lvl2pPr>
            <a:lvl3pPr marL="1280006" indent="0" algn="ctr">
              <a:buNone/>
              <a:defRPr>
                <a:solidFill>
                  <a:schemeClr val="tx1">
                    <a:tint val="75000"/>
                  </a:schemeClr>
                </a:solidFill>
              </a:defRPr>
            </a:lvl3pPr>
            <a:lvl4pPr marL="1920009" indent="0" algn="ctr">
              <a:buNone/>
              <a:defRPr>
                <a:solidFill>
                  <a:schemeClr val="tx1">
                    <a:tint val="75000"/>
                  </a:schemeClr>
                </a:solidFill>
              </a:defRPr>
            </a:lvl4pPr>
            <a:lvl5pPr marL="2560013" indent="0" algn="ctr">
              <a:buNone/>
              <a:defRPr>
                <a:solidFill>
                  <a:schemeClr val="tx1">
                    <a:tint val="75000"/>
                  </a:schemeClr>
                </a:solidFill>
              </a:defRPr>
            </a:lvl5pPr>
            <a:lvl6pPr marL="3200016" indent="0" algn="ctr">
              <a:buNone/>
              <a:defRPr>
                <a:solidFill>
                  <a:schemeClr val="tx1">
                    <a:tint val="75000"/>
                  </a:schemeClr>
                </a:solidFill>
              </a:defRPr>
            </a:lvl6pPr>
            <a:lvl7pPr marL="3840019" indent="0" algn="ctr">
              <a:buNone/>
              <a:defRPr>
                <a:solidFill>
                  <a:schemeClr val="tx1">
                    <a:tint val="75000"/>
                  </a:schemeClr>
                </a:solidFill>
              </a:defRPr>
            </a:lvl7pPr>
            <a:lvl8pPr marL="4480022" indent="0" algn="ctr">
              <a:buNone/>
              <a:defRPr>
                <a:solidFill>
                  <a:schemeClr val="tx1">
                    <a:tint val="75000"/>
                  </a:schemeClr>
                </a:solidFill>
              </a:defRPr>
            </a:lvl8pPr>
            <a:lvl9pPr marL="5120025" indent="0" algn="ctr">
              <a:buNone/>
              <a:defRPr>
                <a:solidFill>
                  <a:schemeClr val="tx1">
                    <a:tint val="75000"/>
                  </a:schemeClr>
                </a:solidFill>
              </a:defRPr>
            </a:lvl9pPr>
          </a:lstStyle>
          <a:p>
            <a:r>
              <a:rPr lang="fr-FR" smtClean="0"/>
              <a:t>Cliquez pour modifier le style des sous-titres du masque</a:t>
            </a:r>
            <a:endParaRPr lang="en-US"/>
          </a:p>
        </p:txBody>
      </p:sp>
      <p:sp>
        <p:nvSpPr>
          <p:cNvPr id="4" name="Espace réservé de la date 3"/>
          <p:cNvSpPr>
            <a:spLocks noGrp="1"/>
          </p:cNvSpPr>
          <p:nvPr>
            <p:ph type="dt" sz="half" idx="10"/>
          </p:nvPr>
        </p:nvSpPr>
        <p:spPr/>
        <p:txBody>
          <a:bodyPr/>
          <a:lstStyle/>
          <a:p>
            <a:fld id="{48B08E19-88EF-2548-85A9-FC31FCB0986B}" type="datetimeFigureOut">
              <a:rPr lang="fr-FR" smtClean="0"/>
              <a:t>17/03/16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2680763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48B08E19-88EF-2548-85A9-FC31FCB0986B}" type="datetimeFigureOut">
              <a:rPr lang="fr-FR" smtClean="0"/>
              <a:t>17/03/16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008F893-BF49-2547-9CE9-433113E5D2BE}" type="slidenum">
              <a:rPr lang="en-US" smtClean="0"/>
              <a:t>‹#›</a:t>
            </a:fld>
            <a:endParaRPr lang="en-US"/>
          </a:p>
        </p:txBody>
      </p:sp>
    </p:spTree>
    <p:extLst>
      <p:ext uri="{BB962C8B-B14F-4D97-AF65-F5344CB8AC3E}">
        <p14:creationId xmlns:p14="http://schemas.microsoft.com/office/powerpoint/2010/main" val="1504155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60870" y="512660"/>
            <a:ext cx="2160270" cy="10922847"/>
          </a:xfrm>
        </p:spPr>
        <p:txBody>
          <a:bodyPr vert="eaVert"/>
          <a:lstStyle/>
          <a:p>
            <a:r>
              <a:rPr lang="fr-FR" smtClean="0"/>
              <a:t>Cliquez et modifiez le titre</a:t>
            </a:r>
            <a:endParaRPr lang="en-US"/>
          </a:p>
        </p:txBody>
      </p:sp>
      <p:sp>
        <p:nvSpPr>
          <p:cNvPr id="3" name="Espace réservé du texte vertical 2"/>
          <p:cNvSpPr>
            <a:spLocks noGrp="1"/>
          </p:cNvSpPr>
          <p:nvPr>
            <p:ph type="body" orient="vert" idx="1"/>
          </p:nvPr>
        </p:nvSpPr>
        <p:spPr>
          <a:xfrm>
            <a:off x="480060" y="512660"/>
            <a:ext cx="6320790" cy="10922847"/>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48B08E19-88EF-2548-85A9-FC31FCB0986B}" type="datetimeFigureOut">
              <a:rPr lang="fr-FR" smtClean="0"/>
              <a:t>17/03/16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008F893-BF49-2547-9CE9-433113E5D2BE}" type="slidenum">
              <a:rPr lang="en-US" smtClean="0"/>
              <a:t>‹#›</a:t>
            </a:fld>
            <a:endParaRPr lang="en-US"/>
          </a:p>
        </p:txBody>
      </p:sp>
    </p:spTree>
    <p:extLst>
      <p:ext uri="{BB962C8B-B14F-4D97-AF65-F5344CB8AC3E}">
        <p14:creationId xmlns:p14="http://schemas.microsoft.com/office/powerpoint/2010/main" val="2847841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48B08E19-88EF-2548-85A9-FC31FCB0986B}" type="datetimeFigureOut">
              <a:rPr lang="fr-FR" smtClean="0"/>
              <a:t>17/03/16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008F893-BF49-2547-9CE9-433113E5D2BE}" type="slidenum">
              <a:rPr lang="en-US" smtClean="0"/>
              <a:t>‹#›</a:t>
            </a:fld>
            <a:endParaRPr lang="en-US"/>
          </a:p>
        </p:txBody>
      </p:sp>
    </p:spTree>
    <p:extLst>
      <p:ext uri="{BB962C8B-B14F-4D97-AF65-F5344CB8AC3E}">
        <p14:creationId xmlns:p14="http://schemas.microsoft.com/office/powerpoint/2010/main" val="157571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58429" y="8226214"/>
            <a:ext cx="8161020" cy="2542540"/>
          </a:xfrm>
        </p:spPr>
        <p:txBody>
          <a:bodyPr anchor="t"/>
          <a:lstStyle>
            <a:lvl1pPr algn="l">
              <a:defRPr sz="5600" b="1" cap="all"/>
            </a:lvl1pPr>
          </a:lstStyle>
          <a:p>
            <a:r>
              <a:rPr lang="fr-FR" smtClean="0"/>
              <a:t>Cliquez et modifiez le titre</a:t>
            </a:r>
            <a:endParaRPr lang="en-US"/>
          </a:p>
        </p:txBody>
      </p:sp>
      <p:sp>
        <p:nvSpPr>
          <p:cNvPr id="3" name="Espace réservé du texte 2"/>
          <p:cNvSpPr>
            <a:spLocks noGrp="1"/>
          </p:cNvSpPr>
          <p:nvPr>
            <p:ph type="body" idx="1"/>
          </p:nvPr>
        </p:nvSpPr>
        <p:spPr>
          <a:xfrm>
            <a:off x="758429" y="5425867"/>
            <a:ext cx="8161020" cy="2800349"/>
          </a:xfrm>
        </p:spPr>
        <p:txBody>
          <a:bodyPr anchor="b"/>
          <a:lstStyle>
            <a:lvl1pPr marL="0" indent="0">
              <a:buNone/>
              <a:defRPr sz="2800">
                <a:solidFill>
                  <a:schemeClr val="tx1">
                    <a:tint val="75000"/>
                  </a:schemeClr>
                </a:solidFill>
              </a:defRPr>
            </a:lvl1pPr>
            <a:lvl2pPr marL="640003" indent="0">
              <a:buNone/>
              <a:defRPr sz="2500">
                <a:solidFill>
                  <a:schemeClr val="tx1">
                    <a:tint val="75000"/>
                  </a:schemeClr>
                </a:solidFill>
              </a:defRPr>
            </a:lvl2pPr>
            <a:lvl3pPr marL="1280006" indent="0">
              <a:buNone/>
              <a:defRPr sz="2200">
                <a:solidFill>
                  <a:schemeClr val="tx1">
                    <a:tint val="75000"/>
                  </a:schemeClr>
                </a:solidFill>
              </a:defRPr>
            </a:lvl3pPr>
            <a:lvl4pPr marL="1920009" indent="0">
              <a:buNone/>
              <a:defRPr sz="2000">
                <a:solidFill>
                  <a:schemeClr val="tx1">
                    <a:tint val="75000"/>
                  </a:schemeClr>
                </a:solidFill>
              </a:defRPr>
            </a:lvl4pPr>
            <a:lvl5pPr marL="2560013" indent="0">
              <a:buNone/>
              <a:defRPr sz="2000">
                <a:solidFill>
                  <a:schemeClr val="tx1">
                    <a:tint val="75000"/>
                  </a:schemeClr>
                </a:solidFill>
              </a:defRPr>
            </a:lvl5pPr>
            <a:lvl6pPr marL="3200016" indent="0">
              <a:buNone/>
              <a:defRPr sz="2000">
                <a:solidFill>
                  <a:schemeClr val="tx1">
                    <a:tint val="75000"/>
                  </a:schemeClr>
                </a:solidFill>
              </a:defRPr>
            </a:lvl6pPr>
            <a:lvl7pPr marL="3840019" indent="0">
              <a:buNone/>
              <a:defRPr sz="2000">
                <a:solidFill>
                  <a:schemeClr val="tx1">
                    <a:tint val="75000"/>
                  </a:schemeClr>
                </a:solidFill>
              </a:defRPr>
            </a:lvl7pPr>
            <a:lvl8pPr marL="4480022" indent="0">
              <a:buNone/>
              <a:defRPr sz="2000">
                <a:solidFill>
                  <a:schemeClr val="tx1">
                    <a:tint val="75000"/>
                  </a:schemeClr>
                </a:solidFill>
              </a:defRPr>
            </a:lvl8pPr>
            <a:lvl9pPr marL="5120025" indent="0">
              <a:buNone/>
              <a:defRPr sz="20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48B08E19-88EF-2548-85A9-FC31FCB0986B}" type="datetimeFigureOut">
              <a:rPr lang="fr-FR" smtClean="0"/>
              <a:t>17/03/16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2738845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en-US"/>
          </a:p>
        </p:txBody>
      </p:sp>
      <p:sp>
        <p:nvSpPr>
          <p:cNvPr id="3" name="Espace réservé du contenu 2"/>
          <p:cNvSpPr>
            <a:spLocks noGrp="1"/>
          </p:cNvSpPr>
          <p:nvPr>
            <p:ph sz="half" idx="1"/>
          </p:nvPr>
        </p:nvSpPr>
        <p:spPr>
          <a:xfrm>
            <a:off x="480060" y="2987041"/>
            <a:ext cx="4240530" cy="8448464"/>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880610" y="2987041"/>
            <a:ext cx="4240530" cy="8448464"/>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48B08E19-88EF-2548-85A9-FC31FCB0986B}" type="datetimeFigureOut">
              <a:rPr lang="fr-FR" smtClean="0"/>
              <a:t>17/03/16</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E008F893-BF49-2547-9CE9-433113E5D2BE}" type="slidenum">
              <a:rPr lang="en-US" smtClean="0"/>
              <a:t>‹#›</a:t>
            </a:fld>
            <a:endParaRPr lang="en-US"/>
          </a:p>
        </p:txBody>
      </p:sp>
    </p:spTree>
    <p:extLst>
      <p:ext uri="{BB962C8B-B14F-4D97-AF65-F5344CB8AC3E}">
        <p14:creationId xmlns:p14="http://schemas.microsoft.com/office/powerpoint/2010/main" val="102558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en-US"/>
          </a:p>
        </p:txBody>
      </p:sp>
      <p:sp>
        <p:nvSpPr>
          <p:cNvPr id="3" name="Espace réservé du texte 2"/>
          <p:cNvSpPr>
            <a:spLocks noGrp="1"/>
          </p:cNvSpPr>
          <p:nvPr>
            <p:ph type="body" idx="1"/>
          </p:nvPr>
        </p:nvSpPr>
        <p:spPr>
          <a:xfrm>
            <a:off x="480060" y="2865544"/>
            <a:ext cx="4242197" cy="1194222"/>
          </a:xfrm>
        </p:spPr>
        <p:txBody>
          <a:bodyPr anchor="b"/>
          <a:lstStyle>
            <a:lvl1pPr marL="0" indent="0">
              <a:buNone/>
              <a:defRPr sz="3400" b="1"/>
            </a:lvl1pPr>
            <a:lvl2pPr marL="640003" indent="0">
              <a:buNone/>
              <a:defRPr sz="2800" b="1"/>
            </a:lvl2pPr>
            <a:lvl3pPr marL="1280006" indent="0">
              <a:buNone/>
              <a:defRPr sz="2500" b="1"/>
            </a:lvl3pPr>
            <a:lvl4pPr marL="1920009" indent="0">
              <a:buNone/>
              <a:defRPr sz="2200" b="1"/>
            </a:lvl4pPr>
            <a:lvl5pPr marL="2560013" indent="0">
              <a:buNone/>
              <a:defRPr sz="2200" b="1"/>
            </a:lvl5pPr>
            <a:lvl6pPr marL="3200016" indent="0">
              <a:buNone/>
              <a:defRPr sz="2200" b="1"/>
            </a:lvl6pPr>
            <a:lvl7pPr marL="3840019" indent="0">
              <a:buNone/>
              <a:defRPr sz="2200" b="1"/>
            </a:lvl7pPr>
            <a:lvl8pPr marL="4480022" indent="0">
              <a:buNone/>
              <a:defRPr sz="2200" b="1"/>
            </a:lvl8pPr>
            <a:lvl9pPr marL="5120025" indent="0">
              <a:buNone/>
              <a:defRPr sz="22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80060" y="4059766"/>
            <a:ext cx="4242197" cy="7375738"/>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877278" y="2865544"/>
            <a:ext cx="4243864" cy="1194222"/>
          </a:xfrm>
        </p:spPr>
        <p:txBody>
          <a:bodyPr anchor="b"/>
          <a:lstStyle>
            <a:lvl1pPr marL="0" indent="0">
              <a:buNone/>
              <a:defRPr sz="3400" b="1"/>
            </a:lvl1pPr>
            <a:lvl2pPr marL="640003" indent="0">
              <a:buNone/>
              <a:defRPr sz="2800" b="1"/>
            </a:lvl2pPr>
            <a:lvl3pPr marL="1280006" indent="0">
              <a:buNone/>
              <a:defRPr sz="2500" b="1"/>
            </a:lvl3pPr>
            <a:lvl4pPr marL="1920009" indent="0">
              <a:buNone/>
              <a:defRPr sz="2200" b="1"/>
            </a:lvl4pPr>
            <a:lvl5pPr marL="2560013" indent="0">
              <a:buNone/>
              <a:defRPr sz="2200" b="1"/>
            </a:lvl5pPr>
            <a:lvl6pPr marL="3200016" indent="0">
              <a:buNone/>
              <a:defRPr sz="2200" b="1"/>
            </a:lvl6pPr>
            <a:lvl7pPr marL="3840019" indent="0">
              <a:buNone/>
              <a:defRPr sz="2200" b="1"/>
            </a:lvl7pPr>
            <a:lvl8pPr marL="4480022" indent="0">
              <a:buNone/>
              <a:defRPr sz="2200" b="1"/>
            </a:lvl8pPr>
            <a:lvl9pPr marL="5120025" indent="0">
              <a:buNone/>
              <a:defRPr sz="22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877278" y="4059766"/>
            <a:ext cx="4243864" cy="7375738"/>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48B08E19-88EF-2548-85A9-FC31FCB0986B}" type="datetimeFigureOut">
              <a:rPr lang="fr-FR" smtClean="0"/>
              <a:t>17/03/16</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E008F893-BF49-2547-9CE9-433113E5D2BE}" type="slidenum">
              <a:rPr lang="en-US" smtClean="0"/>
              <a:t>‹#›</a:t>
            </a:fld>
            <a:endParaRPr lang="en-US"/>
          </a:p>
        </p:txBody>
      </p:sp>
    </p:spTree>
    <p:extLst>
      <p:ext uri="{BB962C8B-B14F-4D97-AF65-F5344CB8AC3E}">
        <p14:creationId xmlns:p14="http://schemas.microsoft.com/office/powerpoint/2010/main" val="3703024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en-US"/>
          </a:p>
        </p:txBody>
      </p:sp>
      <p:sp>
        <p:nvSpPr>
          <p:cNvPr id="3" name="Espace réservé de la date 2"/>
          <p:cNvSpPr>
            <a:spLocks noGrp="1"/>
          </p:cNvSpPr>
          <p:nvPr>
            <p:ph type="dt" sz="half" idx="10"/>
          </p:nvPr>
        </p:nvSpPr>
        <p:spPr/>
        <p:txBody>
          <a:bodyPr/>
          <a:lstStyle/>
          <a:p>
            <a:fld id="{48B08E19-88EF-2548-85A9-FC31FCB0986B}" type="datetimeFigureOut">
              <a:rPr lang="fr-FR" smtClean="0"/>
              <a:t>17/03/16</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E008F893-BF49-2547-9CE9-433113E5D2BE}" type="slidenum">
              <a:rPr lang="en-US" smtClean="0"/>
              <a:t>‹#›</a:t>
            </a:fld>
            <a:endParaRPr lang="en-US"/>
          </a:p>
        </p:txBody>
      </p:sp>
    </p:spTree>
    <p:extLst>
      <p:ext uri="{BB962C8B-B14F-4D97-AF65-F5344CB8AC3E}">
        <p14:creationId xmlns:p14="http://schemas.microsoft.com/office/powerpoint/2010/main" val="303287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8B08E19-88EF-2548-85A9-FC31FCB0986B}" type="datetimeFigureOut">
              <a:rPr lang="fr-FR" smtClean="0"/>
              <a:t>17/03/16</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E008F893-BF49-2547-9CE9-433113E5D2BE}" type="slidenum">
              <a:rPr lang="en-US" smtClean="0"/>
              <a:t>‹#›</a:t>
            </a:fld>
            <a:endParaRPr lang="en-US"/>
          </a:p>
        </p:txBody>
      </p:sp>
    </p:spTree>
    <p:extLst>
      <p:ext uri="{BB962C8B-B14F-4D97-AF65-F5344CB8AC3E}">
        <p14:creationId xmlns:p14="http://schemas.microsoft.com/office/powerpoint/2010/main" val="286422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80061" y="509693"/>
            <a:ext cx="3158729" cy="2169160"/>
          </a:xfrm>
        </p:spPr>
        <p:txBody>
          <a:bodyPr anchor="b"/>
          <a:lstStyle>
            <a:lvl1pPr algn="l">
              <a:defRPr sz="2800" b="1"/>
            </a:lvl1pPr>
          </a:lstStyle>
          <a:p>
            <a:r>
              <a:rPr lang="fr-FR" smtClean="0"/>
              <a:t>Cliquez et modifiez le titre</a:t>
            </a:r>
            <a:endParaRPr lang="en-US"/>
          </a:p>
        </p:txBody>
      </p:sp>
      <p:sp>
        <p:nvSpPr>
          <p:cNvPr id="3" name="Espace réservé du contenu 2"/>
          <p:cNvSpPr>
            <a:spLocks noGrp="1"/>
          </p:cNvSpPr>
          <p:nvPr>
            <p:ph idx="1"/>
          </p:nvPr>
        </p:nvSpPr>
        <p:spPr>
          <a:xfrm>
            <a:off x="3753802" y="509696"/>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80061" y="2678856"/>
            <a:ext cx="3158729" cy="8756651"/>
          </a:xfrm>
        </p:spPr>
        <p:txBody>
          <a:bodyPr/>
          <a:lstStyle>
            <a:lvl1pPr marL="0" indent="0">
              <a:buNone/>
              <a:defRPr sz="2000"/>
            </a:lvl1pPr>
            <a:lvl2pPr marL="640003" indent="0">
              <a:buNone/>
              <a:defRPr sz="1700"/>
            </a:lvl2pPr>
            <a:lvl3pPr marL="1280006" indent="0">
              <a:buNone/>
              <a:defRPr sz="1400"/>
            </a:lvl3pPr>
            <a:lvl4pPr marL="1920009" indent="0">
              <a:buNone/>
              <a:defRPr sz="1300"/>
            </a:lvl4pPr>
            <a:lvl5pPr marL="2560013" indent="0">
              <a:buNone/>
              <a:defRPr sz="1300"/>
            </a:lvl5pPr>
            <a:lvl6pPr marL="3200016" indent="0">
              <a:buNone/>
              <a:defRPr sz="1300"/>
            </a:lvl6pPr>
            <a:lvl7pPr marL="3840019" indent="0">
              <a:buNone/>
              <a:defRPr sz="1300"/>
            </a:lvl7pPr>
            <a:lvl8pPr marL="4480022" indent="0">
              <a:buNone/>
              <a:defRPr sz="1300"/>
            </a:lvl8pPr>
            <a:lvl9pPr marL="5120025" indent="0">
              <a:buNone/>
              <a:defRPr sz="13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8B08E19-88EF-2548-85A9-FC31FCB0986B}" type="datetimeFigureOut">
              <a:rPr lang="fr-FR" smtClean="0"/>
              <a:t>17/03/16</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E008F893-BF49-2547-9CE9-433113E5D2BE}" type="slidenum">
              <a:rPr lang="en-US" smtClean="0"/>
              <a:t>‹#›</a:t>
            </a:fld>
            <a:endParaRPr lang="en-US"/>
          </a:p>
        </p:txBody>
      </p:sp>
    </p:spTree>
    <p:extLst>
      <p:ext uri="{BB962C8B-B14F-4D97-AF65-F5344CB8AC3E}">
        <p14:creationId xmlns:p14="http://schemas.microsoft.com/office/powerpoint/2010/main" val="411598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81902" y="8961120"/>
            <a:ext cx="5760720" cy="1057911"/>
          </a:xfrm>
        </p:spPr>
        <p:txBody>
          <a:bodyPr anchor="b"/>
          <a:lstStyle>
            <a:lvl1pPr algn="l">
              <a:defRPr sz="2800" b="1"/>
            </a:lvl1pPr>
          </a:lstStyle>
          <a:p>
            <a:r>
              <a:rPr lang="fr-FR" smtClean="0"/>
              <a:t>Cliquez et modifiez le titre</a:t>
            </a:r>
            <a:endParaRPr lang="en-US"/>
          </a:p>
        </p:txBody>
      </p:sp>
      <p:sp>
        <p:nvSpPr>
          <p:cNvPr id="3" name="Espace réservé pour une image  2"/>
          <p:cNvSpPr>
            <a:spLocks noGrp="1"/>
          </p:cNvSpPr>
          <p:nvPr>
            <p:ph type="pic" idx="1"/>
          </p:nvPr>
        </p:nvSpPr>
        <p:spPr>
          <a:xfrm>
            <a:off x="1881902" y="1143847"/>
            <a:ext cx="5760720" cy="7680960"/>
          </a:xfrm>
        </p:spPr>
        <p:txBody>
          <a:bodyPr/>
          <a:lstStyle>
            <a:lvl1pPr marL="0" indent="0">
              <a:buNone/>
              <a:defRPr sz="4500"/>
            </a:lvl1pPr>
            <a:lvl2pPr marL="640003" indent="0">
              <a:buNone/>
              <a:defRPr sz="3900"/>
            </a:lvl2pPr>
            <a:lvl3pPr marL="1280006" indent="0">
              <a:buNone/>
              <a:defRPr sz="3400"/>
            </a:lvl3pPr>
            <a:lvl4pPr marL="1920009" indent="0">
              <a:buNone/>
              <a:defRPr sz="2800"/>
            </a:lvl4pPr>
            <a:lvl5pPr marL="2560013" indent="0">
              <a:buNone/>
              <a:defRPr sz="2800"/>
            </a:lvl5pPr>
            <a:lvl6pPr marL="3200016" indent="0">
              <a:buNone/>
              <a:defRPr sz="2800"/>
            </a:lvl6pPr>
            <a:lvl7pPr marL="3840019" indent="0">
              <a:buNone/>
              <a:defRPr sz="2800"/>
            </a:lvl7pPr>
            <a:lvl8pPr marL="4480022" indent="0">
              <a:buNone/>
              <a:defRPr sz="2800"/>
            </a:lvl8pPr>
            <a:lvl9pPr marL="5120025" indent="0">
              <a:buNone/>
              <a:defRPr sz="2800"/>
            </a:lvl9pPr>
          </a:lstStyle>
          <a:p>
            <a:endParaRPr lang="en-US"/>
          </a:p>
        </p:txBody>
      </p:sp>
      <p:sp>
        <p:nvSpPr>
          <p:cNvPr id="4" name="Espace réservé du texte 3"/>
          <p:cNvSpPr>
            <a:spLocks noGrp="1"/>
          </p:cNvSpPr>
          <p:nvPr>
            <p:ph type="body" sz="half" idx="2"/>
          </p:nvPr>
        </p:nvSpPr>
        <p:spPr>
          <a:xfrm>
            <a:off x="1881902" y="10019031"/>
            <a:ext cx="5760720" cy="1502409"/>
          </a:xfrm>
        </p:spPr>
        <p:txBody>
          <a:bodyPr/>
          <a:lstStyle>
            <a:lvl1pPr marL="0" indent="0">
              <a:buNone/>
              <a:defRPr sz="2000"/>
            </a:lvl1pPr>
            <a:lvl2pPr marL="640003" indent="0">
              <a:buNone/>
              <a:defRPr sz="1700"/>
            </a:lvl2pPr>
            <a:lvl3pPr marL="1280006" indent="0">
              <a:buNone/>
              <a:defRPr sz="1400"/>
            </a:lvl3pPr>
            <a:lvl4pPr marL="1920009" indent="0">
              <a:buNone/>
              <a:defRPr sz="1300"/>
            </a:lvl4pPr>
            <a:lvl5pPr marL="2560013" indent="0">
              <a:buNone/>
              <a:defRPr sz="1300"/>
            </a:lvl5pPr>
            <a:lvl6pPr marL="3200016" indent="0">
              <a:buNone/>
              <a:defRPr sz="1300"/>
            </a:lvl6pPr>
            <a:lvl7pPr marL="3840019" indent="0">
              <a:buNone/>
              <a:defRPr sz="1300"/>
            </a:lvl7pPr>
            <a:lvl8pPr marL="4480022" indent="0">
              <a:buNone/>
              <a:defRPr sz="1300"/>
            </a:lvl8pPr>
            <a:lvl9pPr marL="5120025" indent="0">
              <a:buNone/>
              <a:defRPr sz="13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8B08E19-88EF-2548-85A9-FC31FCB0986B}" type="datetimeFigureOut">
              <a:rPr lang="fr-FR" smtClean="0"/>
              <a:t>17/03/16</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E008F893-BF49-2547-9CE9-433113E5D2BE}" type="slidenum">
              <a:rPr lang="en-US" smtClean="0"/>
              <a:t>‹#›</a:t>
            </a:fld>
            <a:endParaRPr lang="en-US"/>
          </a:p>
        </p:txBody>
      </p:sp>
    </p:spTree>
    <p:extLst>
      <p:ext uri="{BB962C8B-B14F-4D97-AF65-F5344CB8AC3E}">
        <p14:creationId xmlns:p14="http://schemas.microsoft.com/office/powerpoint/2010/main" val="14055605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7000">
              <a:schemeClr val="accent1">
                <a:lumMod val="20000"/>
                <a:lumOff val="80000"/>
              </a:schemeClr>
            </a:gs>
            <a:gs pos="100000">
              <a:schemeClr val="bg2">
                <a:lumMod val="75000"/>
              </a:schemeClr>
            </a:gs>
            <a:gs pos="65000">
              <a:schemeClr val="bg2"/>
            </a:gs>
          </a:gsLst>
          <a:lin ang="3780000" scaled="0"/>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80060" y="512658"/>
            <a:ext cx="8641080" cy="2133600"/>
          </a:xfrm>
          <a:prstGeom prst="rect">
            <a:avLst/>
          </a:prstGeom>
        </p:spPr>
        <p:txBody>
          <a:bodyPr vert="horz" lIns="128001" tIns="64001" rIns="128001" bIns="64001" rtlCol="0" anchor="ctr">
            <a:normAutofit/>
          </a:bodyPr>
          <a:lstStyle/>
          <a:p>
            <a:r>
              <a:rPr lang="fr-FR" smtClean="0"/>
              <a:t>Cliquez et modifiez le titre</a:t>
            </a:r>
            <a:endParaRPr lang="en-US"/>
          </a:p>
        </p:txBody>
      </p:sp>
      <p:sp>
        <p:nvSpPr>
          <p:cNvPr id="3" name="Espace réservé du texte 2"/>
          <p:cNvSpPr>
            <a:spLocks noGrp="1"/>
          </p:cNvSpPr>
          <p:nvPr>
            <p:ph type="body" idx="1"/>
          </p:nvPr>
        </p:nvSpPr>
        <p:spPr>
          <a:xfrm>
            <a:off x="480060" y="2987041"/>
            <a:ext cx="8641080" cy="8448464"/>
          </a:xfrm>
          <a:prstGeom prst="rect">
            <a:avLst/>
          </a:prstGeom>
        </p:spPr>
        <p:txBody>
          <a:bodyPr vert="horz" lIns="128001" tIns="64001" rIns="128001" bIns="64001"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80060" y="11865189"/>
            <a:ext cx="2240280" cy="681567"/>
          </a:xfrm>
          <a:prstGeom prst="rect">
            <a:avLst/>
          </a:prstGeom>
        </p:spPr>
        <p:txBody>
          <a:bodyPr vert="horz" lIns="128001" tIns="64001" rIns="128001" bIns="64001" rtlCol="0" anchor="ctr"/>
          <a:lstStyle>
            <a:lvl1pPr algn="l">
              <a:defRPr sz="1700">
                <a:solidFill>
                  <a:schemeClr val="tx1">
                    <a:tint val="75000"/>
                  </a:schemeClr>
                </a:solidFill>
              </a:defRPr>
            </a:lvl1pPr>
          </a:lstStyle>
          <a:p>
            <a:fld id="{48B08E19-88EF-2548-85A9-FC31FCB0986B}" type="datetimeFigureOut">
              <a:rPr lang="fr-FR" smtClean="0"/>
              <a:t>17/03/16</a:t>
            </a:fld>
            <a:endParaRPr lang="en-US"/>
          </a:p>
        </p:txBody>
      </p:sp>
      <p:sp>
        <p:nvSpPr>
          <p:cNvPr id="5" name="Espace réservé du pied de page 4"/>
          <p:cNvSpPr>
            <a:spLocks noGrp="1"/>
          </p:cNvSpPr>
          <p:nvPr>
            <p:ph type="ftr" sz="quarter" idx="3"/>
          </p:nvPr>
        </p:nvSpPr>
        <p:spPr>
          <a:xfrm>
            <a:off x="3280410" y="11865189"/>
            <a:ext cx="3040380" cy="681567"/>
          </a:xfrm>
          <a:prstGeom prst="rect">
            <a:avLst/>
          </a:prstGeom>
        </p:spPr>
        <p:txBody>
          <a:bodyPr vert="horz" lIns="128001" tIns="64001" rIns="128001" bIns="64001" rtlCol="0" anchor="ctr"/>
          <a:lstStyle>
            <a:lvl1pPr algn="ctr">
              <a:defRPr sz="17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880860" y="11865189"/>
            <a:ext cx="2240280" cy="681567"/>
          </a:xfrm>
          <a:prstGeom prst="rect">
            <a:avLst/>
          </a:prstGeom>
        </p:spPr>
        <p:txBody>
          <a:bodyPr vert="horz" lIns="128001" tIns="64001" rIns="128001" bIns="64001" rtlCol="0" anchor="ctr"/>
          <a:lstStyle>
            <a:lvl1pPr algn="r">
              <a:defRPr sz="1700">
                <a:solidFill>
                  <a:schemeClr val="tx1">
                    <a:tint val="75000"/>
                  </a:schemeClr>
                </a:solidFill>
              </a:defRPr>
            </a:lvl1pPr>
          </a:lstStyle>
          <a:p>
            <a:fld id="{E008F893-BF49-2547-9CE9-433113E5D2BE}" type="slidenum">
              <a:rPr lang="en-US" smtClean="0"/>
              <a:t>‹#›</a:t>
            </a:fld>
            <a:endParaRPr lang="en-US"/>
          </a:p>
        </p:txBody>
      </p:sp>
    </p:spTree>
    <p:extLst>
      <p:ext uri="{BB962C8B-B14F-4D97-AF65-F5344CB8AC3E}">
        <p14:creationId xmlns:p14="http://schemas.microsoft.com/office/powerpoint/2010/main" val="2982423880"/>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ctr" defTabSz="640003" rtl="0" eaLnBrk="1" latinLnBrk="0" hangingPunct="1">
        <a:spcBef>
          <a:spcPct val="0"/>
        </a:spcBef>
        <a:buNone/>
        <a:defRPr sz="6200" kern="1200">
          <a:solidFill>
            <a:schemeClr val="tx1"/>
          </a:solidFill>
          <a:latin typeface="+mj-lt"/>
          <a:ea typeface="+mj-ea"/>
          <a:cs typeface="+mj-cs"/>
        </a:defRPr>
      </a:lvl1pPr>
    </p:titleStyle>
    <p:bodyStyle>
      <a:lvl1pPr marL="480003" indent="-480003" algn="l" defTabSz="640003" rtl="0" eaLnBrk="1" latinLnBrk="0" hangingPunct="1">
        <a:spcBef>
          <a:spcPct val="20000"/>
        </a:spcBef>
        <a:buFont typeface="Arial"/>
        <a:buChar char="•"/>
        <a:defRPr sz="4500" kern="1200">
          <a:solidFill>
            <a:schemeClr val="tx1"/>
          </a:solidFill>
          <a:latin typeface="+mn-lt"/>
          <a:ea typeface="+mn-ea"/>
          <a:cs typeface="+mn-cs"/>
        </a:defRPr>
      </a:lvl1pPr>
      <a:lvl2pPr marL="1040005" indent="-400002" algn="l" defTabSz="640003" rtl="0" eaLnBrk="1" latinLnBrk="0" hangingPunct="1">
        <a:spcBef>
          <a:spcPct val="20000"/>
        </a:spcBef>
        <a:buFont typeface="Arial"/>
        <a:buChar char="–"/>
        <a:defRPr sz="3900" kern="1200">
          <a:solidFill>
            <a:schemeClr val="tx1"/>
          </a:solidFill>
          <a:latin typeface="+mn-lt"/>
          <a:ea typeface="+mn-ea"/>
          <a:cs typeface="+mn-cs"/>
        </a:defRPr>
      </a:lvl2pPr>
      <a:lvl3pPr marL="1600008" indent="-320002" algn="l" defTabSz="640003" rtl="0" eaLnBrk="1" latinLnBrk="0" hangingPunct="1">
        <a:spcBef>
          <a:spcPct val="20000"/>
        </a:spcBef>
        <a:buFont typeface="Arial"/>
        <a:buChar char="•"/>
        <a:defRPr sz="3400" kern="1200">
          <a:solidFill>
            <a:schemeClr val="tx1"/>
          </a:solidFill>
          <a:latin typeface="+mn-lt"/>
          <a:ea typeface="+mn-ea"/>
          <a:cs typeface="+mn-cs"/>
        </a:defRPr>
      </a:lvl3pPr>
      <a:lvl4pPr marL="2240011" indent="-320002" algn="l" defTabSz="640003" rtl="0" eaLnBrk="1" latinLnBrk="0" hangingPunct="1">
        <a:spcBef>
          <a:spcPct val="20000"/>
        </a:spcBef>
        <a:buFont typeface="Arial"/>
        <a:buChar char="–"/>
        <a:defRPr sz="2800" kern="1200">
          <a:solidFill>
            <a:schemeClr val="tx1"/>
          </a:solidFill>
          <a:latin typeface="+mn-lt"/>
          <a:ea typeface="+mn-ea"/>
          <a:cs typeface="+mn-cs"/>
        </a:defRPr>
      </a:lvl4pPr>
      <a:lvl5pPr marL="2880014" indent="-320002" algn="l" defTabSz="640003" rtl="0" eaLnBrk="1" latinLnBrk="0" hangingPunct="1">
        <a:spcBef>
          <a:spcPct val="20000"/>
        </a:spcBef>
        <a:buFont typeface="Arial"/>
        <a:buChar char="»"/>
        <a:defRPr sz="2800" kern="1200">
          <a:solidFill>
            <a:schemeClr val="tx1"/>
          </a:solidFill>
          <a:latin typeface="+mn-lt"/>
          <a:ea typeface="+mn-ea"/>
          <a:cs typeface="+mn-cs"/>
        </a:defRPr>
      </a:lvl5pPr>
      <a:lvl6pPr marL="3520017" indent="-320002" algn="l" defTabSz="640003" rtl="0" eaLnBrk="1" latinLnBrk="0" hangingPunct="1">
        <a:spcBef>
          <a:spcPct val="20000"/>
        </a:spcBef>
        <a:buFont typeface="Arial"/>
        <a:buChar char="•"/>
        <a:defRPr sz="2800" kern="1200">
          <a:solidFill>
            <a:schemeClr val="tx1"/>
          </a:solidFill>
          <a:latin typeface="+mn-lt"/>
          <a:ea typeface="+mn-ea"/>
          <a:cs typeface="+mn-cs"/>
        </a:defRPr>
      </a:lvl6pPr>
      <a:lvl7pPr marL="4160020" indent="-320002" algn="l" defTabSz="640003" rtl="0" eaLnBrk="1" latinLnBrk="0" hangingPunct="1">
        <a:spcBef>
          <a:spcPct val="20000"/>
        </a:spcBef>
        <a:buFont typeface="Arial"/>
        <a:buChar char="•"/>
        <a:defRPr sz="2800" kern="1200">
          <a:solidFill>
            <a:schemeClr val="tx1"/>
          </a:solidFill>
          <a:latin typeface="+mn-lt"/>
          <a:ea typeface="+mn-ea"/>
          <a:cs typeface="+mn-cs"/>
        </a:defRPr>
      </a:lvl7pPr>
      <a:lvl8pPr marL="4800025" indent="-320002" algn="l" defTabSz="640003" rtl="0" eaLnBrk="1" latinLnBrk="0" hangingPunct="1">
        <a:spcBef>
          <a:spcPct val="20000"/>
        </a:spcBef>
        <a:buFont typeface="Arial"/>
        <a:buChar char="•"/>
        <a:defRPr sz="2800" kern="1200">
          <a:solidFill>
            <a:schemeClr val="tx1"/>
          </a:solidFill>
          <a:latin typeface="+mn-lt"/>
          <a:ea typeface="+mn-ea"/>
          <a:cs typeface="+mn-cs"/>
        </a:defRPr>
      </a:lvl8pPr>
      <a:lvl9pPr marL="5440028" indent="-320002" algn="l" defTabSz="640003" rtl="0" eaLnBrk="1" latinLnBrk="0" hangingPunct="1">
        <a:spcBef>
          <a:spcPct val="20000"/>
        </a:spcBef>
        <a:buFont typeface="Arial"/>
        <a:buChar char="•"/>
        <a:defRPr sz="2800" kern="1200">
          <a:solidFill>
            <a:schemeClr val="tx1"/>
          </a:solidFill>
          <a:latin typeface="+mn-lt"/>
          <a:ea typeface="+mn-ea"/>
          <a:cs typeface="+mn-cs"/>
        </a:defRPr>
      </a:lvl9pPr>
    </p:bodyStyle>
    <p:otherStyle>
      <a:defPPr>
        <a:defRPr lang="fr-FR"/>
      </a:defPPr>
      <a:lvl1pPr marL="0" algn="l" defTabSz="640003" rtl="0" eaLnBrk="1" latinLnBrk="0" hangingPunct="1">
        <a:defRPr sz="2500" kern="1200">
          <a:solidFill>
            <a:schemeClr val="tx1"/>
          </a:solidFill>
          <a:latin typeface="+mn-lt"/>
          <a:ea typeface="+mn-ea"/>
          <a:cs typeface="+mn-cs"/>
        </a:defRPr>
      </a:lvl1pPr>
      <a:lvl2pPr marL="640003" algn="l" defTabSz="640003" rtl="0" eaLnBrk="1" latinLnBrk="0" hangingPunct="1">
        <a:defRPr sz="2500" kern="1200">
          <a:solidFill>
            <a:schemeClr val="tx1"/>
          </a:solidFill>
          <a:latin typeface="+mn-lt"/>
          <a:ea typeface="+mn-ea"/>
          <a:cs typeface="+mn-cs"/>
        </a:defRPr>
      </a:lvl2pPr>
      <a:lvl3pPr marL="1280006" algn="l" defTabSz="640003" rtl="0" eaLnBrk="1" latinLnBrk="0" hangingPunct="1">
        <a:defRPr sz="2500" kern="1200">
          <a:solidFill>
            <a:schemeClr val="tx1"/>
          </a:solidFill>
          <a:latin typeface="+mn-lt"/>
          <a:ea typeface="+mn-ea"/>
          <a:cs typeface="+mn-cs"/>
        </a:defRPr>
      </a:lvl3pPr>
      <a:lvl4pPr marL="1920009" algn="l" defTabSz="640003" rtl="0" eaLnBrk="1" latinLnBrk="0" hangingPunct="1">
        <a:defRPr sz="2500" kern="1200">
          <a:solidFill>
            <a:schemeClr val="tx1"/>
          </a:solidFill>
          <a:latin typeface="+mn-lt"/>
          <a:ea typeface="+mn-ea"/>
          <a:cs typeface="+mn-cs"/>
        </a:defRPr>
      </a:lvl4pPr>
      <a:lvl5pPr marL="2560013" algn="l" defTabSz="640003" rtl="0" eaLnBrk="1" latinLnBrk="0" hangingPunct="1">
        <a:defRPr sz="2500" kern="1200">
          <a:solidFill>
            <a:schemeClr val="tx1"/>
          </a:solidFill>
          <a:latin typeface="+mn-lt"/>
          <a:ea typeface="+mn-ea"/>
          <a:cs typeface="+mn-cs"/>
        </a:defRPr>
      </a:lvl5pPr>
      <a:lvl6pPr marL="3200016" algn="l" defTabSz="640003" rtl="0" eaLnBrk="1" latinLnBrk="0" hangingPunct="1">
        <a:defRPr sz="2500" kern="1200">
          <a:solidFill>
            <a:schemeClr val="tx1"/>
          </a:solidFill>
          <a:latin typeface="+mn-lt"/>
          <a:ea typeface="+mn-ea"/>
          <a:cs typeface="+mn-cs"/>
        </a:defRPr>
      </a:lvl6pPr>
      <a:lvl7pPr marL="3840019" algn="l" defTabSz="640003" rtl="0" eaLnBrk="1" latinLnBrk="0" hangingPunct="1">
        <a:defRPr sz="2500" kern="1200">
          <a:solidFill>
            <a:schemeClr val="tx1"/>
          </a:solidFill>
          <a:latin typeface="+mn-lt"/>
          <a:ea typeface="+mn-ea"/>
          <a:cs typeface="+mn-cs"/>
        </a:defRPr>
      </a:lvl7pPr>
      <a:lvl8pPr marL="4480022" algn="l" defTabSz="640003" rtl="0" eaLnBrk="1" latinLnBrk="0" hangingPunct="1">
        <a:defRPr sz="2500" kern="1200">
          <a:solidFill>
            <a:schemeClr val="tx1"/>
          </a:solidFill>
          <a:latin typeface="+mn-lt"/>
          <a:ea typeface="+mn-ea"/>
          <a:cs typeface="+mn-cs"/>
        </a:defRPr>
      </a:lvl8pPr>
      <a:lvl9pPr marL="5120025" algn="l" defTabSz="640003"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0060" y="512658"/>
            <a:ext cx="8641080" cy="1002588"/>
          </a:xfrm>
          <a:noFill/>
          <a:ln w="28575" cmpd="sng">
            <a:solidFill>
              <a:srgbClr val="4F81BD"/>
            </a:solidFill>
          </a:ln>
        </p:spPr>
        <p:txBody>
          <a:bodyPr anchor="ctr">
            <a:noAutofit/>
          </a:bodyPr>
          <a:lstStyle/>
          <a:p>
            <a:r>
              <a:rPr lang="fr-FR" sz="3200" cap="all" dirty="0" smtClean="0">
                <a:solidFill>
                  <a:srgbClr val="2432E7"/>
                </a:solidFill>
                <a:latin typeface="Candara"/>
                <a:cs typeface="Candara"/>
              </a:rPr>
              <a:t>Stratégie d’exploration d’états pour la programmation d’un Othello</a:t>
            </a:r>
            <a:endParaRPr lang="fr-FR" sz="3200" cap="all" dirty="0">
              <a:solidFill>
                <a:srgbClr val="2432E7"/>
              </a:solidFill>
              <a:latin typeface="Candara"/>
              <a:cs typeface="Candara"/>
            </a:endParaRPr>
          </a:p>
        </p:txBody>
      </p:sp>
      <p:sp>
        <p:nvSpPr>
          <p:cNvPr id="3" name="Espace réservé du contenu 2"/>
          <p:cNvSpPr>
            <a:spLocks noGrp="1"/>
          </p:cNvSpPr>
          <p:nvPr>
            <p:ph idx="1"/>
          </p:nvPr>
        </p:nvSpPr>
        <p:spPr>
          <a:xfrm>
            <a:off x="480059" y="2183737"/>
            <a:ext cx="8641081" cy="2963643"/>
          </a:xfrm>
          <a:noFill/>
          <a:ln>
            <a:noFill/>
          </a:ln>
        </p:spPr>
        <p:txBody>
          <a:bodyPr/>
          <a:lstStyle/>
          <a:p>
            <a:pPr marL="0" indent="0">
              <a:buNone/>
            </a:pPr>
            <a:r>
              <a:rPr lang="fr-FR" sz="3200" dirty="0" smtClean="0">
                <a:solidFill>
                  <a:schemeClr val="bg2">
                    <a:lumMod val="50000"/>
                  </a:schemeClr>
                </a:solidFill>
                <a:latin typeface="Candara"/>
                <a:cs typeface="Candara"/>
              </a:rPr>
              <a:t>Introduction</a:t>
            </a:r>
          </a:p>
          <a:p>
            <a:pPr marL="0" indent="0">
              <a:buNone/>
            </a:pPr>
            <a:endParaRPr lang="fr-FR" sz="2000" dirty="0" smtClean="0">
              <a:latin typeface="Avenir Next Medium"/>
              <a:cs typeface="Avenir Next Medium"/>
            </a:endParaRPr>
          </a:p>
          <a:p>
            <a:pPr marL="0" indent="0" algn="just">
              <a:buNone/>
            </a:pPr>
            <a:r>
              <a:rPr lang="fr-FR" sz="2000" dirty="0" smtClean="0">
                <a:latin typeface="Avenir Next Medium"/>
                <a:cs typeface="Avenir Next Medium"/>
              </a:rPr>
              <a:t>L’utilisation d’intelligences artificielle est devenue de plus en plus courante dans un grand nombre de domaines en informatique. En particulier dans le domaine des jeux, où elle permet de simuler un adversaire humain. Dans le cadre de ce projet, nous avons créé </a:t>
            </a:r>
            <a:r>
              <a:rPr lang="fr-FR" sz="2000" dirty="0" smtClean="0">
                <a:latin typeface="Avenir Next Medium"/>
                <a:cs typeface="Avenir Next Medium"/>
              </a:rPr>
              <a:t>une intelligence artificielle pour le jeu Othello que nous avons par la suite améliorée avec un algorithme génétique.</a:t>
            </a:r>
            <a:endParaRPr lang="fr-FR" sz="2000" dirty="0" smtClean="0">
              <a:latin typeface="Avenir Next Medium"/>
              <a:cs typeface="Avenir Next Medium"/>
            </a:endParaRPr>
          </a:p>
        </p:txBody>
      </p:sp>
      <p:pic>
        <p:nvPicPr>
          <p:cNvPr id="8" name="Image 7"/>
          <p:cNvPicPr>
            <a:picLocks noChangeAspect="1"/>
          </p:cNvPicPr>
          <p:nvPr/>
        </p:nvPicPr>
        <p:blipFill>
          <a:blip r:embed="rId2"/>
          <a:stretch>
            <a:fillRect/>
          </a:stretch>
        </p:blipFill>
        <p:spPr>
          <a:xfrm>
            <a:off x="480060" y="5815871"/>
            <a:ext cx="4110244" cy="2961573"/>
          </a:xfrm>
          <a:prstGeom prst="rect">
            <a:avLst/>
          </a:prstGeom>
        </p:spPr>
      </p:pic>
      <p:sp>
        <p:nvSpPr>
          <p:cNvPr id="9" name="ZoneTexte 8"/>
          <p:cNvSpPr txBox="1"/>
          <p:nvPr/>
        </p:nvSpPr>
        <p:spPr>
          <a:xfrm>
            <a:off x="4835417" y="6261532"/>
            <a:ext cx="4285723" cy="1631216"/>
          </a:xfrm>
          <a:prstGeom prst="rect">
            <a:avLst/>
          </a:prstGeom>
          <a:noFill/>
        </p:spPr>
        <p:txBody>
          <a:bodyPr wrap="square" rtlCol="0">
            <a:spAutoFit/>
          </a:bodyPr>
          <a:lstStyle/>
          <a:p>
            <a:pPr algn="just"/>
            <a:r>
              <a:rPr lang="fr-FR" sz="2000" smtClean="0">
                <a:latin typeface="Avenir Next Medium"/>
                <a:cs typeface="Avenir Next Medium"/>
              </a:rPr>
              <a:t>Othello est un jeu de table pour deux joueurs. Ils vont devoir poser des pièces, blanches sur une face et noires sur l’autre, sur une grille de taille 8 x 8.</a:t>
            </a:r>
            <a:endParaRPr lang="fr-FR" sz="2000">
              <a:latin typeface="Avenir Next Medium"/>
              <a:cs typeface="Avenir Next Medium"/>
            </a:endParaRPr>
          </a:p>
        </p:txBody>
      </p:sp>
      <p:cxnSp>
        <p:nvCxnSpPr>
          <p:cNvPr id="11" name="Connecteur droit 10"/>
          <p:cNvCxnSpPr/>
          <p:nvPr/>
        </p:nvCxnSpPr>
        <p:spPr>
          <a:xfrm>
            <a:off x="480060" y="5392493"/>
            <a:ext cx="8641080" cy="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ZoneTexte 12"/>
          <p:cNvSpPr txBox="1"/>
          <p:nvPr/>
        </p:nvSpPr>
        <p:spPr>
          <a:xfrm>
            <a:off x="480060" y="9247457"/>
            <a:ext cx="5179829" cy="1631216"/>
          </a:xfrm>
          <a:prstGeom prst="rect">
            <a:avLst/>
          </a:prstGeom>
          <a:noFill/>
        </p:spPr>
        <p:txBody>
          <a:bodyPr wrap="square" rtlCol="0">
            <a:spAutoFit/>
          </a:bodyPr>
          <a:lstStyle/>
          <a:p>
            <a:pPr algn="just"/>
            <a:r>
              <a:rPr lang="fr-FR" sz="2000" smtClean="0">
                <a:latin typeface="Avenir Next Medium"/>
                <a:cs typeface="Avenir Next Medium"/>
              </a:rPr>
              <a:t>Chaque joueur joue une couleur différente. A chaque tour, le joueur pose une seule pièce dans le but de retourner celles de l’adversaire. Ainsi des pièces blanches deviendront noires et vice-versa.</a:t>
            </a:r>
            <a:endParaRPr lang="fr-FR" sz="2000">
              <a:latin typeface="Avenir Next Medium"/>
              <a:cs typeface="Avenir Next Medium"/>
            </a:endParaRPr>
          </a:p>
        </p:txBody>
      </p:sp>
      <p:sp>
        <p:nvSpPr>
          <p:cNvPr id="14" name="ZoneTexte 13"/>
          <p:cNvSpPr txBox="1"/>
          <p:nvPr/>
        </p:nvSpPr>
        <p:spPr>
          <a:xfrm>
            <a:off x="5971852" y="9247457"/>
            <a:ext cx="3149288" cy="1938992"/>
          </a:xfrm>
          <a:prstGeom prst="rect">
            <a:avLst/>
          </a:prstGeom>
          <a:noFill/>
        </p:spPr>
        <p:txBody>
          <a:bodyPr wrap="square" rtlCol="0">
            <a:spAutoFit/>
          </a:bodyPr>
          <a:lstStyle/>
          <a:p>
            <a:pPr algn="just"/>
            <a:r>
              <a:rPr lang="fr-FR" sz="2000" smtClean="0">
                <a:latin typeface="Avenir Next Medium"/>
                <a:cs typeface="Avenir Next Medium"/>
              </a:rPr>
              <a:t>La partie ce termine quand la grille a été totalement remplie. Le joueur avec le plus de pièces de sa couleur remporte la partie.</a:t>
            </a:r>
            <a:endParaRPr lang="fr-FR" sz="2000">
              <a:latin typeface="Avenir Next Medium"/>
              <a:cs typeface="Avenir Next Medium"/>
            </a:endParaRPr>
          </a:p>
        </p:txBody>
      </p:sp>
    </p:spTree>
    <p:extLst>
      <p:ext uri="{BB962C8B-B14F-4D97-AF65-F5344CB8AC3E}">
        <p14:creationId xmlns:p14="http://schemas.microsoft.com/office/powerpoint/2010/main" val="6031050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78811" y="534793"/>
            <a:ext cx="8824080" cy="1261884"/>
          </a:xfrm>
          <a:prstGeom prst="rect">
            <a:avLst/>
          </a:prstGeom>
          <a:noFill/>
        </p:spPr>
        <p:txBody>
          <a:bodyPr wrap="square" rtlCol="0">
            <a:spAutoFit/>
          </a:bodyPr>
          <a:lstStyle/>
          <a:p>
            <a:r>
              <a:rPr lang="fr-FR" sz="3200" dirty="0" smtClean="0">
                <a:solidFill>
                  <a:srgbClr val="2432E7"/>
                </a:solidFill>
                <a:latin typeface="Candara"/>
                <a:cs typeface="Candara"/>
              </a:rPr>
              <a:t>Règles du jeu</a:t>
            </a:r>
          </a:p>
          <a:p>
            <a:endParaRPr lang="fr-FR" sz="2400" dirty="0">
              <a:latin typeface="Avenir Next Medium"/>
              <a:cs typeface="Avenir Next Medium"/>
            </a:endParaRPr>
          </a:p>
          <a:p>
            <a:r>
              <a:rPr lang="fr-FR" sz="2000" dirty="0" smtClean="0">
                <a:latin typeface="Avenir Next Medium"/>
                <a:cs typeface="Avenir Next Medium"/>
              </a:rPr>
              <a:t>Le jeu commence avec la configuration suivante.</a:t>
            </a:r>
            <a:endParaRPr lang="fr-FR" sz="2000" dirty="0">
              <a:latin typeface="Avenir Next Medium"/>
              <a:cs typeface="Avenir Next Medium"/>
            </a:endParaRPr>
          </a:p>
        </p:txBody>
      </p:sp>
      <p:pic>
        <p:nvPicPr>
          <p:cNvPr id="8" name="Picture 1" descr="http://www.ffothello.org/images/jeu/regles/figure-1.jpg"/>
          <p:cNvPicPr/>
          <p:nvPr/>
        </p:nvPicPr>
        <p:blipFill>
          <a:blip r:embed="rId2">
            <a:extLst>
              <a:ext uri="{28A0092B-C50C-407E-A947-70E740481C1C}">
                <a14:useLocalDpi xmlns:a14="http://schemas.microsoft.com/office/drawing/2010/main" val="0"/>
              </a:ext>
            </a:extLst>
          </a:blip>
          <a:srcRect/>
          <a:stretch>
            <a:fillRect/>
          </a:stretch>
        </p:blipFill>
        <p:spPr bwMode="auto">
          <a:xfrm>
            <a:off x="1140140" y="2270405"/>
            <a:ext cx="2686050" cy="2686050"/>
          </a:xfrm>
          <a:prstGeom prst="rect">
            <a:avLst/>
          </a:prstGeom>
          <a:noFill/>
          <a:ln>
            <a:noFill/>
          </a:ln>
        </p:spPr>
      </p:pic>
      <p:sp>
        <p:nvSpPr>
          <p:cNvPr id="9" name="ZoneTexte 8"/>
          <p:cNvSpPr txBox="1"/>
          <p:nvPr/>
        </p:nvSpPr>
        <p:spPr>
          <a:xfrm>
            <a:off x="4523455" y="2262157"/>
            <a:ext cx="4679436" cy="2862322"/>
          </a:xfrm>
          <a:prstGeom prst="rect">
            <a:avLst/>
          </a:prstGeom>
          <a:noFill/>
        </p:spPr>
        <p:txBody>
          <a:bodyPr wrap="square" rtlCol="0">
            <a:spAutoFit/>
          </a:bodyPr>
          <a:lstStyle/>
          <a:p>
            <a:pPr algn="just"/>
            <a:r>
              <a:rPr lang="fr-FR" sz="2000" dirty="0" smtClean="0">
                <a:latin typeface="Avenir Next Medium"/>
                <a:cs typeface="Avenir Next Medium"/>
              </a:rPr>
              <a:t>Les joueurs vont poser des pièces à tour de r</a:t>
            </a:r>
            <a:r>
              <a:rPr lang="fr-FR" sz="2000" dirty="0" smtClean="0">
                <a:latin typeface="Avenir Next Medium"/>
                <a:cs typeface="Avenir Next Medium"/>
              </a:rPr>
              <a:t>ôle. Un joueur ne peut poser un pièce dans un case de la grille que si en faisant ainsi il capture au moins un case adverse.</a:t>
            </a:r>
          </a:p>
          <a:p>
            <a:pPr algn="just"/>
            <a:endParaRPr lang="fr-FR" sz="2000" dirty="0">
              <a:latin typeface="Avenir Next Medium"/>
              <a:cs typeface="Avenir Next Medium"/>
            </a:endParaRPr>
          </a:p>
          <a:p>
            <a:pPr algn="just"/>
            <a:r>
              <a:rPr lang="fr-FR" sz="2000" dirty="0" smtClean="0">
                <a:latin typeface="Avenir Next Medium"/>
                <a:cs typeface="Avenir Next Medium"/>
              </a:rPr>
              <a:t>Si un joueur ne peux pas capturer de pions de la couleur adverse, il saute son tour.</a:t>
            </a:r>
            <a:endParaRPr lang="fr-FR" sz="2000" dirty="0">
              <a:latin typeface="Avenir Next Medium"/>
              <a:cs typeface="Avenir Next Medium"/>
            </a:endParaRPr>
          </a:p>
        </p:txBody>
      </p:sp>
      <p:pic>
        <p:nvPicPr>
          <p:cNvPr id="10" name="Picture 2" descr="http://www.ffothello.org/images/jeu/regles/figure-2.jpg"/>
          <p:cNvPicPr/>
          <p:nvPr/>
        </p:nvPicPr>
        <p:blipFill>
          <a:blip r:embed="rId3">
            <a:extLst>
              <a:ext uri="{28A0092B-C50C-407E-A947-70E740481C1C}">
                <a14:useLocalDpi xmlns:a14="http://schemas.microsoft.com/office/drawing/2010/main" val="0"/>
              </a:ext>
            </a:extLst>
          </a:blip>
          <a:srcRect/>
          <a:stretch>
            <a:fillRect/>
          </a:stretch>
        </p:blipFill>
        <p:spPr bwMode="auto">
          <a:xfrm>
            <a:off x="6516841" y="5461930"/>
            <a:ext cx="2686050" cy="2686050"/>
          </a:xfrm>
          <a:prstGeom prst="rect">
            <a:avLst/>
          </a:prstGeom>
          <a:noFill/>
          <a:ln>
            <a:noFill/>
          </a:ln>
        </p:spPr>
      </p:pic>
      <p:sp>
        <p:nvSpPr>
          <p:cNvPr id="11" name="ZoneTexte 10"/>
          <p:cNvSpPr txBox="1"/>
          <p:nvPr/>
        </p:nvSpPr>
        <p:spPr>
          <a:xfrm>
            <a:off x="378811" y="5352507"/>
            <a:ext cx="5608120" cy="2862322"/>
          </a:xfrm>
          <a:prstGeom prst="rect">
            <a:avLst/>
          </a:prstGeom>
          <a:noFill/>
        </p:spPr>
        <p:txBody>
          <a:bodyPr wrap="square" rtlCol="0">
            <a:spAutoFit/>
          </a:bodyPr>
          <a:lstStyle/>
          <a:p>
            <a:pPr algn="just"/>
            <a:r>
              <a:rPr lang="fr-FR" sz="2000" dirty="0" smtClean="0">
                <a:latin typeface="Avenir Next Medium"/>
                <a:cs typeface="Avenir Next Medium"/>
              </a:rPr>
              <a:t>Un pion est capturé quand le il est sur une ligne avec un pion de la couleur adverse à chaque extrémité. Le dernier pion posé étant l’une de ces deux extrémités. </a:t>
            </a:r>
          </a:p>
          <a:p>
            <a:pPr algn="just"/>
            <a:endParaRPr lang="fr-FR" sz="2000" dirty="0">
              <a:latin typeface="Avenir Next Medium"/>
              <a:cs typeface="Avenir Next Medium"/>
            </a:endParaRPr>
          </a:p>
          <a:p>
            <a:pPr algn="just"/>
            <a:r>
              <a:rPr lang="fr-FR" sz="2000" dirty="0" smtClean="0">
                <a:latin typeface="Avenir Next Medium"/>
                <a:cs typeface="Avenir Next Medium"/>
              </a:rPr>
              <a:t>Dans l’exemple ci-contre, le joueur noir commence en posant le pion en bas à droite. Le pion blanc est capturé. Il est donc retourné et on obtient la configuration suivante.</a:t>
            </a:r>
            <a:endParaRPr lang="fr-FR" sz="2000" dirty="0">
              <a:latin typeface="Avenir Next Medium"/>
              <a:cs typeface="Avenir Next Medium"/>
            </a:endParaRPr>
          </a:p>
        </p:txBody>
      </p:sp>
      <p:pic>
        <p:nvPicPr>
          <p:cNvPr id="12" name="Picture 3" descr="http://www.ffothello.org/images/jeu/regles/figure-3.jpg"/>
          <p:cNvPicPr/>
          <p:nvPr/>
        </p:nvPicPr>
        <p:blipFill>
          <a:blip r:embed="rId4">
            <a:extLst>
              <a:ext uri="{28A0092B-C50C-407E-A947-70E740481C1C}">
                <a14:useLocalDpi xmlns:a14="http://schemas.microsoft.com/office/drawing/2010/main" val="0"/>
              </a:ext>
            </a:extLst>
          </a:blip>
          <a:srcRect/>
          <a:stretch>
            <a:fillRect/>
          </a:stretch>
        </p:blipFill>
        <p:spPr bwMode="auto">
          <a:xfrm>
            <a:off x="552588" y="8902328"/>
            <a:ext cx="2686050" cy="2686050"/>
          </a:xfrm>
          <a:prstGeom prst="rect">
            <a:avLst/>
          </a:prstGeom>
          <a:noFill/>
          <a:ln>
            <a:noFill/>
          </a:ln>
        </p:spPr>
      </p:pic>
      <p:sp>
        <p:nvSpPr>
          <p:cNvPr id="13" name="ZoneTexte 12"/>
          <p:cNvSpPr txBox="1"/>
          <p:nvPr/>
        </p:nvSpPr>
        <p:spPr>
          <a:xfrm>
            <a:off x="4224499" y="9872884"/>
            <a:ext cx="5376701" cy="400110"/>
          </a:xfrm>
          <a:prstGeom prst="rect">
            <a:avLst/>
          </a:prstGeom>
          <a:noFill/>
        </p:spPr>
        <p:txBody>
          <a:bodyPr wrap="square" rtlCol="0">
            <a:spAutoFit/>
          </a:bodyPr>
          <a:lstStyle/>
          <a:p>
            <a:r>
              <a:rPr lang="fr-FR" sz="2000" dirty="0" smtClean="0">
                <a:latin typeface="Avenir Next Medium"/>
                <a:cs typeface="Avenir Next Medium"/>
              </a:rPr>
              <a:t>C’est au tour des blancs de joueur.</a:t>
            </a:r>
            <a:endParaRPr lang="fr-FR" sz="2000" dirty="0">
              <a:latin typeface="Avenir Next Medium"/>
              <a:cs typeface="Avenir Next Medium"/>
            </a:endParaRPr>
          </a:p>
        </p:txBody>
      </p:sp>
    </p:spTree>
    <p:extLst>
      <p:ext uri="{BB962C8B-B14F-4D97-AF65-F5344CB8AC3E}">
        <p14:creationId xmlns:p14="http://schemas.microsoft.com/office/powerpoint/2010/main" val="30137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à coins arrondis 23"/>
          <p:cNvSpPr/>
          <p:nvPr/>
        </p:nvSpPr>
        <p:spPr>
          <a:xfrm>
            <a:off x="378811" y="3746722"/>
            <a:ext cx="8824081" cy="5911436"/>
          </a:xfrm>
          <a:prstGeom prst="roundRect">
            <a:avLst>
              <a:gd name="adj" fmla="val 196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 name="ZoneTexte 5"/>
          <p:cNvSpPr txBox="1"/>
          <p:nvPr/>
        </p:nvSpPr>
        <p:spPr>
          <a:xfrm>
            <a:off x="378811" y="534793"/>
            <a:ext cx="8824080" cy="2185214"/>
          </a:xfrm>
          <a:prstGeom prst="rect">
            <a:avLst/>
          </a:prstGeom>
          <a:noFill/>
        </p:spPr>
        <p:txBody>
          <a:bodyPr wrap="square" rtlCol="0">
            <a:spAutoFit/>
          </a:bodyPr>
          <a:lstStyle/>
          <a:p>
            <a:r>
              <a:rPr lang="fr-FR" sz="3200" dirty="0" smtClean="0">
                <a:solidFill>
                  <a:srgbClr val="2432E7"/>
                </a:solidFill>
                <a:latin typeface="Candara"/>
                <a:cs typeface="Candara"/>
              </a:rPr>
              <a:t>Algorithme </a:t>
            </a:r>
            <a:r>
              <a:rPr lang="fr-FR" sz="3200" dirty="0" err="1" smtClean="0">
                <a:solidFill>
                  <a:srgbClr val="2432E7"/>
                </a:solidFill>
                <a:latin typeface="Candara"/>
                <a:cs typeface="Candara"/>
              </a:rPr>
              <a:t>minmax</a:t>
            </a:r>
            <a:endParaRPr lang="fr-FR" sz="3200" dirty="0" smtClean="0">
              <a:solidFill>
                <a:srgbClr val="2432E7"/>
              </a:solidFill>
              <a:latin typeface="Candara"/>
              <a:cs typeface="Candara"/>
            </a:endParaRPr>
          </a:p>
          <a:p>
            <a:endParaRPr lang="fr-FR" sz="2400" dirty="0">
              <a:latin typeface="Avenir Next Medium"/>
              <a:cs typeface="Avenir Next Medium"/>
            </a:endParaRPr>
          </a:p>
          <a:p>
            <a:pPr algn="just"/>
            <a:r>
              <a:rPr lang="fr-FR" sz="2000" dirty="0" smtClean="0">
                <a:latin typeface="Avenir Next Medium"/>
                <a:cs typeface="Avenir Next Medium"/>
              </a:rPr>
              <a:t>L’ensembles des états possibles de l'Othello, c’est à dire l’ensemble des coups que l’on peut jouer, peut </a:t>
            </a:r>
            <a:r>
              <a:rPr lang="fr-FR" sz="2000" dirty="0" smtClean="0">
                <a:latin typeface="Avenir Next Medium"/>
                <a:cs typeface="Avenir Next Medium"/>
              </a:rPr>
              <a:t>être représenté par un arbre. Le but de l’IA est de calculer le coups qui lui convient le plus. Les fils représentant les coups possibles. </a:t>
            </a:r>
            <a:endParaRPr lang="fr-FR" sz="2000" dirty="0">
              <a:latin typeface="Avenir Next Medium"/>
              <a:cs typeface="Avenir Next Medium"/>
            </a:endParaRPr>
          </a:p>
        </p:txBody>
      </p:sp>
      <p:cxnSp>
        <p:nvCxnSpPr>
          <p:cNvPr id="8" name="Connecteur droit 7"/>
          <p:cNvCxnSpPr/>
          <p:nvPr/>
        </p:nvCxnSpPr>
        <p:spPr>
          <a:xfrm>
            <a:off x="378811" y="2819726"/>
            <a:ext cx="882408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378811" y="2880681"/>
            <a:ext cx="8824080" cy="707886"/>
          </a:xfrm>
          <a:prstGeom prst="rect">
            <a:avLst/>
          </a:prstGeom>
          <a:noFill/>
        </p:spPr>
        <p:txBody>
          <a:bodyPr wrap="square" rtlCol="0">
            <a:spAutoFit/>
          </a:bodyPr>
          <a:lstStyle/>
          <a:p>
            <a:pPr algn="just"/>
            <a:r>
              <a:rPr lang="fr-FR" sz="2000" dirty="0" smtClean="0">
                <a:latin typeface="Avenir Next Medium"/>
                <a:cs typeface="Avenir Next Medium"/>
              </a:rPr>
              <a:t>Pour déterminer le coup le plus avantageux, nous avons utilisé un algorithme </a:t>
            </a:r>
            <a:r>
              <a:rPr lang="fr-FR" sz="2000" dirty="0" err="1" smtClean="0">
                <a:latin typeface="Avenir Next Medium"/>
                <a:cs typeface="Avenir Next Medium"/>
              </a:rPr>
              <a:t>minmax</a:t>
            </a:r>
            <a:r>
              <a:rPr lang="fr-FR" sz="2000" dirty="0" smtClean="0">
                <a:latin typeface="Avenir Next Medium"/>
                <a:cs typeface="Avenir Next Medium"/>
              </a:rPr>
              <a:t>. </a:t>
            </a:r>
            <a:endParaRPr lang="fr-FR" sz="2000" dirty="0">
              <a:latin typeface="Avenir Next Medium"/>
              <a:cs typeface="Avenir Next Medium"/>
            </a:endParaRPr>
          </a:p>
        </p:txBody>
      </p:sp>
      <p:sp>
        <p:nvSpPr>
          <p:cNvPr id="18" name="ZoneTexte 17"/>
          <p:cNvSpPr txBox="1"/>
          <p:nvPr/>
        </p:nvSpPr>
        <p:spPr>
          <a:xfrm>
            <a:off x="378811" y="3746722"/>
            <a:ext cx="3540493" cy="2554545"/>
          </a:xfrm>
          <a:prstGeom prst="rect">
            <a:avLst/>
          </a:prstGeom>
          <a:noFill/>
        </p:spPr>
        <p:txBody>
          <a:bodyPr wrap="square" rtlCol="0">
            <a:spAutoFit/>
          </a:bodyPr>
          <a:lstStyle/>
          <a:p>
            <a:pPr algn="just"/>
            <a:r>
              <a:rPr lang="fr-FR" sz="1600" dirty="0" smtClean="0">
                <a:latin typeface="Avenir Next Medium"/>
                <a:cs typeface="Avenir Next Medium"/>
              </a:rPr>
              <a:t>Le but de cet algorithme est de minimiser la perte maximum de score, c’est à dire obtenir le score le plus élevé dans le pire des cas.</a:t>
            </a:r>
          </a:p>
          <a:p>
            <a:pPr algn="just"/>
            <a:endParaRPr lang="fr-FR" sz="1600" dirty="0">
              <a:latin typeface="Avenir Next Medium"/>
              <a:cs typeface="Avenir Next Medium"/>
            </a:endParaRPr>
          </a:p>
          <a:p>
            <a:pPr algn="just"/>
            <a:r>
              <a:rPr lang="fr-FR" sz="1600" dirty="0" smtClean="0">
                <a:latin typeface="Avenir Next Medium"/>
                <a:cs typeface="Avenir Next Medium"/>
              </a:rPr>
              <a:t>Ainsi, nous attribuons des scores aux feuilles. Nous distinguons deux types de nœuds : les nœuds joueur (qui représentent un coup du joueur) et les nœuds adversaire.</a:t>
            </a:r>
            <a:endParaRPr lang="fr-FR" sz="1600" dirty="0">
              <a:latin typeface="Avenir Next Medium"/>
              <a:cs typeface="Avenir Next Medium"/>
            </a:endParaRPr>
          </a:p>
        </p:txBody>
      </p:sp>
      <p:sp>
        <p:nvSpPr>
          <p:cNvPr id="20" name="ZoneTexte 19"/>
          <p:cNvSpPr txBox="1"/>
          <p:nvPr/>
        </p:nvSpPr>
        <p:spPr>
          <a:xfrm>
            <a:off x="378812" y="6483861"/>
            <a:ext cx="8824080" cy="584776"/>
          </a:xfrm>
          <a:prstGeom prst="rect">
            <a:avLst/>
          </a:prstGeom>
          <a:noFill/>
        </p:spPr>
        <p:txBody>
          <a:bodyPr wrap="square" rtlCol="0">
            <a:spAutoFit/>
          </a:bodyPr>
          <a:lstStyle/>
          <a:p>
            <a:pPr algn="just"/>
            <a:r>
              <a:rPr lang="fr-FR" sz="1600" dirty="0" smtClean="0">
                <a:latin typeface="Avenir Next Medium"/>
                <a:cs typeface="Avenir Next Medium"/>
              </a:rPr>
              <a:t>Le score d’un nœud joueur va </a:t>
            </a:r>
            <a:r>
              <a:rPr lang="fr-FR" sz="1600" dirty="0" smtClean="0">
                <a:latin typeface="Avenir Next Medium"/>
                <a:cs typeface="Avenir Next Medium"/>
              </a:rPr>
              <a:t>être la valeur maximum de ces fils, et le score pour un nœud adversaire va être le minimum. Nous obtenons ainsi l’arbre suivant.</a:t>
            </a:r>
            <a:endParaRPr lang="fr-FR" sz="1600" dirty="0">
              <a:latin typeface="Avenir Next Medium"/>
              <a:cs typeface="Avenir Next Medium"/>
            </a:endParaRPr>
          </a:p>
        </p:txBody>
      </p:sp>
      <p:pic>
        <p:nvPicPr>
          <p:cNvPr id="21" name="Image 20" descr="arbre minmax fin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12" y="7068637"/>
            <a:ext cx="5283587" cy="2589521"/>
          </a:xfrm>
          <a:prstGeom prst="rect">
            <a:avLst/>
          </a:prstGeom>
        </p:spPr>
      </p:pic>
      <p:sp>
        <p:nvSpPr>
          <p:cNvPr id="22" name="ZoneTexte 21"/>
          <p:cNvSpPr txBox="1"/>
          <p:nvPr/>
        </p:nvSpPr>
        <p:spPr>
          <a:xfrm>
            <a:off x="5662399" y="7228363"/>
            <a:ext cx="3540493" cy="1477328"/>
          </a:xfrm>
          <a:prstGeom prst="rect">
            <a:avLst/>
          </a:prstGeom>
          <a:noFill/>
        </p:spPr>
        <p:txBody>
          <a:bodyPr wrap="square" rtlCol="0">
            <a:spAutoFit/>
          </a:bodyPr>
          <a:lstStyle/>
          <a:p>
            <a:r>
              <a:rPr lang="fr-FR" sz="1400" dirty="0" smtClean="0">
                <a:latin typeface="Avenir Next Medium"/>
                <a:cs typeface="Avenir Next Medium"/>
              </a:rPr>
              <a:t>Rectangles : nœud joueur</a:t>
            </a:r>
          </a:p>
          <a:p>
            <a:r>
              <a:rPr lang="fr-FR" sz="1400" dirty="0" smtClean="0">
                <a:latin typeface="Avenir Next Medium"/>
                <a:cs typeface="Avenir Next Medium"/>
              </a:rPr>
              <a:t>Cercles : nœud adversaire</a:t>
            </a:r>
          </a:p>
          <a:p>
            <a:endParaRPr lang="fr-FR" sz="1400" dirty="0">
              <a:latin typeface="Avenir Next Medium"/>
              <a:cs typeface="Avenir Next Medium"/>
            </a:endParaRPr>
          </a:p>
          <a:p>
            <a:pPr algn="just"/>
            <a:r>
              <a:rPr lang="fr-FR" sz="1600" dirty="0" smtClean="0">
                <a:latin typeface="Avenir Next Medium"/>
                <a:cs typeface="Avenir Next Medium"/>
              </a:rPr>
              <a:t>Nous déduisons que le coup le plus avantageux est celui qui mène en C4, donc l’IA à intér</a:t>
            </a:r>
            <a:r>
              <a:rPr lang="fr-FR" sz="1600" dirty="0" smtClean="0">
                <a:latin typeface="Avenir Next Medium"/>
                <a:cs typeface="Avenir Next Medium"/>
              </a:rPr>
              <a:t>êt à joueur B2.</a:t>
            </a:r>
            <a:endParaRPr lang="fr-FR" sz="1600" dirty="0">
              <a:latin typeface="Avenir Next Medium"/>
              <a:cs typeface="Avenir Next Medium"/>
            </a:endParaRPr>
          </a:p>
        </p:txBody>
      </p:sp>
      <p:sp>
        <p:nvSpPr>
          <p:cNvPr id="25" name="ZoneTexte 24"/>
          <p:cNvSpPr txBox="1"/>
          <p:nvPr/>
        </p:nvSpPr>
        <p:spPr>
          <a:xfrm>
            <a:off x="378812" y="10285786"/>
            <a:ext cx="8824080" cy="1323439"/>
          </a:xfrm>
          <a:prstGeom prst="rect">
            <a:avLst/>
          </a:prstGeom>
          <a:noFill/>
        </p:spPr>
        <p:txBody>
          <a:bodyPr wrap="square" rtlCol="0">
            <a:spAutoFit/>
          </a:bodyPr>
          <a:lstStyle/>
          <a:p>
            <a:pPr algn="just"/>
            <a:r>
              <a:rPr lang="fr-FR" sz="2000" dirty="0" smtClean="0">
                <a:latin typeface="Avenir Next Medium"/>
                <a:cs typeface="Avenir Next Medium"/>
              </a:rPr>
              <a:t>L’algorithme du </a:t>
            </a:r>
            <a:r>
              <a:rPr lang="fr-FR" sz="2000" dirty="0" err="1" smtClean="0">
                <a:latin typeface="Avenir Next Medium"/>
                <a:cs typeface="Avenir Next Medium"/>
              </a:rPr>
              <a:t>minmax</a:t>
            </a:r>
            <a:r>
              <a:rPr lang="fr-FR" sz="2000" dirty="0" smtClean="0">
                <a:latin typeface="Avenir Next Medium"/>
                <a:cs typeface="Avenir Next Medium"/>
              </a:rPr>
              <a:t> est assorti à l’Othello, car il traduit la volonté de l’adversaire de faire perdre l’IA. Chaque nœud représente la grille avant le coup d’un des deux joueurs. Il ne reste plus qu’à attribuer un score à chaque nœud.</a:t>
            </a:r>
            <a:endParaRPr lang="fr-FR" sz="2000" dirty="0">
              <a:latin typeface="Avenir Next Medium"/>
              <a:cs typeface="Avenir Next Medium"/>
            </a:endParaRPr>
          </a:p>
        </p:txBody>
      </p:sp>
      <p:cxnSp>
        <p:nvCxnSpPr>
          <p:cNvPr id="26" name="Connecteur droit 25"/>
          <p:cNvCxnSpPr/>
          <p:nvPr/>
        </p:nvCxnSpPr>
        <p:spPr>
          <a:xfrm>
            <a:off x="378811" y="10047985"/>
            <a:ext cx="8824080"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27" name="Image 26" descr="arbre minma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6153" y="3940707"/>
            <a:ext cx="5038474" cy="2543154"/>
          </a:xfrm>
          <a:prstGeom prst="rect">
            <a:avLst/>
          </a:prstGeom>
        </p:spPr>
      </p:pic>
    </p:spTree>
    <p:extLst>
      <p:ext uri="{BB962C8B-B14F-4D97-AF65-F5344CB8AC3E}">
        <p14:creationId xmlns:p14="http://schemas.microsoft.com/office/powerpoint/2010/main" val="844367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à coins arrondis 18"/>
          <p:cNvSpPr/>
          <p:nvPr/>
        </p:nvSpPr>
        <p:spPr>
          <a:xfrm>
            <a:off x="4896696" y="7230393"/>
            <a:ext cx="4306196" cy="17824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378811" y="7230393"/>
            <a:ext cx="4334813" cy="4992752"/>
          </a:xfrm>
          <a:prstGeom prst="roundRect">
            <a:avLst>
              <a:gd name="adj" fmla="val 61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378811" y="3692809"/>
            <a:ext cx="8824080" cy="337532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 name="ZoneTexte 3"/>
          <p:cNvSpPr txBox="1"/>
          <p:nvPr/>
        </p:nvSpPr>
        <p:spPr>
          <a:xfrm>
            <a:off x="378811" y="534793"/>
            <a:ext cx="8824080" cy="2616101"/>
          </a:xfrm>
          <a:prstGeom prst="rect">
            <a:avLst/>
          </a:prstGeom>
          <a:noFill/>
        </p:spPr>
        <p:txBody>
          <a:bodyPr wrap="square" rtlCol="0">
            <a:spAutoFit/>
          </a:bodyPr>
          <a:lstStyle/>
          <a:p>
            <a:r>
              <a:rPr lang="fr-FR" sz="3200" dirty="0" smtClean="0">
                <a:solidFill>
                  <a:srgbClr val="2432E7"/>
                </a:solidFill>
                <a:latin typeface="Candara"/>
                <a:cs typeface="Candara"/>
              </a:rPr>
              <a:t>Score</a:t>
            </a:r>
          </a:p>
          <a:p>
            <a:endParaRPr lang="fr-FR" sz="2000" dirty="0">
              <a:latin typeface="Candara"/>
              <a:cs typeface="Candara"/>
            </a:endParaRPr>
          </a:p>
          <a:p>
            <a:r>
              <a:rPr lang="fr-FR" sz="2000" dirty="0" smtClean="0">
                <a:latin typeface="Avenir Next Medium"/>
                <a:cs typeface="Avenir Next Medium"/>
              </a:rPr>
              <a:t>La fonction de </a:t>
            </a:r>
            <a:r>
              <a:rPr lang="fr-FR" sz="2000" dirty="0" err="1" smtClean="0">
                <a:latin typeface="Avenir Next Medium"/>
                <a:cs typeface="Avenir Next Medium"/>
              </a:rPr>
              <a:t>scoring</a:t>
            </a:r>
            <a:r>
              <a:rPr lang="fr-FR" sz="2000" dirty="0" smtClean="0">
                <a:latin typeface="Avenir Next Medium"/>
                <a:cs typeface="Avenir Next Medium"/>
              </a:rPr>
              <a:t> est un élément essentiel dans la programmation du jeu Othello, pour deux raisons principales :</a:t>
            </a:r>
          </a:p>
          <a:p>
            <a:r>
              <a:rPr lang="fr-FR" sz="2000" dirty="0" smtClean="0">
                <a:latin typeface="Avenir Next Medium"/>
                <a:cs typeface="Avenir Next Medium"/>
              </a:rPr>
              <a:t>	- Elle évalue la qualité d'un coup d'un point de vue stratégique.</a:t>
            </a:r>
          </a:p>
          <a:p>
            <a:r>
              <a:rPr lang="fr-FR" sz="2000" dirty="0" smtClean="0">
                <a:latin typeface="Avenir Next Medium"/>
                <a:cs typeface="Avenir Next Medium"/>
              </a:rPr>
              <a:t>	- Elle permet le bon fonctionnement de la fonction </a:t>
            </a:r>
            <a:r>
              <a:rPr lang="fr-FR" sz="2000" dirty="0" err="1" smtClean="0">
                <a:latin typeface="Avenir Next Medium"/>
                <a:cs typeface="Avenir Next Medium"/>
              </a:rPr>
              <a:t>minmax</a:t>
            </a:r>
            <a:r>
              <a:rPr lang="fr-FR" sz="2000" dirty="0" smtClean="0">
                <a:latin typeface="Avenir Next Medium"/>
                <a:cs typeface="Avenir Next Medium"/>
              </a:rPr>
              <a:t>.</a:t>
            </a:r>
          </a:p>
          <a:p>
            <a:endParaRPr lang="fr-FR" sz="3200" dirty="0" smtClean="0">
              <a:solidFill>
                <a:srgbClr val="2432E7"/>
              </a:solidFill>
              <a:latin typeface="Candara"/>
              <a:cs typeface="Candara"/>
            </a:endParaRPr>
          </a:p>
        </p:txBody>
      </p:sp>
      <p:cxnSp>
        <p:nvCxnSpPr>
          <p:cNvPr id="5" name="Connecteur droit 4"/>
          <p:cNvCxnSpPr/>
          <p:nvPr/>
        </p:nvCxnSpPr>
        <p:spPr>
          <a:xfrm>
            <a:off x="378811" y="2736176"/>
            <a:ext cx="882408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 name="ZoneTexte 5"/>
          <p:cNvSpPr txBox="1"/>
          <p:nvPr/>
        </p:nvSpPr>
        <p:spPr>
          <a:xfrm>
            <a:off x="378811" y="2796951"/>
            <a:ext cx="8824080" cy="707886"/>
          </a:xfrm>
          <a:prstGeom prst="rect">
            <a:avLst/>
          </a:prstGeom>
          <a:noFill/>
        </p:spPr>
        <p:txBody>
          <a:bodyPr wrap="square" rtlCol="0">
            <a:spAutoFit/>
          </a:bodyPr>
          <a:lstStyle/>
          <a:p>
            <a:pPr algn="just"/>
            <a:r>
              <a:rPr lang="fr-FR" sz="2000" dirty="0" smtClean="0">
                <a:latin typeface="Avenir Next Medium"/>
                <a:cs typeface="Avenir Next Medium"/>
              </a:rPr>
              <a:t>Afin d'évaluer correctement la valeur d'une grille d'Othello, nous avons choisi trois critères principaux :</a:t>
            </a:r>
          </a:p>
        </p:txBody>
      </p:sp>
      <p:sp>
        <p:nvSpPr>
          <p:cNvPr id="8" name="ZoneTexte 7"/>
          <p:cNvSpPr txBox="1"/>
          <p:nvPr/>
        </p:nvSpPr>
        <p:spPr>
          <a:xfrm>
            <a:off x="763193" y="3859905"/>
            <a:ext cx="4133503" cy="3046988"/>
          </a:xfrm>
          <a:prstGeom prst="rect">
            <a:avLst/>
          </a:prstGeom>
          <a:noFill/>
        </p:spPr>
        <p:txBody>
          <a:bodyPr wrap="square" rtlCol="0">
            <a:spAutoFit/>
          </a:bodyPr>
          <a:lstStyle/>
          <a:p>
            <a:pPr algn="just"/>
            <a:r>
              <a:rPr lang="fr-FR" sz="1600" dirty="0" smtClean="0">
                <a:latin typeface="Avenir Next Medium"/>
                <a:cs typeface="Avenir Next Medium"/>
              </a:rPr>
              <a:t>Un critère de position. Dans le jeu Othello, il est plus avantageux de posséder certaines cases du damier. Par exemple, la possession d'un coin est très profitable, puisqu'il est impossible de se faire prendre ce pion par son adversaire, et qu'il donne une capacité certaine pour convertit des pions adverses. Ainsi, nous avons attribué à chaque case une valeur. Le score de position est alors la somme des valeurs des cases possédées par le joueur. </a:t>
            </a:r>
            <a:endParaRPr lang="fr-FR" sz="1600" dirty="0">
              <a:latin typeface="Avenir Next Medium"/>
              <a:cs typeface="Avenir Next Medium"/>
            </a:endParaRPr>
          </a:p>
        </p:txBody>
      </p:sp>
      <p:pic>
        <p:nvPicPr>
          <p:cNvPr id="9" name="Image1"/>
          <p:cNvPicPr/>
          <p:nvPr/>
        </p:nvPicPr>
        <p:blipFill>
          <a:blip r:embed="rId2"/>
          <a:stretch>
            <a:fillRect/>
          </a:stretch>
        </p:blipFill>
        <p:spPr bwMode="auto">
          <a:xfrm>
            <a:off x="5664696" y="4035673"/>
            <a:ext cx="2711746" cy="2658834"/>
          </a:xfrm>
          <a:prstGeom prst="rect">
            <a:avLst/>
          </a:prstGeom>
          <a:noFill/>
          <a:ln w="9525">
            <a:noFill/>
            <a:miter lim="800000"/>
            <a:headEnd/>
            <a:tailEnd/>
          </a:ln>
        </p:spPr>
      </p:pic>
      <p:sp>
        <p:nvSpPr>
          <p:cNvPr id="14" name="Rectangle 13"/>
          <p:cNvSpPr/>
          <p:nvPr/>
        </p:nvSpPr>
        <p:spPr>
          <a:xfrm>
            <a:off x="446424" y="7261756"/>
            <a:ext cx="4167692" cy="1815882"/>
          </a:xfrm>
          <a:prstGeom prst="rect">
            <a:avLst/>
          </a:prstGeom>
        </p:spPr>
        <p:txBody>
          <a:bodyPr wrap="square">
            <a:spAutoFit/>
          </a:bodyPr>
          <a:lstStyle/>
          <a:p>
            <a:pPr algn="just"/>
            <a:r>
              <a:rPr lang="fr-CA" sz="1600" dirty="0" smtClean="0">
                <a:latin typeface="Avenir Next Medium"/>
                <a:cs typeface="Avenir Next Medium"/>
              </a:rPr>
              <a:t>Un critère de mobilité. En particulier au début de la partie, il est important d'avoir un grand nombre de coups possible à jouer pour avoir de la souplesse quant à la suite du jeu. Le score de mobilité reflète donc le nombre de coups jouable pour un joueur. </a:t>
            </a:r>
            <a:endParaRPr lang="fr-CA" sz="1600" dirty="0">
              <a:latin typeface="Avenir Next Medium"/>
              <a:cs typeface="Avenir Next Medium"/>
            </a:endParaRPr>
          </a:p>
        </p:txBody>
      </p:sp>
      <p:pic>
        <p:nvPicPr>
          <p:cNvPr id="15" name="Image2"/>
          <p:cNvPicPr/>
          <p:nvPr/>
        </p:nvPicPr>
        <p:blipFill>
          <a:blip r:embed="rId3"/>
          <a:stretch>
            <a:fillRect/>
          </a:stretch>
        </p:blipFill>
        <p:spPr bwMode="auto">
          <a:xfrm>
            <a:off x="1137198" y="9267131"/>
            <a:ext cx="2749170" cy="2739302"/>
          </a:xfrm>
          <a:prstGeom prst="rect">
            <a:avLst/>
          </a:prstGeom>
          <a:noFill/>
          <a:ln w="9525">
            <a:noFill/>
            <a:miter lim="800000"/>
            <a:headEnd/>
            <a:tailEnd/>
          </a:ln>
        </p:spPr>
      </p:pic>
      <p:sp>
        <p:nvSpPr>
          <p:cNvPr id="18" name="ZoneTexte 17"/>
          <p:cNvSpPr txBox="1"/>
          <p:nvPr/>
        </p:nvSpPr>
        <p:spPr>
          <a:xfrm>
            <a:off x="5047106" y="7323521"/>
            <a:ext cx="4022087" cy="1569660"/>
          </a:xfrm>
          <a:prstGeom prst="rect">
            <a:avLst/>
          </a:prstGeom>
          <a:noFill/>
        </p:spPr>
        <p:txBody>
          <a:bodyPr wrap="square" rtlCol="0">
            <a:spAutoFit/>
          </a:bodyPr>
          <a:lstStyle/>
          <a:p>
            <a:pPr algn="just"/>
            <a:r>
              <a:rPr lang="fr-FR" sz="1600" dirty="0" smtClean="0">
                <a:latin typeface="Avenir Next Medium"/>
                <a:cs typeface="Avenir Next Medium"/>
              </a:rPr>
              <a:t>Le critère du nombre de pions. Logiquement, la victoire étant déterminée par le nombre de pions à la fin de la partie, ce critère devient déterminant lors de la deuxième moitié du jeu. </a:t>
            </a:r>
            <a:endParaRPr lang="fr-FR" sz="1600" dirty="0">
              <a:latin typeface="Avenir Next Medium"/>
              <a:cs typeface="Avenir Next Medium"/>
            </a:endParaRPr>
          </a:p>
        </p:txBody>
      </p:sp>
      <p:sp>
        <p:nvSpPr>
          <p:cNvPr id="20" name="ZoneTexte 19"/>
          <p:cNvSpPr txBox="1"/>
          <p:nvPr/>
        </p:nvSpPr>
        <p:spPr>
          <a:xfrm>
            <a:off x="4829849" y="9223663"/>
            <a:ext cx="4484458" cy="2616101"/>
          </a:xfrm>
          <a:prstGeom prst="rect">
            <a:avLst/>
          </a:prstGeom>
          <a:noFill/>
        </p:spPr>
        <p:txBody>
          <a:bodyPr wrap="square" rtlCol="0">
            <a:spAutoFit/>
          </a:bodyPr>
          <a:lstStyle/>
          <a:p>
            <a:pPr algn="just"/>
            <a:r>
              <a:rPr lang="fr-FR" sz="2000" dirty="0" smtClean="0">
                <a:latin typeface="Avenir Next Medium"/>
                <a:cs typeface="Avenir Next Medium"/>
              </a:rPr>
              <a:t>Pour calculer le score général, nous avons choisi de faire la somme pondérée des trois score présentés.</a:t>
            </a:r>
          </a:p>
          <a:p>
            <a:pPr algn="just"/>
            <a:endParaRPr lang="fr-FR" sz="2000" dirty="0" smtClean="0">
              <a:latin typeface="Avenir Next Medium"/>
              <a:cs typeface="Avenir Next Medium"/>
            </a:endParaRPr>
          </a:p>
          <a:p>
            <a:pPr algn="just"/>
            <a:r>
              <a:rPr lang="fr-FR" sz="1400" dirty="0" smtClean="0">
                <a:latin typeface="Avenir Next Medium"/>
                <a:cs typeface="Avenir Next Medium"/>
              </a:rPr>
              <a:t>Comme les importances des critères évoluent au cours de la partie,  nous avons représenté les pondérations par trois vecteurs de longueur 64, permettant une grande souplesse en ce qui concerne l'évolution du calcul du score au cours d'une partie </a:t>
            </a:r>
            <a:endParaRPr lang="fr-FR" sz="1400" dirty="0">
              <a:latin typeface="Avenir Next Medium"/>
              <a:cs typeface="Avenir Next Medium"/>
            </a:endParaRPr>
          </a:p>
        </p:txBody>
      </p:sp>
    </p:spTree>
    <p:extLst>
      <p:ext uri="{BB962C8B-B14F-4D97-AF65-F5344CB8AC3E}">
        <p14:creationId xmlns:p14="http://schemas.microsoft.com/office/powerpoint/2010/main" val="714920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à coins arrondis 9"/>
          <p:cNvSpPr/>
          <p:nvPr/>
        </p:nvSpPr>
        <p:spPr>
          <a:xfrm>
            <a:off x="467943" y="3141906"/>
            <a:ext cx="4233776" cy="63729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4" name="ZoneTexte 3"/>
          <p:cNvSpPr txBox="1"/>
          <p:nvPr/>
        </p:nvSpPr>
        <p:spPr>
          <a:xfrm>
            <a:off x="378811" y="534793"/>
            <a:ext cx="8824080" cy="2123658"/>
          </a:xfrm>
          <a:prstGeom prst="rect">
            <a:avLst/>
          </a:prstGeom>
          <a:noFill/>
        </p:spPr>
        <p:txBody>
          <a:bodyPr wrap="square" rtlCol="0">
            <a:spAutoFit/>
          </a:bodyPr>
          <a:lstStyle/>
          <a:p>
            <a:r>
              <a:rPr lang="fr-FR" sz="3200" dirty="0" smtClean="0">
                <a:solidFill>
                  <a:srgbClr val="2432E7"/>
                </a:solidFill>
                <a:latin typeface="Candara"/>
                <a:cs typeface="Candara"/>
              </a:rPr>
              <a:t>Élagage </a:t>
            </a:r>
            <a:r>
              <a:rPr lang="fr-FR" sz="3200" dirty="0">
                <a:solidFill>
                  <a:srgbClr val="2432E7"/>
                </a:solidFill>
                <a:latin typeface="Candara"/>
                <a:cs typeface="Candara"/>
              </a:rPr>
              <a:t>a</a:t>
            </a:r>
            <a:r>
              <a:rPr lang="fr-FR" sz="3200" dirty="0" smtClean="0">
                <a:solidFill>
                  <a:srgbClr val="2432E7"/>
                </a:solidFill>
                <a:latin typeface="Candara"/>
                <a:cs typeface="Candara"/>
              </a:rPr>
              <a:t>lpha-b</a:t>
            </a:r>
            <a:r>
              <a:rPr lang="fr-FR" sz="3200" dirty="0" smtClean="0">
                <a:solidFill>
                  <a:srgbClr val="2432E7"/>
                </a:solidFill>
                <a:latin typeface="Candara"/>
                <a:cs typeface="Candara"/>
              </a:rPr>
              <a:t>ê</a:t>
            </a:r>
            <a:r>
              <a:rPr lang="fr-FR" sz="3200" dirty="0" smtClean="0">
                <a:solidFill>
                  <a:srgbClr val="2432E7"/>
                </a:solidFill>
                <a:latin typeface="Candara"/>
                <a:cs typeface="Candara"/>
              </a:rPr>
              <a:t>ta</a:t>
            </a:r>
          </a:p>
          <a:p>
            <a:endParaRPr lang="fr-FR" sz="2000" dirty="0">
              <a:solidFill>
                <a:srgbClr val="2432E7"/>
              </a:solidFill>
              <a:latin typeface="Candara"/>
              <a:cs typeface="Candara"/>
            </a:endParaRPr>
          </a:p>
          <a:p>
            <a:pPr algn="just"/>
            <a:r>
              <a:rPr lang="fr-FR" sz="2000" dirty="0" smtClean="0">
                <a:solidFill>
                  <a:srgbClr val="000000"/>
                </a:solidFill>
                <a:latin typeface="Avenir Next Medium"/>
                <a:cs typeface="Avenir Next Medium"/>
              </a:rPr>
              <a:t>Plus on réitère l’algorithme </a:t>
            </a:r>
            <a:r>
              <a:rPr lang="fr-FR" sz="2000" dirty="0" err="1" smtClean="0">
                <a:solidFill>
                  <a:srgbClr val="000000"/>
                </a:solidFill>
                <a:latin typeface="Avenir Next Medium"/>
                <a:cs typeface="Avenir Next Medium"/>
              </a:rPr>
              <a:t>minmax</a:t>
            </a:r>
            <a:r>
              <a:rPr lang="fr-FR" sz="2000" dirty="0" smtClean="0">
                <a:solidFill>
                  <a:srgbClr val="000000"/>
                </a:solidFill>
                <a:latin typeface="Avenir Next Medium"/>
                <a:cs typeface="Avenir Next Medium"/>
              </a:rPr>
              <a:t> en profondeur, plus on a une solution avantageuse sur le long terme, mais le temps de calcul augmente très rapidement. Gr</a:t>
            </a:r>
            <a:r>
              <a:rPr lang="fr-FR" sz="2000" dirty="0" smtClean="0">
                <a:solidFill>
                  <a:srgbClr val="000000"/>
                </a:solidFill>
                <a:latin typeface="Avenir Next Medium"/>
                <a:cs typeface="Avenir Next Medium"/>
              </a:rPr>
              <a:t>âce à l’élagage alpha-bêta, on peut supprimer des branches sans les visiter.</a:t>
            </a:r>
            <a:endParaRPr lang="fr-FR" sz="2000" dirty="0" smtClean="0">
              <a:solidFill>
                <a:srgbClr val="000000"/>
              </a:solidFill>
              <a:latin typeface="Avenir Next Medium"/>
              <a:cs typeface="Avenir Next Medium"/>
            </a:endParaRPr>
          </a:p>
        </p:txBody>
      </p:sp>
      <p:sp>
        <p:nvSpPr>
          <p:cNvPr id="12" name="ZoneTexte 11"/>
          <p:cNvSpPr txBox="1"/>
          <p:nvPr/>
        </p:nvSpPr>
        <p:spPr>
          <a:xfrm>
            <a:off x="802189" y="3365230"/>
            <a:ext cx="3565285" cy="400110"/>
          </a:xfrm>
          <a:prstGeom prst="rect">
            <a:avLst/>
          </a:prstGeom>
          <a:noFill/>
        </p:spPr>
        <p:txBody>
          <a:bodyPr wrap="square" rtlCol="0">
            <a:spAutoFit/>
          </a:bodyPr>
          <a:lstStyle/>
          <a:p>
            <a:pPr algn="ctr"/>
            <a:r>
              <a:rPr lang="fr-FR" sz="2000" dirty="0" smtClean="0">
                <a:latin typeface="Avenir Next Medium"/>
                <a:cs typeface="Avenir Next Medium"/>
              </a:rPr>
              <a:t>Coupure Alpha</a:t>
            </a:r>
            <a:endParaRPr lang="fr-FR" sz="2000" dirty="0">
              <a:latin typeface="Avenir Next Medium"/>
              <a:cs typeface="Avenir Next Medium"/>
            </a:endParaRPr>
          </a:p>
        </p:txBody>
      </p:sp>
      <p:pic>
        <p:nvPicPr>
          <p:cNvPr id="13" name="Image 12" descr="coupurea.png"/>
          <p:cNvPicPr>
            <a:picLocks noChangeAspect="1"/>
          </p:cNvPicPr>
          <p:nvPr/>
        </p:nvPicPr>
        <p:blipFill rotWithShape="1">
          <a:blip r:embed="rId2">
            <a:extLst>
              <a:ext uri="{28A0092B-C50C-407E-A947-70E740481C1C}">
                <a14:useLocalDpi xmlns:a14="http://schemas.microsoft.com/office/drawing/2010/main" val="0"/>
              </a:ext>
            </a:extLst>
          </a:blip>
          <a:srcRect b="8757"/>
          <a:stretch/>
        </p:blipFill>
        <p:spPr>
          <a:xfrm>
            <a:off x="1515245" y="3932341"/>
            <a:ext cx="2159000" cy="2908549"/>
          </a:xfrm>
          <a:prstGeom prst="rect">
            <a:avLst/>
          </a:prstGeom>
        </p:spPr>
      </p:pic>
      <p:sp>
        <p:nvSpPr>
          <p:cNvPr id="14" name="ZoneTexte 13"/>
          <p:cNvSpPr txBox="1"/>
          <p:nvPr/>
        </p:nvSpPr>
        <p:spPr>
          <a:xfrm>
            <a:off x="802189" y="6926933"/>
            <a:ext cx="3565285" cy="2308324"/>
          </a:xfrm>
          <a:prstGeom prst="rect">
            <a:avLst/>
          </a:prstGeom>
          <a:noFill/>
        </p:spPr>
        <p:txBody>
          <a:bodyPr wrap="square" rtlCol="0">
            <a:spAutoFit/>
          </a:bodyPr>
          <a:lstStyle/>
          <a:p>
            <a:pPr algn="just"/>
            <a:r>
              <a:rPr lang="fr-FR" sz="1600" dirty="0" smtClean="0">
                <a:latin typeface="Avenir Next Medium"/>
                <a:cs typeface="Avenir Next Medium"/>
              </a:rPr>
              <a:t>U est un nœud joueur, il vaudra donc le maximum entre 5 et V. V est un nœud adversaire, donc il vaut le minimum de ses fils. On sait déjà qu’un des fils de V vaut 4. Donc V est inférieur à 4. Or on sait que V à un frère supérieur à 4. Donc, sans calculer les autres fils de V, on peut affirmer que U vaut 5.</a:t>
            </a:r>
            <a:endParaRPr lang="fr-FR" sz="1600" dirty="0">
              <a:latin typeface="Avenir Next Medium"/>
              <a:cs typeface="Avenir Next Medium"/>
            </a:endParaRPr>
          </a:p>
        </p:txBody>
      </p:sp>
      <p:sp>
        <p:nvSpPr>
          <p:cNvPr id="15" name="Rectangle à coins arrondis 14"/>
          <p:cNvSpPr/>
          <p:nvPr/>
        </p:nvSpPr>
        <p:spPr>
          <a:xfrm>
            <a:off x="4969115" y="3141906"/>
            <a:ext cx="4233776" cy="63729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6" name="ZoneTexte 15"/>
          <p:cNvSpPr txBox="1"/>
          <p:nvPr/>
        </p:nvSpPr>
        <p:spPr>
          <a:xfrm>
            <a:off x="5303361" y="3365230"/>
            <a:ext cx="3565285" cy="400110"/>
          </a:xfrm>
          <a:prstGeom prst="rect">
            <a:avLst/>
          </a:prstGeom>
          <a:noFill/>
        </p:spPr>
        <p:txBody>
          <a:bodyPr wrap="square" rtlCol="0">
            <a:spAutoFit/>
          </a:bodyPr>
          <a:lstStyle/>
          <a:p>
            <a:pPr algn="ctr"/>
            <a:r>
              <a:rPr lang="fr-FR" sz="2000" dirty="0" smtClean="0">
                <a:latin typeface="Avenir Next Medium"/>
                <a:cs typeface="Avenir Next Medium"/>
              </a:rPr>
              <a:t>Coupure B</a:t>
            </a:r>
            <a:r>
              <a:rPr lang="fr-FR" sz="2000" dirty="0" smtClean="0">
                <a:latin typeface="Avenir Next Medium"/>
                <a:cs typeface="Avenir Next Medium"/>
              </a:rPr>
              <a:t>êta</a:t>
            </a:r>
            <a:endParaRPr lang="fr-FR" sz="2000" dirty="0">
              <a:latin typeface="Avenir Next Medium"/>
              <a:cs typeface="Avenir Next Medium"/>
            </a:endParaRPr>
          </a:p>
        </p:txBody>
      </p:sp>
      <p:sp>
        <p:nvSpPr>
          <p:cNvPr id="18" name="ZoneTexte 17"/>
          <p:cNvSpPr txBox="1"/>
          <p:nvPr/>
        </p:nvSpPr>
        <p:spPr>
          <a:xfrm>
            <a:off x="5296076" y="6926933"/>
            <a:ext cx="3565285" cy="2308324"/>
          </a:xfrm>
          <a:prstGeom prst="rect">
            <a:avLst/>
          </a:prstGeom>
          <a:noFill/>
        </p:spPr>
        <p:txBody>
          <a:bodyPr wrap="square" rtlCol="0">
            <a:spAutoFit/>
          </a:bodyPr>
          <a:lstStyle/>
          <a:p>
            <a:pPr algn="just"/>
            <a:r>
              <a:rPr lang="fr-FR" sz="1600" dirty="0" smtClean="0">
                <a:latin typeface="Avenir Next Medium"/>
                <a:cs typeface="Avenir Next Medium"/>
              </a:rPr>
              <a:t>U est un nœud adversaire, donc il va valoir le minimum de 3 et V. V est un nœud joueur, donc il va valoir le maximum de ses fils. On sait déjà qu’un des fils de V vaut 4. Donc V est supérieur à 4. Or on sait que V à un frère inférieur à 4. Donc, sans calculer les autres fils de V, on peut affirmer que U vaut 3.</a:t>
            </a:r>
            <a:endParaRPr lang="fr-FR" sz="1600" dirty="0">
              <a:latin typeface="Avenir Next Medium"/>
              <a:cs typeface="Avenir Next Medium"/>
            </a:endParaRPr>
          </a:p>
        </p:txBody>
      </p:sp>
      <p:pic>
        <p:nvPicPr>
          <p:cNvPr id="19" name="Image 18" descr="coupureb.png"/>
          <p:cNvPicPr>
            <a:picLocks noChangeAspect="1"/>
          </p:cNvPicPr>
          <p:nvPr/>
        </p:nvPicPr>
        <p:blipFill rotWithShape="1">
          <a:blip r:embed="rId3">
            <a:extLst>
              <a:ext uri="{28A0092B-C50C-407E-A947-70E740481C1C}">
                <a14:useLocalDpi xmlns:a14="http://schemas.microsoft.com/office/drawing/2010/main" val="0"/>
              </a:ext>
            </a:extLst>
          </a:blip>
          <a:srcRect b="11420"/>
          <a:stretch/>
        </p:blipFill>
        <p:spPr>
          <a:xfrm>
            <a:off x="6012853" y="3765340"/>
            <a:ext cx="2146300" cy="2969903"/>
          </a:xfrm>
          <a:prstGeom prst="rect">
            <a:avLst/>
          </a:prstGeom>
        </p:spPr>
      </p:pic>
      <p:sp>
        <p:nvSpPr>
          <p:cNvPr id="20" name="ZoneTexte 19"/>
          <p:cNvSpPr txBox="1"/>
          <p:nvPr/>
        </p:nvSpPr>
        <p:spPr>
          <a:xfrm>
            <a:off x="467943" y="10406174"/>
            <a:ext cx="8734948" cy="1323439"/>
          </a:xfrm>
          <a:prstGeom prst="rect">
            <a:avLst/>
          </a:prstGeom>
          <a:noFill/>
        </p:spPr>
        <p:txBody>
          <a:bodyPr wrap="square" rtlCol="0">
            <a:spAutoFit/>
          </a:bodyPr>
          <a:lstStyle/>
          <a:p>
            <a:pPr algn="just"/>
            <a:r>
              <a:rPr lang="fr-FR" sz="2000" dirty="0" smtClean="0">
                <a:latin typeface="Avenir Next Medium"/>
                <a:cs typeface="Avenir Next Medium"/>
              </a:rPr>
              <a:t>En pratique, l’élagage alpha-b</a:t>
            </a:r>
            <a:r>
              <a:rPr lang="fr-FR" sz="2000" dirty="0" smtClean="0">
                <a:latin typeface="Avenir Next Medium"/>
                <a:cs typeface="Avenir Next Medium"/>
              </a:rPr>
              <a:t>êta permet de diminuer grandement le nombre de calculs à effectuer, ce qui nous permet d’augmenter la profondeur d’exploration de l’arbre via l’algorithme </a:t>
            </a:r>
            <a:r>
              <a:rPr lang="fr-FR" sz="2000" dirty="0" err="1" smtClean="0">
                <a:latin typeface="Avenir Next Medium"/>
                <a:cs typeface="Avenir Next Medium"/>
              </a:rPr>
              <a:t>minmax</a:t>
            </a:r>
            <a:r>
              <a:rPr lang="fr-FR" sz="2000" dirty="0">
                <a:latin typeface="Avenir Next Medium"/>
                <a:cs typeface="Avenir Next Medium"/>
              </a:rPr>
              <a:t> </a:t>
            </a:r>
            <a:r>
              <a:rPr lang="fr-FR" sz="2000" dirty="0" smtClean="0">
                <a:latin typeface="Avenir Next Medium"/>
                <a:cs typeface="Avenir Next Medium"/>
              </a:rPr>
              <a:t>sans augmenter le temps de calcul.</a:t>
            </a:r>
            <a:endParaRPr lang="fr-FR" sz="2000" dirty="0">
              <a:latin typeface="Avenir Next Medium"/>
              <a:cs typeface="Avenir Next Medium"/>
            </a:endParaRPr>
          </a:p>
        </p:txBody>
      </p:sp>
    </p:spTree>
    <p:extLst>
      <p:ext uri="{BB962C8B-B14F-4D97-AF65-F5344CB8AC3E}">
        <p14:creationId xmlns:p14="http://schemas.microsoft.com/office/powerpoint/2010/main" val="5422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à coins arrondis 8"/>
          <p:cNvSpPr/>
          <p:nvPr/>
        </p:nvSpPr>
        <p:spPr>
          <a:xfrm>
            <a:off x="378811" y="3387513"/>
            <a:ext cx="8824080" cy="196878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 name="ZoneTexte 3"/>
          <p:cNvSpPr txBox="1"/>
          <p:nvPr/>
        </p:nvSpPr>
        <p:spPr>
          <a:xfrm>
            <a:off x="378811" y="534793"/>
            <a:ext cx="8824080" cy="2739211"/>
          </a:xfrm>
          <a:prstGeom prst="rect">
            <a:avLst/>
          </a:prstGeom>
          <a:noFill/>
        </p:spPr>
        <p:txBody>
          <a:bodyPr wrap="square" rtlCol="0">
            <a:spAutoFit/>
          </a:bodyPr>
          <a:lstStyle/>
          <a:p>
            <a:r>
              <a:rPr lang="fr-FR" sz="3200" dirty="0" smtClean="0">
                <a:solidFill>
                  <a:srgbClr val="2432E7"/>
                </a:solidFill>
                <a:latin typeface="Candara"/>
                <a:cs typeface="Candara"/>
              </a:rPr>
              <a:t>Algorithme génétique</a:t>
            </a:r>
          </a:p>
          <a:p>
            <a:endParaRPr lang="fr-FR" sz="2000" dirty="0" smtClean="0">
              <a:solidFill>
                <a:srgbClr val="2432E7"/>
              </a:solidFill>
              <a:latin typeface="Candara"/>
              <a:cs typeface="Candara"/>
            </a:endParaRPr>
          </a:p>
          <a:p>
            <a:pPr algn="just"/>
            <a:r>
              <a:rPr lang="fr-FR" sz="2000" dirty="0" smtClean="0">
                <a:solidFill>
                  <a:srgbClr val="000000"/>
                </a:solidFill>
                <a:latin typeface="Avenir Next Medium"/>
                <a:cs typeface="Avenir Next Medium"/>
              </a:rPr>
              <a:t>Afin de déterminer les coefficients de calcul du score on peut choisir de déterminer manuellement chaque coefficient. Une autre possibilité est de faire se combattre des IA différentes les unes contre les autre pour qu'elles s'améliorent d'elles même. On considère donc que chaque individu (IA) possède un génome (les coefficients de pondération des scores). C'est ce génome qui doit </a:t>
            </a:r>
          </a:p>
        </p:txBody>
      </p:sp>
      <p:sp>
        <p:nvSpPr>
          <p:cNvPr id="5" name="ZoneTexte 4"/>
          <p:cNvSpPr txBox="1"/>
          <p:nvPr/>
        </p:nvSpPr>
        <p:spPr>
          <a:xfrm>
            <a:off x="378811" y="3387513"/>
            <a:ext cx="8824080" cy="400110"/>
          </a:xfrm>
          <a:prstGeom prst="rect">
            <a:avLst/>
          </a:prstGeom>
          <a:noFill/>
        </p:spPr>
        <p:txBody>
          <a:bodyPr wrap="square" rtlCol="0">
            <a:spAutoFit/>
          </a:bodyPr>
          <a:lstStyle/>
          <a:p>
            <a:r>
              <a:rPr lang="fr-FR" sz="2000" dirty="0" smtClean="0">
                <a:latin typeface="Avenir Next Medium"/>
                <a:cs typeface="Avenir Next Medium"/>
              </a:rPr>
              <a:t>Le Principe : </a:t>
            </a:r>
            <a:endParaRPr lang="fr-FR" sz="2000" dirty="0">
              <a:latin typeface="Avenir Next Medium"/>
              <a:cs typeface="Avenir Next Medium"/>
            </a:endParaRPr>
          </a:p>
        </p:txBody>
      </p:sp>
      <p:sp>
        <p:nvSpPr>
          <p:cNvPr id="7" name="ZoneTexte 6"/>
          <p:cNvSpPr txBox="1"/>
          <p:nvPr/>
        </p:nvSpPr>
        <p:spPr>
          <a:xfrm>
            <a:off x="378811" y="3787623"/>
            <a:ext cx="4412040" cy="1323439"/>
          </a:xfrm>
          <a:prstGeom prst="rect">
            <a:avLst/>
          </a:prstGeom>
          <a:noFill/>
        </p:spPr>
        <p:txBody>
          <a:bodyPr wrap="square" rtlCol="0">
            <a:spAutoFit/>
          </a:bodyPr>
          <a:lstStyle/>
          <a:p>
            <a:pPr marL="457200" indent="-457200">
              <a:buAutoNum type="arabicPeriod"/>
            </a:pPr>
            <a:r>
              <a:rPr lang="fr-FR" sz="1600" dirty="0" smtClean="0">
                <a:latin typeface="Avenir Next Medium"/>
                <a:cs typeface="Avenir Next Medium"/>
              </a:rPr>
              <a:t>On génère aléatoirement une génération d'IA.</a:t>
            </a:r>
          </a:p>
          <a:p>
            <a:pPr marL="457200" indent="-457200" algn="just">
              <a:buAutoNum type="arabicPeriod"/>
            </a:pPr>
            <a:r>
              <a:rPr lang="fr-FR" sz="1600" dirty="0" smtClean="0">
                <a:latin typeface="Avenir Next Medium"/>
                <a:cs typeface="Avenir Next Medium"/>
              </a:rPr>
              <a:t>On les fait se battre les unes contre les  autres</a:t>
            </a:r>
          </a:p>
          <a:p>
            <a:pPr marL="457200" indent="-457200" algn="just">
              <a:buAutoNum type="arabicPeriod"/>
            </a:pPr>
            <a:r>
              <a:rPr lang="fr-FR" sz="1600" dirty="0" smtClean="0">
                <a:latin typeface="Avenir Next Medium"/>
                <a:cs typeface="Avenir Next Medium"/>
              </a:rPr>
              <a:t>On sélectionne les meilleures </a:t>
            </a:r>
            <a:endParaRPr lang="fr-FR" sz="1600" dirty="0">
              <a:latin typeface="Avenir Next Medium"/>
              <a:cs typeface="Avenir Next Medium"/>
            </a:endParaRPr>
          </a:p>
        </p:txBody>
      </p:sp>
      <p:sp>
        <p:nvSpPr>
          <p:cNvPr id="8" name="Rectangle 7"/>
          <p:cNvSpPr/>
          <p:nvPr/>
        </p:nvSpPr>
        <p:spPr>
          <a:xfrm>
            <a:off x="4790851" y="3786639"/>
            <a:ext cx="4402291" cy="1569660"/>
          </a:xfrm>
          <a:prstGeom prst="rect">
            <a:avLst/>
          </a:prstGeom>
        </p:spPr>
        <p:txBody>
          <a:bodyPr wrap="square">
            <a:spAutoFit/>
          </a:bodyPr>
          <a:lstStyle/>
          <a:p>
            <a:pPr marL="342900" indent="-342900" algn="just">
              <a:buAutoNum type="arabicPeriod" startAt="4"/>
            </a:pPr>
            <a:r>
              <a:rPr lang="fr-FR" sz="1600" dirty="0" smtClean="0">
                <a:latin typeface="Avenir Next Medium"/>
                <a:cs typeface="Avenir Next Medium"/>
              </a:rPr>
              <a:t>croise </a:t>
            </a:r>
            <a:r>
              <a:rPr lang="fr-FR" sz="1600" dirty="0">
                <a:latin typeface="Avenir Next Medium"/>
                <a:cs typeface="Avenir Next Medium"/>
              </a:rPr>
              <a:t>les caractéristiques des IA </a:t>
            </a:r>
            <a:r>
              <a:rPr lang="fr-FR" sz="1600" dirty="0" smtClean="0">
                <a:latin typeface="Avenir Next Medium"/>
                <a:cs typeface="Avenir Next Medium"/>
              </a:rPr>
              <a:t>sélectionnées</a:t>
            </a:r>
          </a:p>
          <a:p>
            <a:pPr marL="342900" indent="-342900" algn="just">
              <a:buAutoNum type="arabicPeriod" startAt="4"/>
            </a:pPr>
            <a:r>
              <a:rPr lang="fr-FR" sz="1600" dirty="0" smtClean="0">
                <a:latin typeface="Avenir Next Medium"/>
                <a:cs typeface="Avenir Next Medium"/>
              </a:rPr>
              <a:t>On </a:t>
            </a:r>
            <a:r>
              <a:rPr lang="fr-FR" sz="1600" dirty="0">
                <a:latin typeface="Avenir Next Medium"/>
                <a:cs typeface="Avenir Next Medium"/>
              </a:rPr>
              <a:t>génère potentiellement des </a:t>
            </a:r>
            <a:r>
              <a:rPr lang="fr-FR" sz="1600" dirty="0" smtClean="0">
                <a:latin typeface="Avenir Next Medium"/>
                <a:cs typeface="Avenir Next Medium"/>
              </a:rPr>
              <a:t>mutations</a:t>
            </a:r>
          </a:p>
          <a:p>
            <a:pPr marL="342900" indent="-342900" algn="just">
              <a:buAutoNum type="arabicPeriod" startAt="4"/>
            </a:pPr>
            <a:r>
              <a:rPr lang="fr-FR" sz="1600" dirty="0" smtClean="0">
                <a:latin typeface="Avenir Next Medium"/>
                <a:cs typeface="Avenir Next Medium"/>
              </a:rPr>
              <a:t>On </a:t>
            </a:r>
            <a:r>
              <a:rPr lang="fr-FR" sz="1600" dirty="0">
                <a:latin typeface="Avenir Next Medium"/>
                <a:cs typeface="Avenir Next Medium"/>
              </a:rPr>
              <a:t>recommence le processus avec la nouvelle génération ainsi créée</a:t>
            </a:r>
            <a:r>
              <a:rPr lang="fr-FR" sz="1600" dirty="0" smtClean="0">
                <a:effectLst/>
                <a:latin typeface="Avenir Next Medium"/>
                <a:cs typeface="Avenir Next Medium"/>
              </a:rPr>
              <a:t> </a:t>
            </a:r>
            <a:endParaRPr lang="en-US" sz="1600" dirty="0">
              <a:latin typeface="Avenir Next Medium"/>
              <a:cs typeface="Avenir Next Medium"/>
            </a:endParaRPr>
          </a:p>
        </p:txBody>
      </p:sp>
      <p:pic>
        <p:nvPicPr>
          <p:cNvPr id="10" name="Image1"/>
          <p:cNvPicPr/>
          <p:nvPr/>
        </p:nvPicPr>
        <p:blipFill>
          <a:blip r:embed="rId2"/>
          <a:stretch>
            <a:fillRect/>
          </a:stretch>
        </p:blipFill>
        <p:spPr bwMode="auto">
          <a:xfrm>
            <a:off x="-155981" y="7327822"/>
            <a:ext cx="6417512" cy="2770072"/>
          </a:xfrm>
          <a:prstGeom prst="rect">
            <a:avLst/>
          </a:prstGeom>
          <a:noFill/>
          <a:ln w="9525">
            <a:noFill/>
            <a:miter lim="800000"/>
            <a:headEnd/>
            <a:tailEnd/>
          </a:ln>
        </p:spPr>
      </p:pic>
      <p:sp>
        <p:nvSpPr>
          <p:cNvPr id="11" name="ZoneTexte 10"/>
          <p:cNvSpPr txBox="1"/>
          <p:nvPr/>
        </p:nvSpPr>
        <p:spPr>
          <a:xfrm>
            <a:off x="378811" y="5696606"/>
            <a:ext cx="5793588"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nchorCtr="0">
            <a:spAutoFit/>
          </a:bodyPr>
          <a:lstStyle/>
          <a:p>
            <a:pPr marL="457200" indent="-457200" algn="just">
              <a:buAutoNum type="arabicPeriod"/>
            </a:pPr>
            <a:r>
              <a:rPr lang="fr-FR" sz="2000" dirty="0" smtClean="0">
                <a:latin typeface="Avenir Next Medium"/>
                <a:cs typeface="Avenir Next Medium"/>
              </a:rPr>
              <a:t>On fait se combattre Les IA les une contre les autres</a:t>
            </a:r>
          </a:p>
          <a:p>
            <a:pPr marL="457200" indent="-457200" algn="just">
              <a:buAutoNum type="arabicPeriod"/>
            </a:pPr>
            <a:r>
              <a:rPr lang="fr-FR" sz="2000" dirty="0" smtClean="0">
                <a:latin typeface="Avenir Next Medium"/>
                <a:cs typeface="Avenir Next Medium"/>
              </a:rPr>
              <a:t>On les classe selon leur nombre de victoire</a:t>
            </a:r>
          </a:p>
          <a:p>
            <a:pPr marL="457200" indent="-457200" algn="just">
              <a:buAutoNum type="arabicPeriod"/>
            </a:pPr>
            <a:r>
              <a:rPr lang="fr-FR" sz="2000" dirty="0" smtClean="0">
                <a:latin typeface="Avenir Next Medium"/>
                <a:cs typeface="Avenir Next Medium"/>
              </a:rPr>
              <a:t>On crée une génération intermédiaire sur le principe de la roue biaisée</a:t>
            </a:r>
          </a:p>
        </p:txBody>
      </p:sp>
      <p:sp>
        <p:nvSpPr>
          <p:cNvPr id="12" name="ZoneTexte 11"/>
          <p:cNvSpPr txBox="1"/>
          <p:nvPr/>
        </p:nvSpPr>
        <p:spPr>
          <a:xfrm>
            <a:off x="5704455" y="7549760"/>
            <a:ext cx="36767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457200" indent="-457200" algn="just">
              <a:buAutoNum type="arabicPeriod"/>
            </a:pPr>
            <a:r>
              <a:rPr lang="fr-FR" sz="2000" dirty="0" smtClean="0">
                <a:latin typeface="Avenir Next Medium"/>
                <a:cs typeface="Avenir Next Medium"/>
              </a:rPr>
              <a:t>Avec une faible probabilité, on introduit de l'aléa dans le génome des individus.</a:t>
            </a:r>
          </a:p>
          <a:p>
            <a:pPr marL="457200" indent="-457200" algn="just">
              <a:buAutoNum type="arabicPeriod"/>
            </a:pPr>
            <a:r>
              <a:rPr lang="fr-FR" sz="2000" dirty="0" smtClean="0">
                <a:latin typeface="Avenir Next Medium"/>
                <a:cs typeface="Avenir Next Medium"/>
              </a:rPr>
              <a:t>On ajoute ainsi de la diversité dans les génomes</a:t>
            </a:r>
          </a:p>
        </p:txBody>
      </p:sp>
      <p:sp>
        <p:nvSpPr>
          <p:cNvPr id="13" name="ZoneTexte 12"/>
          <p:cNvSpPr txBox="1"/>
          <p:nvPr/>
        </p:nvSpPr>
        <p:spPr>
          <a:xfrm>
            <a:off x="557076" y="10079293"/>
            <a:ext cx="5392493"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457200" indent="-457200">
              <a:buAutoNum type="arabicPeriod"/>
            </a:pPr>
            <a:r>
              <a:rPr lang="fr-FR" sz="2000" dirty="0" smtClean="0">
                <a:latin typeface="Avenir Next Medium"/>
                <a:cs typeface="Avenir Next Medium"/>
              </a:rPr>
              <a:t>Avec la génération intermédiaire, on crois chaque machine avec sa voisine</a:t>
            </a:r>
          </a:p>
          <a:p>
            <a:pPr marL="457200" indent="-457200">
              <a:buAutoNum type="arabicPeriod"/>
            </a:pPr>
            <a:r>
              <a:rPr lang="fr-FR" sz="2000" dirty="0" smtClean="0">
                <a:latin typeface="Avenir Next Medium"/>
                <a:cs typeface="Avenir Next Medium"/>
              </a:rPr>
              <a:t>On crée un nouveau génome en prenant les gènes les un après les autres au hasard entre  les deux parents.</a:t>
            </a:r>
          </a:p>
        </p:txBody>
      </p:sp>
    </p:spTree>
    <p:extLst>
      <p:ext uri="{BB962C8B-B14F-4D97-AF65-F5344CB8AC3E}">
        <p14:creationId xmlns:p14="http://schemas.microsoft.com/office/powerpoint/2010/main" val="117952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78811" y="534793"/>
            <a:ext cx="8824080" cy="892552"/>
          </a:xfrm>
          <a:prstGeom prst="rect">
            <a:avLst/>
          </a:prstGeom>
          <a:noFill/>
        </p:spPr>
        <p:txBody>
          <a:bodyPr wrap="square" rtlCol="0">
            <a:spAutoFit/>
          </a:bodyPr>
          <a:lstStyle/>
          <a:p>
            <a:r>
              <a:rPr lang="fr-FR" sz="3200" dirty="0" smtClean="0">
                <a:solidFill>
                  <a:srgbClr val="2432E7"/>
                </a:solidFill>
                <a:latin typeface="Candara"/>
                <a:cs typeface="Candara"/>
              </a:rPr>
              <a:t>Application de l’algorithme génétique à l’Othello</a:t>
            </a:r>
          </a:p>
          <a:p>
            <a:endParaRPr lang="fr-FR" sz="2000" dirty="0">
              <a:solidFill>
                <a:srgbClr val="2432E7"/>
              </a:solidFill>
              <a:latin typeface="Candara"/>
              <a:cs typeface="Candara"/>
            </a:endParaRPr>
          </a:p>
        </p:txBody>
      </p:sp>
    </p:spTree>
    <p:extLst>
      <p:ext uri="{BB962C8B-B14F-4D97-AF65-F5344CB8AC3E}">
        <p14:creationId xmlns:p14="http://schemas.microsoft.com/office/powerpoint/2010/main" val="643086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78811" y="534793"/>
            <a:ext cx="8824080" cy="4462761"/>
          </a:xfrm>
          <a:prstGeom prst="rect">
            <a:avLst/>
          </a:prstGeom>
          <a:noFill/>
        </p:spPr>
        <p:txBody>
          <a:bodyPr wrap="square" rtlCol="0">
            <a:spAutoFit/>
          </a:bodyPr>
          <a:lstStyle/>
          <a:p>
            <a:r>
              <a:rPr lang="fr-FR" sz="3200" dirty="0" smtClean="0">
                <a:solidFill>
                  <a:srgbClr val="2432E7"/>
                </a:solidFill>
                <a:latin typeface="Candara"/>
                <a:cs typeface="Candara"/>
              </a:rPr>
              <a:t>Conclusion et améliorations possibles</a:t>
            </a:r>
          </a:p>
          <a:p>
            <a:endParaRPr lang="fr-FR" sz="2000" dirty="0" smtClean="0">
              <a:solidFill>
                <a:srgbClr val="2432E7"/>
              </a:solidFill>
              <a:latin typeface="Candara"/>
              <a:cs typeface="Candara"/>
            </a:endParaRPr>
          </a:p>
          <a:p>
            <a:endParaRPr lang="fr-FR" sz="2000" dirty="0">
              <a:solidFill>
                <a:srgbClr val="2432E7"/>
              </a:solidFill>
              <a:latin typeface="Candara"/>
              <a:cs typeface="Candara"/>
            </a:endParaRPr>
          </a:p>
          <a:p>
            <a:endParaRPr lang="fr-FR" sz="2000" dirty="0" smtClean="0">
              <a:solidFill>
                <a:srgbClr val="2432E7"/>
              </a:solidFill>
              <a:latin typeface="Candara"/>
              <a:cs typeface="Candara"/>
            </a:endParaRPr>
          </a:p>
          <a:p>
            <a:pPr algn="just"/>
            <a:r>
              <a:rPr lang="fr-FR" sz="1600" dirty="0" smtClean="0">
                <a:solidFill>
                  <a:srgbClr val="000000"/>
                </a:solidFill>
                <a:latin typeface="Avenir Next Medium"/>
                <a:cs typeface="Avenir Next Medium"/>
              </a:rPr>
              <a:t>La programmation d'un Intelligence artificielle pour le jeu Othello nous a permit de développer un algorithme de recherche intelligente dans un arbre. Nous avons trouvé très intéressante l'intégration de réflexions stratégiques dans le code afin d'emp</a:t>
            </a:r>
            <a:r>
              <a:rPr lang="fr-FR" sz="1600" dirty="0" smtClean="0">
                <a:solidFill>
                  <a:srgbClr val="000000"/>
                </a:solidFill>
                <a:latin typeface="Avenir Next Medium"/>
                <a:cs typeface="Avenir Next Medium"/>
              </a:rPr>
              <a:t>ê</a:t>
            </a:r>
            <a:r>
              <a:rPr lang="fr-FR" sz="1600" dirty="0" smtClean="0">
                <a:solidFill>
                  <a:srgbClr val="000000"/>
                </a:solidFill>
                <a:latin typeface="Avenir Next Medium"/>
                <a:cs typeface="Avenir Next Medium"/>
              </a:rPr>
              <a:t>cher l'étude exhaustive de tous les coups possible, mais de tout de même renvoyer un résultat optimisé.</a:t>
            </a:r>
          </a:p>
          <a:p>
            <a:pPr algn="just"/>
            <a:endParaRPr lang="fr-FR" sz="1600" dirty="0">
              <a:solidFill>
                <a:srgbClr val="000000"/>
              </a:solidFill>
              <a:latin typeface="Avenir Next Medium"/>
              <a:cs typeface="Avenir Next Medium"/>
            </a:endParaRPr>
          </a:p>
          <a:p>
            <a:pPr algn="just"/>
            <a:r>
              <a:rPr lang="fr-FR" sz="1600" dirty="0" smtClean="0">
                <a:solidFill>
                  <a:srgbClr val="000000"/>
                </a:solidFill>
                <a:latin typeface="Avenir Next Medium"/>
                <a:cs typeface="Avenir Next Medium"/>
              </a:rPr>
              <a:t>Nous avons également découvert le principe des algorithmes génétiques, une méthode de programmation qui permet d'améliorer les performances d'un programme informatique, en le confrontant à lui même.</a:t>
            </a:r>
          </a:p>
          <a:p>
            <a:pPr algn="just"/>
            <a:endParaRPr lang="fr-FR" sz="1600" dirty="0">
              <a:solidFill>
                <a:srgbClr val="000000"/>
              </a:solidFill>
              <a:latin typeface="Avenir Next Medium"/>
              <a:cs typeface="Avenir Next Medium"/>
            </a:endParaRPr>
          </a:p>
          <a:p>
            <a:pPr algn="just"/>
            <a:r>
              <a:rPr lang="fr-FR" sz="1600" dirty="0" smtClean="0">
                <a:solidFill>
                  <a:srgbClr val="000000"/>
                </a:solidFill>
                <a:latin typeface="Avenir Next Medium"/>
                <a:cs typeface="Avenir Next Medium"/>
              </a:rPr>
              <a:t>Bien qu'un peu déçu par l'absence de convergence de notre algorithme génétique, nous sommes heureux d'avoir pu implémenter ces programmes.</a:t>
            </a:r>
          </a:p>
          <a:p>
            <a:pPr algn="just"/>
            <a:endParaRPr lang="fr-FR" sz="1600" dirty="0">
              <a:solidFill>
                <a:srgbClr val="000000"/>
              </a:solidFill>
              <a:latin typeface="Avenir Next Medium"/>
              <a:cs typeface="Avenir Next Medium"/>
            </a:endParaRPr>
          </a:p>
        </p:txBody>
      </p:sp>
      <p:cxnSp>
        <p:nvCxnSpPr>
          <p:cNvPr id="5" name="Connecteur droit 4"/>
          <p:cNvCxnSpPr/>
          <p:nvPr/>
        </p:nvCxnSpPr>
        <p:spPr>
          <a:xfrm>
            <a:off x="378811" y="5264950"/>
            <a:ext cx="8641080" cy="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 name="ZoneTexte 5"/>
          <p:cNvSpPr txBox="1"/>
          <p:nvPr/>
        </p:nvSpPr>
        <p:spPr>
          <a:xfrm>
            <a:off x="480060" y="5838152"/>
            <a:ext cx="8641080" cy="707886"/>
          </a:xfrm>
          <a:prstGeom prst="rect">
            <a:avLst/>
          </a:prstGeom>
          <a:noFill/>
        </p:spPr>
        <p:txBody>
          <a:bodyPr wrap="square" rtlCol="0">
            <a:spAutoFit/>
          </a:bodyPr>
          <a:lstStyle/>
          <a:p>
            <a:pPr algn="just"/>
            <a:r>
              <a:rPr lang="fr-FR" sz="2000" dirty="0" smtClean="0">
                <a:latin typeface="Avenir Next Medium"/>
                <a:cs typeface="Avenir Next Medium"/>
              </a:rPr>
              <a:t>De</a:t>
            </a:r>
            <a:r>
              <a:rPr lang="fr-FR" sz="2000" dirty="0" smtClean="0"/>
              <a:t> </a:t>
            </a:r>
            <a:r>
              <a:rPr lang="fr-FR" sz="2000" dirty="0"/>
              <a:t>nombreuses </a:t>
            </a:r>
            <a:r>
              <a:rPr lang="fr-FR" sz="2000" dirty="0" smtClean="0"/>
              <a:t>pistes </a:t>
            </a:r>
            <a:r>
              <a:rPr lang="fr-FR" sz="2000" dirty="0"/>
              <a:t>de recherche et améliorations de notre programme sont </a:t>
            </a:r>
            <a:r>
              <a:rPr lang="fr-FR" sz="2000" dirty="0" smtClean="0"/>
              <a:t>envisageables.</a:t>
            </a:r>
            <a:endParaRPr lang="fr-FR" sz="2000" dirty="0">
              <a:latin typeface="Avenir Next Medium"/>
              <a:cs typeface="Avenir Next Medium"/>
            </a:endParaRPr>
          </a:p>
        </p:txBody>
      </p:sp>
      <p:sp>
        <p:nvSpPr>
          <p:cNvPr id="8" name="ZoneTexte 7"/>
          <p:cNvSpPr txBox="1"/>
          <p:nvPr/>
        </p:nvSpPr>
        <p:spPr>
          <a:xfrm>
            <a:off x="1114150" y="6996870"/>
            <a:ext cx="8006989" cy="4770537"/>
          </a:xfrm>
          <a:prstGeom prst="rect">
            <a:avLst/>
          </a:prstGeom>
          <a:noFill/>
        </p:spPr>
        <p:txBody>
          <a:bodyPr wrap="square" rtlCol="0">
            <a:spAutoFit/>
          </a:bodyPr>
          <a:lstStyle/>
          <a:p>
            <a:pPr marL="457200" indent="-457200" algn="just">
              <a:buAutoNum type="arabicPeriod"/>
            </a:pPr>
            <a:r>
              <a:rPr lang="fr-FR" sz="1600" dirty="0" smtClean="0">
                <a:latin typeface="Avenir Next Medium"/>
                <a:cs typeface="Avenir Next Medium"/>
              </a:rPr>
              <a:t>Une recherche plus importante en ce qui concerne le calcul du score est bien évidement une piste intéressante. Par exemple, les logiciels professionnels se servent de méthodes de reconnaissance de victoires basées sur les patterns de pions.</a:t>
            </a:r>
          </a:p>
          <a:p>
            <a:pPr marL="457200" indent="-457200" algn="just">
              <a:buAutoNum type="arabicPeriod"/>
            </a:pPr>
            <a:endParaRPr lang="fr-FR" sz="1600" dirty="0" smtClean="0">
              <a:latin typeface="Avenir Next Medium"/>
              <a:cs typeface="Avenir Next Medium"/>
            </a:endParaRPr>
          </a:p>
          <a:p>
            <a:pPr marL="457200" indent="-457200" algn="just">
              <a:buAutoNum type="arabicPeriod"/>
            </a:pPr>
            <a:r>
              <a:rPr lang="fr-FR" sz="1600" dirty="0" smtClean="0">
                <a:latin typeface="Avenir Next Medium"/>
                <a:cs typeface="Avenir Next Medium"/>
              </a:rPr>
              <a:t>Une optimisation des valeurs attribuées aux cases dans le calcul du score de position apparait également comme une amélioration possible.</a:t>
            </a:r>
          </a:p>
          <a:p>
            <a:pPr marL="457200" indent="-457200" algn="just">
              <a:buAutoNum type="arabicPeriod"/>
            </a:pPr>
            <a:endParaRPr lang="fr-FR" sz="1600" dirty="0" smtClean="0">
              <a:latin typeface="Avenir Next Medium"/>
              <a:cs typeface="Avenir Next Medium"/>
            </a:endParaRPr>
          </a:p>
          <a:p>
            <a:pPr marL="457200" indent="-457200" algn="just">
              <a:buAutoNum type="arabicPeriod"/>
            </a:pPr>
            <a:r>
              <a:rPr lang="fr-FR" sz="1600" dirty="0" smtClean="0">
                <a:latin typeface="Avenir Next Medium"/>
                <a:cs typeface="Avenir Next Medium"/>
              </a:rPr>
              <a:t>Dans l'algorithme </a:t>
            </a:r>
            <a:r>
              <a:rPr lang="fr-FR" sz="1600" dirty="0" err="1" smtClean="0">
                <a:latin typeface="Avenir Next Medium"/>
                <a:cs typeface="Avenir Next Medium"/>
              </a:rPr>
              <a:t>minmax</a:t>
            </a:r>
            <a:r>
              <a:rPr lang="fr-FR" sz="1600" dirty="0" smtClean="0">
                <a:latin typeface="Avenir Next Medium"/>
                <a:cs typeface="Avenir Next Medium"/>
              </a:rPr>
              <a:t>, il pourrait être intéressant de garder d'une itération sur l'autre le meilleur parcours trouvé, pour recommencer l'étude à l'itération suivante à partir de ce dernier, et donc permettre plus facilement des coupes alpha-beta.</a:t>
            </a:r>
          </a:p>
          <a:p>
            <a:pPr marL="457200" indent="-457200" algn="just">
              <a:buAutoNum type="arabicPeriod"/>
            </a:pPr>
            <a:endParaRPr lang="fr-FR" sz="1600" dirty="0" smtClean="0">
              <a:latin typeface="Avenir Next Medium"/>
              <a:cs typeface="Avenir Next Medium"/>
            </a:endParaRPr>
          </a:p>
          <a:p>
            <a:pPr marL="457200" indent="-457200" algn="just">
              <a:buAutoNum type="arabicPeriod"/>
            </a:pPr>
            <a:r>
              <a:rPr lang="fr-FR" sz="1600" dirty="0" smtClean="0">
                <a:latin typeface="Avenir Next Medium"/>
                <a:cs typeface="Avenir Next Medium"/>
              </a:rPr>
              <a:t>Enfin, compte tenu de la convergence difficile de l'algorithme génétique, plusieurs pistes d'amélioration sont envisageables. Il serait possible de restreindre l'ensemble des valeurs prises par les coefficients, de façon à contraindre l'évolution de l'algorithme vers un type de stratégie. On pourrait aussi améliorer le façon dont se fait la sélection, et le croisement pour favoriser certaines bonnes configurations de coefficients.</a:t>
            </a:r>
          </a:p>
        </p:txBody>
      </p:sp>
    </p:spTree>
    <p:extLst>
      <p:ext uri="{BB962C8B-B14F-4D97-AF65-F5344CB8AC3E}">
        <p14:creationId xmlns:p14="http://schemas.microsoft.com/office/powerpoint/2010/main" val="3646233405"/>
      </p:ext>
    </p:extLst>
  </p:cSld>
  <p:clrMapOvr>
    <a:masterClrMapping/>
  </p:clrMapOvr>
</p:sld>
</file>

<file path=ppt/theme/theme1.xml><?xml version="1.0" encoding="utf-8"?>
<a:theme xmlns:a="http://schemas.openxmlformats.org/drawingml/2006/main" name="Thème Office">
  <a:themeElements>
    <a:clrScheme name="Élémentaire">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000" dirty="0">
            <a:latin typeface="Avenir Next Medium"/>
            <a:cs typeface="Avenir Next Medium"/>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386</TotalTime>
  <Words>1569</Words>
  <Application>Microsoft Macintosh PowerPoint</Application>
  <PresentationFormat>Format A3 (297x420 mm)</PresentationFormat>
  <Paragraphs>85</Paragraphs>
  <Slides>8</Slides>
  <Notes>0</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Thème Office</vt:lpstr>
      <vt:lpstr>Stratégie d’exploration d’états pour la programmation d’un Othello</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Adrian Lemaigre</dc:creator>
  <cp:lastModifiedBy>Adrian Lemaigre</cp:lastModifiedBy>
  <cp:revision>64</cp:revision>
  <dcterms:created xsi:type="dcterms:W3CDTF">2016-03-17T08:28:28Z</dcterms:created>
  <dcterms:modified xsi:type="dcterms:W3CDTF">2016-03-17T14:55:23Z</dcterms:modified>
</cp:coreProperties>
</file>