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132684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276453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117706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220060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8DCFCF-7B27-475C-B13A-E8D59D703C3F}" type="datetimeFigureOut">
              <a:rPr lang="en-GB" smtClean="0"/>
              <a:t>16/12/2021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90187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08DCFCF-7B27-475C-B13A-E8D59D703C3F}" type="datetimeFigureOut">
              <a:rPr lang="en-GB" smtClean="0"/>
              <a:t>16/12/2021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54302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08DCFCF-7B27-475C-B13A-E8D59D703C3F}" type="datetimeFigureOut">
              <a:rPr lang="en-GB" smtClean="0"/>
              <a:t>16/12/2021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322622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08DCFCF-7B27-475C-B13A-E8D59D703C3F}" type="datetimeFigureOut">
              <a:rPr lang="en-GB" smtClean="0"/>
              <a:t>16/12/2021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372777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DCFCF-7B27-475C-B13A-E8D59D703C3F}" type="datetimeFigureOut">
              <a:rPr lang="en-GB" smtClean="0"/>
              <a:t>16/12/2021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413478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8DCFCF-7B27-475C-B13A-E8D59D703C3F}" type="datetimeFigureOut">
              <a:rPr lang="en-GB" smtClean="0"/>
              <a:t>16/12/2021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167203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8DCFCF-7B27-475C-B13A-E8D59D703C3F}" type="datetimeFigureOut">
              <a:rPr lang="en-GB" smtClean="0"/>
              <a:t>16/12/2021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51801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DCFCF-7B27-475C-B13A-E8D59D703C3F}" type="datetimeFigureOut">
              <a:rPr lang="en-GB" smtClean="0"/>
              <a:t>16/12/2021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45D7-BBFA-4B20-B2C3-CC8A5F4708D1}" type="slidenum">
              <a:rPr lang="en-GB" smtClean="0"/>
              <a:t>‹#›</a:t>
            </a:fld>
            <a:endParaRPr lang="en-GB"/>
          </a:p>
        </p:txBody>
      </p:sp>
    </p:spTree>
    <p:extLst>
      <p:ext uri="{BB962C8B-B14F-4D97-AF65-F5344CB8AC3E}">
        <p14:creationId xmlns:p14="http://schemas.microsoft.com/office/powerpoint/2010/main" val="338555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442" y="587260"/>
            <a:ext cx="3581400" cy="5467350"/>
          </a:xfrm>
          <a:prstGeom prst="rect">
            <a:avLst/>
          </a:prstGeom>
        </p:spPr>
      </p:pic>
      <p:sp>
        <p:nvSpPr>
          <p:cNvPr id="5" name="TextBox 4"/>
          <p:cNvSpPr txBox="1"/>
          <p:nvPr/>
        </p:nvSpPr>
        <p:spPr>
          <a:xfrm>
            <a:off x="290945" y="224444"/>
            <a:ext cx="11875367" cy="276999"/>
          </a:xfrm>
          <a:prstGeom prst="rect">
            <a:avLst/>
          </a:prstGeom>
          <a:noFill/>
        </p:spPr>
        <p:txBody>
          <a:bodyPr wrap="none" rtlCol="0">
            <a:spAutoFit/>
          </a:bodyPr>
          <a:lstStyle/>
          <a:p>
            <a:r>
              <a:rPr lang="en-US" sz="1200" dirty="0"/>
              <a:t>By default, </a:t>
            </a:r>
            <a:r>
              <a:rPr lang="en-US" sz="1200" dirty="0" err="1"/>
              <a:t>FlowJo</a:t>
            </a:r>
            <a:r>
              <a:rPr lang="en-US" sz="1200" dirty="0"/>
              <a:t> will display Aurora data like the example below. Since the Aurora records up to ~3x10^6, events will be </a:t>
            </a:r>
            <a:r>
              <a:rPr lang="en-US" sz="1200" dirty="0" err="1"/>
              <a:t>offscreen</a:t>
            </a:r>
            <a:r>
              <a:rPr lang="en-US" sz="1200" dirty="0"/>
              <a:t>. The </a:t>
            </a:r>
            <a:r>
              <a:rPr lang="en-US" sz="1200" dirty="0" err="1"/>
              <a:t>biexponential</a:t>
            </a:r>
            <a:r>
              <a:rPr lang="en-US" sz="1200" dirty="0"/>
              <a:t> transform will probably also be wrong.</a:t>
            </a:r>
            <a:endParaRPr lang="en-GB" sz="1200" dirty="0"/>
          </a:p>
        </p:txBody>
      </p:sp>
      <p:sp>
        <p:nvSpPr>
          <p:cNvPr id="6" name="TextBox 5"/>
          <p:cNvSpPr txBox="1"/>
          <p:nvPr/>
        </p:nvSpPr>
        <p:spPr>
          <a:xfrm>
            <a:off x="4114801" y="908858"/>
            <a:ext cx="6608618" cy="276999"/>
          </a:xfrm>
          <a:prstGeom prst="rect">
            <a:avLst/>
          </a:prstGeom>
          <a:noFill/>
        </p:spPr>
        <p:txBody>
          <a:bodyPr wrap="square" rtlCol="0">
            <a:spAutoFit/>
          </a:bodyPr>
          <a:lstStyle/>
          <a:p>
            <a:r>
              <a:rPr lang="en-US" sz="1200" dirty="0"/>
              <a:t>First, adjust the max value displayed. Click on the “T” transform button and select “customize axis”.</a:t>
            </a:r>
            <a:endParaRPr lang="en-GB" sz="1200" dirty="0"/>
          </a:p>
        </p:txBody>
      </p:sp>
      <p:cxnSp>
        <p:nvCxnSpPr>
          <p:cNvPr id="8" name="Straight Arrow Connector 7"/>
          <p:cNvCxnSpPr/>
          <p:nvPr/>
        </p:nvCxnSpPr>
        <p:spPr>
          <a:xfrm flipH="1">
            <a:off x="3516284" y="1163782"/>
            <a:ext cx="3773978" cy="3316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21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859" y="0"/>
            <a:ext cx="7010400" cy="6705600"/>
          </a:xfrm>
          <a:prstGeom prst="rect">
            <a:avLst/>
          </a:prstGeom>
        </p:spPr>
      </p:pic>
      <p:sp>
        <p:nvSpPr>
          <p:cNvPr id="3" name="TextBox 2"/>
          <p:cNvSpPr txBox="1"/>
          <p:nvPr/>
        </p:nvSpPr>
        <p:spPr>
          <a:xfrm>
            <a:off x="7381702" y="667789"/>
            <a:ext cx="4281055" cy="461665"/>
          </a:xfrm>
          <a:prstGeom prst="rect">
            <a:avLst/>
          </a:prstGeom>
          <a:noFill/>
        </p:spPr>
        <p:txBody>
          <a:bodyPr wrap="square" rtlCol="0">
            <a:spAutoFit/>
          </a:bodyPr>
          <a:lstStyle/>
          <a:p>
            <a:r>
              <a:rPr lang="en-US" sz="1200" dirty="0"/>
              <a:t>Click the “+” button three times. Hit “Save”. Hit “Apply” to close the window if you want to see how it looks.</a:t>
            </a:r>
            <a:endParaRPr lang="en-GB" sz="1200" dirty="0"/>
          </a:p>
        </p:txBody>
      </p:sp>
      <p:cxnSp>
        <p:nvCxnSpPr>
          <p:cNvPr id="4" name="Straight Arrow Connector 3"/>
          <p:cNvCxnSpPr/>
          <p:nvPr/>
        </p:nvCxnSpPr>
        <p:spPr>
          <a:xfrm flipH="1">
            <a:off x="4463935" y="1130531"/>
            <a:ext cx="3773978" cy="3316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8490151" y="2060459"/>
            <a:ext cx="3056227" cy="4645141"/>
          </a:xfrm>
          <a:prstGeom prst="rect">
            <a:avLst/>
          </a:prstGeom>
        </p:spPr>
      </p:pic>
      <p:sp>
        <p:nvSpPr>
          <p:cNvPr id="6" name="TextBox 5"/>
          <p:cNvSpPr txBox="1"/>
          <p:nvPr/>
        </p:nvSpPr>
        <p:spPr>
          <a:xfrm>
            <a:off x="8490151" y="1709650"/>
            <a:ext cx="1052946" cy="276999"/>
          </a:xfrm>
          <a:prstGeom prst="rect">
            <a:avLst/>
          </a:prstGeom>
          <a:noFill/>
        </p:spPr>
        <p:txBody>
          <a:bodyPr wrap="square" rtlCol="0">
            <a:spAutoFit/>
          </a:bodyPr>
          <a:lstStyle/>
          <a:p>
            <a:r>
              <a:rPr lang="en-US" sz="1200" dirty="0"/>
              <a:t>Result:</a:t>
            </a:r>
            <a:endParaRPr lang="en-GB" sz="1200" dirty="0"/>
          </a:p>
        </p:txBody>
      </p:sp>
    </p:spTree>
    <p:extLst>
      <p:ext uri="{BB962C8B-B14F-4D97-AF65-F5344CB8AC3E}">
        <p14:creationId xmlns:p14="http://schemas.microsoft.com/office/powerpoint/2010/main" val="14970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943" y="0"/>
            <a:ext cx="6991350" cy="6686550"/>
          </a:xfrm>
          <a:prstGeom prst="rect">
            <a:avLst/>
          </a:prstGeom>
        </p:spPr>
      </p:pic>
      <p:sp>
        <p:nvSpPr>
          <p:cNvPr id="3" name="TextBox 2"/>
          <p:cNvSpPr txBox="1"/>
          <p:nvPr/>
        </p:nvSpPr>
        <p:spPr>
          <a:xfrm>
            <a:off x="7331826" y="212377"/>
            <a:ext cx="4281055" cy="1569660"/>
          </a:xfrm>
          <a:prstGeom prst="rect">
            <a:avLst/>
          </a:prstGeom>
          <a:noFill/>
        </p:spPr>
        <p:txBody>
          <a:bodyPr wrap="square" rtlCol="0">
            <a:spAutoFit/>
          </a:bodyPr>
          <a:lstStyle/>
          <a:p>
            <a:r>
              <a:rPr lang="en-US" sz="1200" dirty="0"/>
              <a:t>Now, adjust the </a:t>
            </a:r>
            <a:r>
              <a:rPr lang="en-US" sz="1200" dirty="0" err="1"/>
              <a:t>biexponential</a:t>
            </a:r>
            <a:r>
              <a:rPr lang="en-US" sz="1200" dirty="0"/>
              <a:t> transform. Toggle the “Width Basis” slider, or change the value. What value you select is mostly just aesthetics. It does not affect the values of the data, but may allow to see the distinction between positive and negative better.</a:t>
            </a:r>
          </a:p>
          <a:p>
            <a:endParaRPr lang="en-US" sz="1200" dirty="0"/>
          </a:p>
          <a:p>
            <a:r>
              <a:rPr lang="en-US" sz="1200" dirty="0"/>
              <a:t>Hit “Save”, hit “Apply”.</a:t>
            </a:r>
          </a:p>
          <a:p>
            <a:r>
              <a:rPr lang="en-US" sz="1200" dirty="0"/>
              <a:t>To set the transform on several channels at once, select them all under “Apply to parameters”.</a:t>
            </a:r>
            <a:endParaRPr lang="en-GB" sz="1200" dirty="0"/>
          </a:p>
        </p:txBody>
      </p:sp>
      <p:cxnSp>
        <p:nvCxnSpPr>
          <p:cNvPr id="4" name="Straight Arrow Connector 3"/>
          <p:cNvCxnSpPr>
            <a:cxnSpLocks/>
          </p:cNvCxnSpPr>
          <p:nvPr/>
        </p:nvCxnSpPr>
        <p:spPr>
          <a:xfrm flipH="1">
            <a:off x="3325092" y="1736377"/>
            <a:ext cx="4594115" cy="39067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8511454" y="2152669"/>
            <a:ext cx="3101427" cy="4705331"/>
          </a:xfrm>
          <a:prstGeom prst="rect">
            <a:avLst/>
          </a:prstGeom>
        </p:spPr>
      </p:pic>
      <p:sp>
        <p:nvSpPr>
          <p:cNvPr id="9" name="TextBox 8"/>
          <p:cNvSpPr txBox="1"/>
          <p:nvPr/>
        </p:nvSpPr>
        <p:spPr>
          <a:xfrm>
            <a:off x="8511454" y="1736377"/>
            <a:ext cx="1044633" cy="276999"/>
          </a:xfrm>
          <a:prstGeom prst="rect">
            <a:avLst/>
          </a:prstGeom>
          <a:noFill/>
        </p:spPr>
        <p:txBody>
          <a:bodyPr wrap="square" rtlCol="0">
            <a:spAutoFit/>
          </a:bodyPr>
          <a:lstStyle/>
          <a:p>
            <a:r>
              <a:rPr lang="en-US" sz="1200" dirty="0"/>
              <a:t>Result:</a:t>
            </a:r>
            <a:endParaRPr lang="en-GB" sz="1200" dirty="0"/>
          </a:p>
        </p:txBody>
      </p:sp>
    </p:spTree>
    <p:extLst>
      <p:ext uri="{BB962C8B-B14F-4D97-AF65-F5344CB8AC3E}">
        <p14:creationId xmlns:p14="http://schemas.microsoft.com/office/powerpoint/2010/main" val="64177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81702" y="667789"/>
            <a:ext cx="4281055" cy="830997"/>
          </a:xfrm>
          <a:prstGeom prst="rect">
            <a:avLst/>
          </a:prstGeom>
          <a:noFill/>
        </p:spPr>
        <p:txBody>
          <a:bodyPr wrap="square" rtlCol="0">
            <a:spAutoFit/>
          </a:bodyPr>
          <a:lstStyle/>
          <a:p>
            <a:r>
              <a:rPr lang="en-US" sz="1200" dirty="0"/>
              <a:t>Repeat for the remaining fluorescent parameters. In theory, you should only have to do this once for each parameter if you hit Save. In practice, FlowJo fails a lot.</a:t>
            </a:r>
          </a:p>
          <a:p>
            <a:endParaRPr lang="en-GB" sz="1200" dirty="0"/>
          </a:p>
        </p:txBody>
      </p:sp>
      <p:sp>
        <p:nvSpPr>
          <p:cNvPr id="6" name="TextBox 5"/>
          <p:cNvSpPr txBox="1"/>
          <p:nvPr/>
        </p:nvSpPr>
        <p:spPr>
          <a:xfrm>
            <a:off x="8511454" y="1736377"/>
            <a:ext cx="1044633" cy="276999"/>
          </a:xfrm>
          <a:prstGeom prst="rect">
            <a:avLst/>
          </a:prstGeom>
          <a:noFill/>
        </p:spPr>
        <p:txBody>
          <a:bodyPr wrap="square" rtlCol="0">
            <a:spAutoFit/>
          </a:bodyPr>
          <a:lstStyle/>
          <a:p>
            <a:r>
              <a:rPr lang="en-US" sz="1200" dirty="0"/>
              <a:t>Result:</a:t>
            </a:r>
            <a:endParaRPr lang="en-GB" sz="1200" dirty="0"/>
          </a:p>
        </p:txBody>
      </p:sp>
      <p:pic>
        <p:nvPicPr>
          <p:cNvPr id="2" name="Picture 1"/>
          <p:cNvPicPr>
            <a:picLocks noChangeAspect="1"/>
          </p:cNvPicPr>
          <p:nvPr/>
        </p:nvPicPr>
        <p:blipFill>
          <a:blip r:embed="rId2"/>
          <a:stretch>
            <a:fillRect/>
          </a:stretch>
        </p:blipFill>
        <p:spPr>
          <a:xfrm>
            <a:off x="7578177" y="2013376"/>
            <a:ext cx="3103677" cy="4779995"/>
          </a:xfrm>
          <a:prstGeom prst="rect">
            <a:avLst/>
          </a:prstGeom>
        </p:spPr>
      </p:pic>
    </p:spTree>
    <p:extLst>
      <p:ext uri="{BB962C8B-B14F-4D97-AF65-F5344CB8AC3E}">
        <p14:creationId xmlns:p14="http://schemas.microsoft.com/office/powerpoint/2010/main" val="102352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98" y="193964"/>
            <a:ext cx="4281055" cy="400110"/>
          </a:xfrm>
          <a:prstGeom prst="rect">
            <a:avLst/>
          </a:prstGeom>
          <a:noFill/>
        </p:spPr>
        <p:txBody>
          <a:bodyPr wrap="square" rtlCol="0">
            <a:spAutoFit/>
          </a:bodyPr>
          <a:lstStyle/>
          <a:p>
            <a:r>
              <a:rPr lang="en-US" sz="2000" dirty="0"/>
              <a:t>Advanced</a:t>
            </a:r>
            <a:endParaRPr lang="en-GB" sz="2000" dirty="0"/>
          </a:p>
        </p:txBody>
      </p:sp>
      <p:sp>
        <p:nvSpPr>
          <p:cNvPr id="6" name="TextBox 5"/>
          <p:cNvSpPr txBox="1"/>
          <p:nvPr/>
        </p:nvSpPr>
        <p:spPr>
          <a:xfrm>
            <a:off x="390698" y="813047"/>
            <a:ext cx="3017520" cy="1200329"/>
          </a:xfrm>
          <a:prstGeom prst="rect">
            <a:avLst/>
          </a:prstGeom>
          <a:noFill/>
        </p:spPr>
        <p:txBody>
          <a:bodyPr wrap="square" rtlCol="0">
            <a:spAutoFit/>
          </a:bodyPr>
          <a:lstStyle/>
          <a:p>
            <a:r>
              <a:rPr lang="en-US" sz="1200" dirty="0"/>
              <a:t>For low expression antigens, you may wish to restrict the axis to only display data up to a certain value. For example, see below with IL-10 staining in </a:t>
            </a:r>
            <a:r>
              <a:rPr lang="en-US" sz="1200" dirty="0" err="1"/>
              <a:t>Tregs</a:t>
            </a:r>
            <a:r>
              <a:rPr lang="en-US" sz="1200" dirty="0"/>
              <a:t> where the IL-10 x-axis is at 3x10^5, whereas the Foxp3 y-axis goes up to 3x10^6,</a:t>
            </a:r>
            <a:endParaRPr lang="en-GB" sz="1200" dirty="0"/>
          </a:p>
        </p:txBody>
      </p:sp>
      <p:pic>
        <p:nvPicPr>
          <p:cNvPr id="4" name="Picture 3"/>
          <p:cNvPicPr>
            <a:picLocks noChangeAspect="1"/>
          </p:cNvPicPr>
          <p:nvPr/>
        </p:nvPicPr>
        <p:blipFill>
          <a:blip r:embed="rId2"/>
          <a:stretch>
            <a:fillRect/>
          </a:stretch>
        </p:blipFill>
        <p:spPr>
          <a:xfrm>
            <a:off x="117850" y="2013376"/>
            <a:ext cx="2828925" cy="2781300"/>
          </a:xfrm>
          <a:prstGeom prst="rect">
            <a:avLst/>
          </a:prstGeom>
        </p:spPr>
      </p:pic>
      <p:sp>
        <p:nvSpPr>
          <p:cNvPr id="7" name="TextBox 6"/>
          <p:cNvSpPr txBox="1"/>
          <p:nvPr/>
        </p:nvSpPr>
        <p:spPr>
          <a:xfrm>
            <a:off x="5023658" y="139096"/>
            <a:ext cx="4461164" cy="1200329"/>
          </a:xfrm>
          <a:prstGeom prst="rect">
            <a:avLst/>
          </a:prstGeom>
          <a:noFill/>
        </p:spPr>
        <p:txBody>
          <a:bodyPr wrap="square" rtlCol="0">
            <a:spAutoFit/>
          </a:bodyPr>
          <a:lstStyle/>
          <a:p>
            <a:r>
              <a:rPr lang="en-US" sz="1200" dirty="0"/>
              <a:t>For panels with high spread, you may wish to compress the axis even further. Usually this indicates a problem in the panel or </a:t>
            </a:r>
            <a:r>
              <a:rPr lang="en-US" sz="1200" dirty="0" err="1"/>
              <a:t>unmixing</a:t>
            </a:r>
            <a:r>
              <a:rPr lang="en-US" sz="1200" dirty="0"/>
              <a:t>. In the example below from 50-color panel, there is a high degree of spreading of the negative in the CD8 channel (y-axis of the </a:t>
            </a:r>
            <a:r>
              <a:rPr lang="en-US" sz="1200" dirty="0" err="1"/>
              <a:t>biplot</a:t>
            </a:r>
            <a:r>
              <a:rPr lang="en-US" sz="1200" dirty="0"/>
              <a:t>). Since this is bimodal and just used for gating, we can compress the negative using the “Positive Decades” slider. The default is 5.50.</a:t>
            </a:r>
            <a:endParaRPr lang="en-GB" sz="1200" dirty="0"/>
          </a:p>
        </p:txBody>
      </p:sp>
      <p:pic>
        <p:nvPicPr>
          <p:cNvPr id="5" name="Picture 4"/>
          <p:cNvPicPr>
            <a:picLocks noChangeAspect="1"/>
          </p:cNvPicPr>
          <p:nvPr/>
        </p:nvPicPr>
        <p:blipFill>
          <a:blip r:embed="rId3"/>
          <a:stretch>
            <a:fillRect/>
          </a:stretch>
        </p:blipFill>
        <p:spPr>
          <a:xfrm>
            <a:off x="5128953" y="1377992"/>
            <a:ext cx="4355869" cy="2624489"/>
          </a:xfrm>
          <a:prstGeom prst="rect">
            <a:avLst/>
          </a:prstGeom>
        </p:spPr>
      </p:pic>
      <p:cxnSp>
        <p:nvCxnSpPr>
          <p:cNvPr id="8" name="Straight Arrow Connector 7"/>
          <p:cNvCxnSpPr/>
          <p:nvPr/>
        </p:nvCxnSpPr>
        <p:spPr>
          <a:xfrm>
            <a:off x="6841374" y="1257554"/>
            <a:ext cx="99753" cy="2542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5128953" y="4122919"/>
            <a:ext cx="4602739" cy="2735081"/>
          </a:xfrm>
          <a:prstGeom prst="rect">
            <a:avLst/>
          </a:prstGeom>
        </p:spPr>
      </p:pic>
      <p:sp>
        <p:nvSpPr>
          <p:cNvPr id="13" name="TextBox 12"/>
          <p:cNvSpPr txBox="1"/>
          <p:nvPr/>
        </p:nvSpPr>
        <p:spPr>
          <a:xfrm>
            <a:off x="8410228" y="3661254"/>
            <a:ext cx="3928110" cy="461665"/>
          </a:xfrm>
          <a:prstGeom prst="rect">
            <a:avLst/>
          </a:prstGeom>
          <a:noFill/>
        </p:spPr>
        <p:txBody>
          <a:bodyPr wrap="square" rtlCol="0">
            <a:spAutoFit/>
          </a:bodyPr>
          <a:lstStyle/>
          <a:p>
            <a:r>
              <a:rPr lang="en-US" sz="1200" dirty="0"/>
              <a:t>Result with Positive Decades set to 5.00 (less = more compression):</a:t>
            </a:r>
            <a:endParaRPr lang="en-GB" sz="1200" dirty="0"/>
          </a:p>
        </p:txBody>
      </p:sp>
    </p:spTree>
    <p:extLst>
      <p:ext uri="{BB962C8B-B14F-4D97-AF65-F5344CB8AC3E}">
        <p14:creationId xmlns:p14="http://schemas.microsoft.com/office/powerpoint/2010/main" val="1552746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351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Babraham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Burton</dc:creator>
  <cp:lastModifiedBy>Oliver Burton</cp:lastModifiedBy>
  <cp:revision>5</cp:revision>
  <dcterms:created xsi:type="dcterms:W3CDTF">2021-03-04T15:40:49Z</dcterms:created>
  <dcterms:modified xsi:type="dcterms:W3CDTF">2021-12-16T17:13:07Z</dcterms:modified>
</cp:coreProperties>
</file>