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50" r:id="rId3"/>
  </p:sldMasterIdLst>
  <p:notesMasterIdLst>
    <p:notesMasterId r:id="rId17"/>
  </p:notesMasterIdLst>
  <p:sldIdLst>
    <p:sldId id="256" r:id="rId4"/>
    <p:sldId id="259" r:id="rId5"/>
    <p:sldId id="331" r:id="rId6"/>
    <p:sldId id="268" r:id="rId7"/>
    <p:sldId id="274" r:id="rId8"/>
    <p:sldId id="269"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userDrawn="1">
          <p15:clr>
            <a:srgbClr val="A4A3A4"/>
          </p15:clr>
        </p15:guide>
        <p15:guide id="2" pos="50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CE"/>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9" autoAdjust="0"/>
    <p:restoredTop sz="94934" autoAdjust="0"/>
  </p:normalViewPr>
  <p:slideViewPr>
    <p:cSldViewPr snapToGrid="0">
      <p:cViewPr varScale="1">
        <p:scale>
          <a:sx n="160" d="100"/>
          <a:sy n="160" d="100"/>
        </p:scale>
        <p:origin x="192" y="896"/>
      </p:cViewPr>
      <p:guideLst>
        <p:guide orient="horz" pos="1933"/>
        <p:guide pos="5019"/>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6BB85-BC04-4FEB-AA2D-8307A64EB8EE}" type="datetimeFigureOut">
              <a:rPr lang="en-GB" smtClean="0"/>
              <a:t>31/10/2023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AEA82-9A2F-44D4-8024-8E57E876D542}" type="slidenum">
              <a:rPr lang="en-GB" smtClean="0"/>
              <a:t>‹#›</a:t>
            </a:fld>
            <a:endParaRPr lang="en-GB"/>
          </a:p>
        </p:txBody>
      </p:sp>
    </p:spTree>
    <p:extLst>
      <p:ext uri="{BB962C8B-B14F-4D97-AF65-F5344CB8AC3E}">
        <p14:creationId xmlns:p14="http://schemas.microsoft.com/office/powerpoint/2010/main" val="207228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5"/>
          </p:nvPr>
        </p:nvSpPr>
        <p:spPr/>
        <p:txBody>
          <a:bodyPr/>
          <a:lstStyle/>
          <a:p>
            <a:fld id="{121AEA82-9A2F-44D4-8024-8E57E876D542}" type="slidenum">
              <a:rPr lang="en-GB" smtClean="0"/>
              <a:t>1</a:t>
            </a:fld>
            <a:endParaRPr lang="en-GB"/>
          </a:p>
        </p:txBody>
      </p:sp>
    </p:spTree>
    <p:extLst>
      <p:ext uri="{BB962C8B-B14F-4D97-AF65-F5344CB8AC3E}">
        <p14:creationId xmlns:p14="http://schemas.microsoft.com/office/powerpoint/2010/main" val="387161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5"/>
          </p:nvPr>
        </p:nvSpPr>
        <p:spPr/>
        <p:txBody>
          <a:bodyPr/>
          <a:lstStyle/>
          <a:p>
            <a:fld id="{121AEA82-9A2F-44D4-8024-8E57E876D542}" type="slidenum">
              <a:rPr lang="en-GB" smtClean="0"/>
              <a:t>2</a:t>
            </a:fld>
            <a:endParaRPr lang="en-GB"/>
          </a:p>
        </p:txBody>
      </p:sp>
    </p:spTree>
    <p:extLst>
      <p:ext uri="{BB962C8B-B14F-4D97-AF65-F5344CB8AC3E}">
        <p14:creationId xmlns:p14="http://schemas.microsoft.com/office/powerpoint/2010/main" val="236292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23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73100" y="2442906"/>
            <a:ext cx="5470525" cy="851837"/>
          </a:xfrm>
          <a:prstGeom prst="rect">
            <a:avLst/>
          </a:prstGeom>
        </p:spPr>
        <p:txBody>
          <a:bodyPr vert="horz" lIns="91440" tIns="45720" rIns="91440" bIns="45720" rtlCol="0" anchor="ctr">
            <a:normAutofit/>
          </a:bodyPr>
          <a:lstStyle/>
          <a:p>
            <a:r>
              <a:rPr lang="en-US"/>
              <a:t>Click to edit title</a:t>
            </a:r>
            <a:endParaRPr lang="en-GB"/>
          </a:p>
        </p:txBody>
      </p:sp>
      <p:sp>
        <p:nvSpPr>
          <p:cNvPr id="4" name="Picture Placeholder 2">
            <a:extLst>
              <a:ext uri="{FF2B5EF4-FFF2-40B4-BE49-F238E27FC236}">
                <a16:creationId xmlns:a16="http://schemas.microsoft.com/office/drawing/2014/main" id="{ED658514-CD4D-9B48-B652-895EBD404527}"/>
              </a:ext>
            </a:extLst>
          </p:cNvPr>
          <p:cNvSpPr>
            <a:spLocks noGrp="1"/>
          </p:cNvSpPr>
          <p:nvPr>
            <p:ph type="pic" idx="1"/>
          </p:nvPr>
        </p:nvSpPr>
        <p:spPr>
          <a:xfrm>
            <a:off x="6800850" y="457200"/>
            <a:ext cx="4857750" cy="5843588"/>
          </a:xfrm>
          <a:prstGeom prst="rect">
            <a:avLst/>
          </a:prstGeom>
        </p:spPr>
        <p:txBody>
          <a:bodyPr/>
          <a:lstStyle>
            <a:lvl1pPr marL="0" indent="0">
              <a:buNone/>
              <a:defRPr sz="3200">
                <a:solidFill>
                  <a:schemeClr val="bg1"/>
                </a:solidFill>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110689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Text Placeholder 2"/>
          <p:cNvSpPr>
            <a:spLocks noGrp="1"/>
          </p:cNvSpPr>
          <p:nvPr>
            <p:ph idx="1"/>
          </p:nvPr>
        </p:nvSpPr>
        <p:spPr>
          <a:xfrm>
            <a:off x="838200" y="1825624"/>
            <a:ext cx="10515600" cy="3730349"/>
          </a:xfrm>
          <a:prstGeom prst="rect">
            <a:avLst/>
          </a:prstGeom>
        </p:spPr>
        <p:txBody>
          <a:bodyPr vert="horz" lIns="91440" tIns="45720" rIns="91440" bIns="45720" rtlCol="0">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0074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391478"/>
          </a:xfrm>
          <a:prstGeom prst="rect">
            <a:avLst/>
          </a:prstGeom>
        </p:spPr>
        <p:txBody>
          <a:bodyPr anchor="b"/>
          <a:lstStyle>
            <a:lvl1pPr>
              <a:defRPr sz="3200"/>
            </a:lvl1pPr>
          </a:lstStyle>
          <a:p>
            <a:r>
              <a:rPr lang="en-US"/>
              <a:t>Click to edit Master title style</a:t>
            </a:r>
            <a:br>
              <a:rPr lang="en-US"/>
            </a:br>
            <a:endParaRPr lang="en-GB"/>
          </a:p>
        </p:txBody>
      </p:sp>
      <p:sp>
        <p:nvSpPr>
          <p:cNvPr id="3" name="Picture Placeholder 2"/>
          <p:cNvSpPr>
            <a:spLocks noGrp="1"/>
          </p:cNvSpPr>
          <p:nvPr>
            <p:ph type="pic" idx="1"/>
          </p:nvPr>
        </p:nvSpPr>
        <p:spPr>
          <a:xfrm>
            <a:off x="5183188" y="457200"/>
            <a:ext cx="6172200" cy="5098773"/>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498574"/>
          </a:xfrm>
          <a:prstGeom prst="rect">
            <a:avLst/>
          </a:prstGeo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7456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29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08DCFCF-7B27-475C-B13A-E8D59D703C3F}"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421984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56108"/>
            <a:ext cx="12192000" cy="7970216"/>
          </a:xfrm>
          <a:prstGeom prst="rect">
            <a:avLst/>
          </a:prstGeom>
        </p:spPr>
      </p:pic>
      <p:sp>
        <p:nvSpPr>
          <p:cNvPr id="2" name="Title Placeholder 1"/>
          <p:cNvSpPr>
            <a:spLocks noGrp="1"/>
          </p:cNvSpPr>
          <p:nvPr>
            <p:ph type="title"/>
          </p:nvPr>
        </p:nvSpPr>
        <p:spPr>
          <a:xfrm>
            <a:off x="673100" y="2442906"/>
            <a:ext cx="7309757" cy="851837"/>
          </a:xfrm>
          <a:prstGeom prst="rect">
            <a:avLst/>
          </a:prstGeom>
        </p:spPr>
        <p:txBody>
          <a:bodyPr vert="horz" lIns="91440" tIns="45720" rIns="91440" bIns="45720" rtlCol="0" anchor="ctr">
            <a:normAutofit/>
          </a:bodyPr>
          <a:lstStyle/>
          <a:p>
            <a:r>
              <a:rPr lang="en-US"/>
              <a:t>Click to edit title</a:t>
            </a:r>
            <a:endParaRPr lang="en-GB"/>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525" y="615013"/>
            <a:ext cx="4320000" cy="868406"/>
          </a:xfrm>
          <a:prstGeom prst="rect">
            <a:avLst/>
          </a:prstGeom>
        </p:spPr>
      </p:pic>
    </p:spTree>
    <p:extLst>
      <p:ext uri="{BB962C8B-B14F-4D97-AF65-F5344CB8AC3E}">
        <p14:creationId xmlns:p14="http://schemas.microsoft.com/office/powerpoint/2010/main" val="27169489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2CE"/>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066" y="627226"/>
            <a:ext cx="4320000" cy="868406"/>
          </a:xfrm>
          <a:prstGeom prst="rect">
            <a:avLst/>
          </a:prstGeom>
        </p:spPr>
      </p:pic>
    </p:spTree>
    <p:extLst>
      <p:ext uri="{BB962C8B-B14F-4D97-AF65-F5344CB8AC3E}">
        <p14:creationId xmlns:p14="http://schemas.microsoft.com/office/powerpoint/2010/main" val="557755022"/>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96549E4E-52F1-4E49-A3F6-4156F06F960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0213" y="5986476"/>
            <a:ext cx="2520000" cy="520907"/>
          </a:xfrm>
          <a:prstGeom prst="rect">
            <a:avLst/>
          </a:prstGeom>
        </p:spPr>
      </p:pic>
    </p:spTree>
    <p:extLst>
      <p:ext uri="{BB962C8B-B14F-4D97-AF65-F5344CB8AC3E}">
        <p14:creationId xmlns:p14="http://schemas.microsoft.com/office/powerpoint/2010/main" val="92147117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3" r:id="rId3"/>
    <p:sldLayoutId id="2147483667" r:id="rId4"/>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bin/windows/Rtools/" TargetMode="External"/><Relationship Id="rId2" Type="http://schemas.openxmlformats.org/officeDocument/2006/relationships/hyperlink" Target="https://posit.co/download/rstudio-desktop/" TargetMode="External"/><Relationship Id="rId1" Type="http://schemas.openxmlformats.org/officeDocument/2006/relationships/slideLayout" Target="../slideLayouts/slideLayout3.xml"/><Relationship Id="rId5" Type="http://schemas.openxmlformats.org/officeDocument/2006/relationships/hyperlink" Target="https://mac.r-project.org/openmp/" TargetMode="External"/><Relationship Id="rId4" Type="http://schemas.openxmlformats.org/officeDocument/2006/relationships/hyperlink" Target="https://clanfear.github.io/CSSS508/docs/compil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58814" y="1818967"/>
            <a:ext cx="7452799" cy="2113935"/>
          </a:xfrm>
        </p:spPr>
        <p:txBody>
          <a:bodyPr>
            <a:normAutofit fontScale="90000"/>
          </a:bodyPr>
          <a:lstStyle/>
          <a:p>
            <a:r>
              <a:rPr lang="en-GB" sz="6000" dirty="0" err="1"/>
              <a:t>flowcytoscript</a:t>
            </a:r>
            <a:r>
              <a:rPr lang="en-GB" sz="6000" dirty="0"/>
              <a:t>:</a:t>
            </a:r>
            <a:br>
              <a:rPr lang="en-GB" sz="6000" dirty="0"/>
            </a:br>
            <a:r>
              <a:rPr lang="en-GB" dirty="0"/>
              <a:t>A semi-automated high parameter</a:t>
            </a:r>
            <a:br>
              <a:rPr lang="en-GB" dirty="0"/>
            </a:br>
            <a:r>
              <a:rPr lang="en-GB" dirty="0"/>
              <a:t>flow cytometry workflow</a:t>
            </a:r>
          </a:p>
        </p:txBody>
      </p:sp>
      <p:sp>
        <p:nvSpPr>
          <p:cNvPr id="3" name="Title 1">
            <a:extLst>
              <a:ext uri="{FF2B5EF4-FFF2-40B4-BE49-F238E27FC236}">
                <a16:creationId xmlns:a16="http://schemas.microsoft.com/office/drawing/2014/main" id="{0EA90E23-F899-5856-3729-3FC2B359D58A}"/>
              </a:ext>
            </a:extLst>
          </p:cNvPr>
          <p:cNvSpPr txBox="1">
            <a:spLocks/>
          </p:cNvSpPr>
          <p:nvPr/>
        </p:nvSpPr>
        <p:spPr>
          <a:xfrm>
            <a:off x="658814" y="4129596"/>
            <a:ext cx="7717090" cy="741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Liston-Dooley Lab</a:t>
            </a:r>
          </a:p>
          <a:p>
            <a:r>
              <a:rPr lang="en-GB" sz="2400" dirty="0"/>
              <a:t>Version 2, October 2023</a:t>
            </a:r>
          </a:p>
        </p:txBody>
      </p:sp>
    </p:spTree>
    <p:extLst>
      <p:ext uri="{BB962C8B-B14F-4D97-AF65-F5344CB8AC3E}">
        <p14:creationId xmlns:p14="http://schemas.microsoft.com/office/powerpoint/2010/main" val="79730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cluster histograms</a:t>
            </a:r>
          </a:p>
        </p:txBody>
      </p:sp>
      <p:pic>
        <p:nvPicPr>
          <p:cNvPr id="4" name="Picture 3" descr="A graph of different colored lines&#10;&#10;Description automatically generated">
            <a:extLst>
              <a:ext uri="{FF2B5EF4-FFF2-40B4-BE49-F238E27FC236}">
                <a16:creationId xmlns:a16="http://schemas.microsoft.com/office/drawing/2014/main" id="{5AD8BDB3-8E4E-B2D7-A9B8-52A2AC5EC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0700" y="2249440"/>
            <a:ext cx="4114808" cy="3200407"/>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BBF7C43B-C81A-0FB7-523B-982FCAD9D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4713" y="2249440"/>
            <a:ext cx="4114808" cy="3200407"/>
          </a:xfrm>
          <a:prstGeom prst="rect">
            <a:avLst/>
          </a:prstGeom>
        </p:spPr>
      </p:pic>
    </p:spTree>
    <p:extLst>
      <p:ext uri="{BB962C8B-B14F-4D97-AF65-F5344CB8AC3E}">
        <p14:creationId xmlns:p14="http://schemas.microsoft.com/office/powerpoint/2010/main" val="419304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PCA plots</a:t>
            </a:r>
          </a:p>
        </p:txBody>
      </p:sp>
      <p:pic>
        <p:nvPicPr>
          <p:cNvPr id="5" name="Picture 4" descr="A diagram of a graph&#10;&#10;Description automatically generated with medium confidence">
            <a:extLst>
              <a:ext uri="{FF2B5EF4-FFF2-40B4-BE49-F238E27FC236}">
                <a16:creationId xmlns:a16="http://schemas.microsoft.com/office/drawing/2014/main" id="{3B7A0FA1-6323-38C2-FF12-F39E2879FA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672" y="2303203"/>
            <a:ext cx="4572009" cy="2743206"/>
          </a:xfrm>
          <a:prstGeom prst="rect">
            <a:avLst/>
          </a:prstGeom>
        </p:spPr>
      </p:pic>
      <p:pic>
        <p:nvPicPr>
          <p:cNvPr id="8" name="Picture 7" descr="A diagram of a cluster&#10;&#10;Description automatically generated">
            <a:extLst>
              <a:ext uri="{FF2B5EF4-FFF2-40B4-BE49-F238E27FC236}">
                <a16:creationId xmlns:a16="http://schemas.microsoft.com/office/drawing/2014/main" id="{AFF91CDA-D2A2-AA1A-698F-535B3F5DEC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9401" y="2303203"/>
            <a:ext cx="4572009" cy="2743206"/>
          </a:xfrm>
          <a:prstGeom prst="rect">
            <a:avLst/>
          </a:prstGeom>
        </p:spPr>
      </p:pic>
    </p:spTree>
    <p:extLst>
      <p:ext uri="{BB962C8B-B14F-4D97-AF65-F5344CB8AC3E}">
        <p14:creationId xmlns:p14="http://schemas.microsoft.com/office/powerpoint/2010/main" val="257877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changed regions</a:t>
            </a:r>
          </a:p>
        </p:txBody>
      </p:sp>
      <p:pic>
        <p:nvPicPr>
          <p:cNvPr id="5" name="Picture 4" descr="A map of blood and percentage&#10;&#10;Description automatically generated">
            <a:extLst>
              <a:ext uri="{FF2B5EF4-FFF2-40B4-BE49-F238E27FC236}">
                <a16:creationId xmlns:a16="http://schemas.microsoft.com/office/drawing/2014/main" id="{327A3D79-26D6-4B7D-8299-DE214769EB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796" y="2032815"/>
            <a:ext cx="3657607" cy="3657607"/>
          </a:xfrm>
          <a:prstGeom prst="rect">
            <a:avLst/>
          </a:prstGeom>
        </p:spPr>
      </p:pic>
      <p:pic>
        <p:nvPicPr>
          <p:cNvPr id="8" name="Picture 7" descr="A map of blood and percentage&#10;&#10;Description automatically generated">
            <a:extLst>
              <a:ext uri="{FF2B5EF4-FFF2-40B4-BE49-F238E27FC236}">
                <a16:creationId xmlns:a16="http://schemas.microsoft.com/office/drawing/2014/main" id="{F8122556-809A-7AD3-7929-3D1BD78C07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977" y="2032814"/>
            <a:ext cx="3657607" cy="3657607"/>
          </a:xfrm>
          <a:prstGeom prst="rect">
            <a:avLst/>
          </a:prstGeom>
        </p:spPr>
      </p:pic>
      <p:sp>
        <p:nvSpPr>
          <p:cNvPr id="9" name="TextBox 8">
            <a:extLst>
              <a:ext uri="{FF2B5EF4-FFF2-40B4-BE49-F238E27FC236}">
                <a16:creationId xmlns:a16="http://schemas.microsoft.com/office/drawing/2014/main" id="{AEB392F1-DA31-9AD7-0077-1C621E458047}"/>
              </a:ext>
            </a:extLst>
          </p:cNvPr>
          <p:cNvSpPr txBox="1"/>
          <p:nvPr/>
        </p:nvSpPr>
        <p:spPr>
          <a:xfrm>
            <a:off x="2762864" y="2032814"/>
            <a:ext cx="1055097" cy="369332"/>
          </a:xfrm>
          <a:prstGeom prst="rect">
            <a:avLst/>
          </a:prstGeom>
          <a:noFill/>
        </p:spPr>
        <p:txBody>
          <a:bodyPr wrap="none" rtlCol="0">
            <a:spAutoFit/>
          </a:bodyPr>
          <a:lstStyle/>
          <a:p>
            <a:r>
              <a:rPr lang="en-US" dirty="0" err="1"/>
              <a:t>tSNE</a:t>
            </a:r>
            <a:r>
              <a:rPr lang="en-US" dirty="0"/>
              <a:t> plot</a:t>
            </a:r>
          </a:p>
        </p:txBody>
      </p:sp>
      <p:sp>
        <p:nvSpPr>
          <p:cNvPr id="10" name="TextBox 9">
            <a:extLst>
              <a:ext uri="{FF2B5EF4-FFF2-40B4-BE49-F238E27FC236}">
                <a16:creationId xmlns:a16="http://schemas.microsoft.com/office/drawing/2014/main" id="{18AA87EE-2481-40FB-545F-C0939E210157}"/>
              </a:ext>
            </a:extLst>
          </p:cNvPr>
          <p:cNvSpPr txBox="1"/>
          <p:nvPr/>
        </p:nvSpPr>
        <p:spPr>
          <a:xfrm>
            <a:off x="7013789" y="2032814"/>
            <a:ext cx="1207382" cy="369332"/>
          </a:xfrm>
          <a:prstGeom prst="rect">
            <a:avLst/>
          </a:prstGeom>
          <a:noFill/>
        </p:spPr>
        <p:txBody>
          <a:bodyPr wrap="none" rtlCol="0">
            <a:spAutoFit/>
          </a:bodyPr>
          <a:lstStyle/>
          <a:p>
            <a:r>
              <a:rPr lang="en-US" dirty="0"/>
              <a:t>UMAP plot</a:t>
            </a:r>
          </a:p>
        </p:txBody>
      </p:sp>
    </p:spTree>
    <p:extLst>
      <p:ext uri="{BB962C8B-B14F-4D97-AF65-F5344CB8AC3E}">
        <p14:creationId xmlns:p14="http://schemas.microsoft.com/office/powerpoint/2010/main" val="2373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a:t>
            </a:r>
            <a:r>
              <a:rPr lang="en-US" dirty="0" err="1"/>
              <a:t>crossentropy</a:t>
            </a:r>
            <a:r>
              <a:rPr lang="en-US" dirty="0"/>
              <a:t> testing</a:t>
            </a:r>
          </a:p>
        </p:txBody>
      </p:sp>
      <p:pic>
        <p:nvPicPr>
          <p:cNvPr id="5" name="Picture 4" descr="A white background with black lines&#10;&#10;Description automatically generated">
            <a:extLst>
              <a:ext uri="{FF2B5EF4-FFF2-40B4-BE49-F238E27FC236}">
                <a16:creationId xmlns:a16="http://schemas.microsoft.com/office/drawing/2014/main" id="{4D8C9866-C209-39ED-0EC3-2694F72696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7645" y="4133612"/>
            <a:ext cx="6752304" cy="2700921"/>
          </a:xfrm>
          <a:prstGeom prst="rect">
            <a:avLst/>
          </a:prstGeom>
        </p:spPr>
      </p:pic>
      <p:sp>
        <p:nvSpPr>
          <p:cNvPr id="8" name="TextBox 7">
            <a:extLst>
              <a:ext uri="{FF2B5EF4-FFF2-40B4-BE49-F238E27FC236}">
                <a16:creationId xmlns:a16="http://schemas.microsoft.com/office/drawing/2014/main" id="{4254F0F5-7C9A-B515-3652-938248E533AE}"/>
              </a:ext>
            </a:extLst>
          </p:cNvPr>
          <p:cNvSpPr txBox="1"/>
          <p:nvPr/>
        </p:nvSpPr>
        <p:spPr>
          <a:xfrm>
            <a:off x="395337" y="1480989"/>
            <a:ext cx="11401326" cy="2862322"/>
          </a:xfrm>
          <a:prstGeom prst="rect">
            <a:avLst/>
          </a:prstGeom>
          <a:noFill/>
        </p:spPr>
        <p:txBody>
          <a:bodyPr wrap="none" rtlCol="0">
            <a:spAutoFit/>
          </a:bodyPr>
          <a:lstStyle/>
          <a:p>
            <a:endParaRPr lang="en-US" dirty="0"/>
          </a:p>
          <a:p>
            <a:r>
              <a:rPr lang="en-US" dirty="0"/>
              <a:t>**  Multiple Kolmogorov-Smirnov tests with Holm correction</a:t>
            </a:r>
          </a:p>
          <a:p>
            <a:endParaRPr lang="en-US" dirty="0"/>
          </a:p>
          <a:p>
            <a:r>
              <a:rPr lang="en-US" dirty="0" err="1"/>
              <a:t>WT_Blood</a:t>
            </a:r>
            <a:r>
              <a:rPr lang="en-US" dirty="0"/>
              <a:t> - ST2_Blood		D = 0.0210066		</a:t>
            </a:r>
            <a:r>
              <a:rPr lang="en-US" dirty="0" err="1"/>
              <a:t>pv</a:t>
            </a:r>
            <a:r>
              <a:rPr lang="en-US" dirty="0"/>
              <a:t> = 0.0811762		adj-</a:t>
            </a:r>
            <a:r>
              <a:rPr lang="en-US" dirty="0" err="1"/>
              <a:t>pv</a:t>
            </a:r>
            <a:r>
              <a:rPr lang="en-US" dirty="0"/>
              <a:t> = 0.0811762</a:t>
            </a:r>
          </a:p>
          <a:p>
            <a:r>
              <a:rPr lang="en-US" dirty="0" err="1"/>
              <a:t>WT_Blood</a:t>
            </a:r>
            <a:r>
              <a:rPr lang="en-US" dirty="0"/>
              <a:t> - </a:t>
            </a:r>
            <a:r>
              <a:rPr lang="en-US" dirty="0" err="1"/>
              <a:t>WT_aLN</a:t>
            </a:r>
            <a:r>
              <a:rPr lang="en-US" dirty="0"/>
              <a:t>   		D = 0.0303903		</a:t>
            </a:r>
            <a:r>
              <a:rPr lang="en-US" dirty="0" err="1"/>
              <a:t>pv</a:t>
            </a:r>
            <a:r>
              <a:rPr lang="en-US" dirty="0"/>
              <a:t> = 0.00476673		adj-</a:t>
            </a:r>
            <a:r>
              <a:rPr lang="en-US" dirty="0" err="1"/>
              <a:t>pv</a:t>
            </a:r>
            <a:r>
              <a:rPr lang="en-US" dirty="0"/>
              <a:t> = 0.0143002</a:t>
            </a:r>
          </a:p>
          <a:p>
            <a:r>
              <a:rPr lang="en-US" dirty="0" err="1"/>
              <a:t>WT_Blood</a:t>
            </a:r>
            <a:r>
              <a:rPr lang="en-US" dirty="0"/>
              <a:t> - ST2_aLN  		D = 0.0449463		</a:t>
            </a:r>
            <a:r>
              <a:rPr lang="en-US" dirty="0" err="1"/>
              <a:t>pv</a:t>
            </a:r>
            <a:r>
              <a:rPr lang="en-US" dirty="0"/>
              <a:t> = 1.44333e-06		adj-</a:t>
            </a:r>
            <a:r>
              <a:rPr lang="en-US" dirty="0" err="1"/>
              <a:t>pv</a:t>
            </a:r>
            <a:r>
              <a:rPr lang="en-US" dirty="0"/>
              <a:t> = 5.77333e-06</a:t>
            </a:r>
          </a:p>
          <a:p>
            <a:r>
              <a:rPr lang="en-US" dirty="0"/>
              <a:t>ST2_Blood - </a:t>
            </a:r>
            <a:r>
              <a:rPr lang="en-US" dirty="0" err="1"/>
              <a:t>WT_aLN</a:t>
            </a:r>
            <a:r>
              <a:rPr lang="en-US" dirty="0"/>
              <a:t>  		D = 0.0463281		</a:t>
            </a:r>
            <a:r>
              <a:rPr lang="en-US" dirty="0" err="1"/>
              <a:t>pv</a:t>
            </a:r>
            <a:r>
              <a:rPr lang="en-US" dirty="0"/>
              <a:t> = 5.99459e-07		adj-</a:t>
            </a:r>
            <a:r>
              <a:rPr lang="en-US" dirty="0" err="1"/>
              <a:t>pv</a:t>
            </a:r>
            <a:r>
              <a:rPr lang="en-US" dirty="0"/>
              <a:t> = 2.99729e-06</a:t>
            </a:r>
          </a:p>
          <a:p>
            <a:r>
              <a:rPr lang="en-US" dirty="0"/>
              <a:t>ST2_Blood - ST2_aLN 		D = 0.0558591		</a:t>
            </a:r>
            <a:r>
              <a:rPr lang="en-US" dirty="0" err="1"/>
              <a:t>pv</a:t>
            </a:r>
            <a:r>
              <a:rPr lang="en-US" dirty="0"/>
              <a:t> = 1.25355e-10		adj-</a:t>
            </a:r>
            <a:r>
              <a:rPr lang="en-US" dirty="0" err="1"/>
              <a:t>pv</a:t>
            </a:r>
            <a:r>
              <a:rPr lang="en-US" dirty="0"/>
              <a:t> = 7.52131e-10</a:t>
            </a:r>
          </a:p>
          <a:p>
            <a:r>
              <a:rPr lang="en-US" dirty="0" err="1"/>
              <a:t>WT_aLN</a:t>
            </a:r>
            <a:r>
              <a:rPr lang="en-US" dirty="0"/>
              <a:t> - ST2_aLN    		D = 0.0272369		</a:t>
            </a:r>
            <a:r>
              <a:rPr lang="en-US" dirty="0" err="1"/>
              <a:t>pv</a:t>
            </a:r>
            <a:r>
              <a:rPr lang="en-US" dirty="0"/>
              <a:t> = 0.0133207		adj-</a:t>
            </a:r>
            <a:r>
              <a:rPr lang="en-US" dirty="0" err="1"/>
              <a:t>pv</a:t>
            </a:r>
            <a:r>
              <a:rPr lang="en-US" dirty="0"/>
              <a:t> = 0.0266414</a:t>
            </a:r>
          </a:p>
          <a:p>
            <a:endParaRPr lang="en-US" dirty="0"/>
          </a:p>
        </p:txBody>
      </p:sp>
    </p:spTree>
    <p:extLst>
      <p:ext uri="{BB962C8B-B14F-4D97-AF65-F5344CB8AC3E}">
        <p14:creationId xmlns:p14="http://schemas.microsoft.com/office/powerpoint/2010/main" val="356000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198871"/>
            <a:ext cx="10515600" cy="612567"/>
          </a:xfrm>
        </p:spPr>
        <p:txBody>
          <a:bodyPr/>
          <a:lstStyle/>
          <a:p>
            <a:r>
              <a:rPr lang="en-US" dirty="0"/>
              <a:t>simplified </a:t>
            </a:r>
            <a:r>
              <a:rPr lang="en-US" dirty="0" err="1"/>
              <a:t>flowcytoscript</a:t>
            </a:r>
            <a:r>
              <a:rPr lang="en-US" dirty="0"/>
              <a:t> at a glance</a:t>
            </a:r>
            <a:endParaRPr lang="en-GB" dirty="0"/>
          </a:p>
        </p:txBody>
      </p:sp>
      <p:cxnSp>
        <p:nvCxnSpPr>
          <p:cNvPr id="20" name="Straight Connector 19">
            <a:extLst>
              <a:ext uri="{FF2B5EF4-FFF2-40B4-BE49-F238E27FC236}">
                <a16:creationId xmlns:a16="http://schemas.microsoft.com/office/drawing/2014/main" id="{B26985C6-2C3D-ADFD-F3CD-CF52A7B62606}"/>
              </a:ext>
            </a:extLst>
          </p:cNvPr>
          <p:cNvCxnSpPr/>
          <p:nvPr/>
        </p:nvCxnSpPr>
        <p:spPr>
          <a:xfrm>
            <a:off x="6096000" y="1045080"/>
            <a:ext cx="0" cy="5173448"/>
          </a:xfrm>
          <a:prstGeom prst="line">
            <a:avLst/>
          </a:prstGeom>
          <a:ln w="28575">
            <a:solidFill>
              <a:srgbClr val="30BFF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53B8FC-96F2-50EB-5C9F-B7709BAA78D9}"/>
              </a:ext>
            </a:extLst>
          </p:cNvPr>
          <p:cNvCxnSpPr>
            <a:cxnSpLocks/>
          </p:cNvCxnSpPr>
          <p:nvPr/>
        </p:nvCxnSpPr>
        <p:spPr>
          <a:xfrm>
            <a:off x="365329" y="817179"/>
            <a:ext cx="10800000" cy="0"/>
          </a:xfrm>
          <a:prstGeom prst="line">
            <a:avLst/>
          </a:prstGeom>
          <a:ln w="28575">
            <a:solidFill>
              <a:srgbClr val="30BFF3"/>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296E7B-4A72-6E2D-C30F-E4723BE4EBB3}"/>
              </a:ext>
            </a:extLst>
          </p:cNvPr>
          <p:cNvSpPr txBox="1"/>
          <p:nvPr/>
        </p:nvSpPr>
        <p:spPr>
          <a:xfrm>
            <a:off x="580103" y="1045080"/>
            <a:ext cx="5237219" cy="4524315"/>
          </a:xfrm>
          <a:prstGeom prst="rect">
            <a:avLst/>
          </a:prstGeom>
          <a:noFill/>
        </p:spPr>
        <p:txBody>
          <a:bodyPr wrap="square" rtlCol="0">
            <a:spAutoFit/>
          </a:bodyPr>
          <a:lstStyle/>
          <a:p>
            <a:r>
              <a:rPr lang="en-US" b="1" u="sng" dirty="0"/>
              <a:t>Features</a:t>
            </a:r>
          </a:p>
          <a:p>
            <a:endParaRPr lang="en-US" b="1" u="sng" dirty="0"/>
          </a:p>
          <a:p>
            <a:pPr marL="285750" indent="-285750">
              <a:buFont typeface="Arial" panose="020B0604020202020204" pitchFamily="34" charset="0"/>
              <a:buChar char="•"/>
            </a:pPr>
            <a:r>
              <a:rPr lang="en-US" dirty="0"/>
              <a:t>Flow cytometry data analysis in R</a:t>
            </a:r>
          </a:p>
          <a:p>
            <a:pPr marL="285750" indent="-285750">
              <a:buFont typeface="Arial" panose="020B0604020202020204" pitchFamily="34" charset="0"/>
              <a:buChar char="•"/>
            </a:pPr>
            <a:r>
              <a:rPr lang="en-US" dirty="0"/>
              <a:t>User-friendly</a:t>
            </a:r>
          </a:p>
          <a:p>
            <a:pPr marL="742950" lvl="1" indent="-285750">
              <a:buFont typeface="Arial" panose="020B0604020202020204" pitchFamily="34" charset="0"/>
              <a:buChar char="•"/>
            </a:pPr>
            <a:r>
              <a:rPr lang="en-US" dirty="0"/>
              <a:t>programming knowledge not required</a:t>
            </a:r>
          </a:p>
          <a:p>
            <a:pPr marL="742950" lvl="1" indent="-285750">
              <a:buFont typeface="Arial" panose="020B0604020202020204" pitchFamily="34" charset="0"/>
              <a:buChar char="•"/>
            </a:pPr>
            <a:r>
              <a:rPr lang="en-US" dirty="0"/>
              <a:t>Interactive</a:t>
            </a:r>
          </a:p>
          <a:p>
            <a:pPr marL="742950" lvl="1" indent="-285750">
              <a:buFont typeface="Arial" panose="020B0604020202020204" pitchFamily="34" charset="0"/>
              <a:buChar char="•"/>
            </a:pPr>
            <a:r>
              <a:rPr lang="en-US" dirty="0"/>
              <a:t>Minimal input required</a:t>
            </a:r>
          </a:p>
          <a:p>
            <a:pPr marL="742950" lvl="1" indent="-285750">
              <a:buFont typeface="Arial" panose="020B0604020202020204" pitchFamily="34" charset="0"/>
              <a:buChar char="•"/>
            </a:pPr>
            <a:r>
              <a:rPr lang="en-US" dirty="0"/>
              <a:t>Optimized analysis parameters</a:t>
            </a:r>
          </a:p>
          <a:p>
            <a:pPr marL="285750" indent="-285750">
              <a:buFont typeface="Arial" panose="020B0604020202020204" pitchFamily="34" charset="0"/>
              <a:buChar char="•"/>
            </a:pPr>
            <a:r>
              <a:rPr lang="en-US" dirty="0"/>
              <a:t>Fast (~10x faster than prior version)</a:t>
            </a:r>
          </a:p>
          <a:p>
            <a:pPr marL="285750" indent="-285750">
              <a:buFont typeface="Arial" panose="020B0604020202020204" pitchFamily="34" charset="0"/>
              <a:buChar char="•"/>
            </a:pPr>
            <a:r>
              <a:rPr lang="en-US" dirty="0"/>
              <a:t>Html document record of the analysis</a:t>
            </a:r>
          </a:p>
          <a:p>
            <a:pPr marL="285750" indent="-285750">
              <a:buFont typeface="Arial" panose="020B0604020202020204" pitchFamily="34" charset="0"/>
              <a:buChar char="•"/>
            </a:pPr>
            <a:r>
              <a:rPr lang="en-US" dirty="0"/>
              <a:t>Any complicated stuff should be in </a:t>
            </a:r>
            <a:r>
              <a:rPr lang="en-US" dirty="0" err="1"/>
              <a:t>FlowJo</a:t>
            </a:r>
            <a:r>
              <a:rPr lang="en-US" dirty="0"/>
              <a:t>, not R.</a:t>
            </a:r>
          </a:p>
          <a:p>
            <a:pPr marL="285750" indent="-285750">
              <a:buFont typeface="Arial" panose="020B0604020202020204" pitchFamily="34" charset="0"/>
              <a:buChar char="•"/>
            </a:pPr>
            <a:r>
              <a:rPr lang="en-US" dirty="0"/>
              <a:t>Automated transformation—no more setting scales in </a:t>
            </a:r>
            <a:r>
              <a:rPr lang="en-US" dirty="0" err="1"/>
              <a:t>FlowJo</a:t>
            </a:r>
            <a:endParaRPr lang="en-US" dirty="0"/>
          </a:p>
          <a:p>
            <a:pPr marL="285750" indent="-285750">
              <a:buFont typeface="Arial" panose="020B0604020202020204" pitchFamily="34" charset="0"/>
              <a:buChar char="•"/>
            </a:pPr>
            <a:r>
              <a:rPr lang="en-US" dirty="0"/>
              <a:t>Automated cluster identification</a:t>
            </a:r>
          </a:p>
          <a:p>
            <a:pPr marL="285750" indent="-285750">
              <a:buFont typeface="Arial" panose="020B0604020202020204" pitchFamily="34" charset="0"/>
              <a:buChar char="•"/>
            </a:pPr>
            <a:r>
              <a:rPr lang="en-US" dirty="0"/>
              <a:t>Choice of clustering algorithms</a:t>
            </a:r>
          </a:p>
          <a:p>
            <a:pPr marL="285750" indent="-285750">
              <a:buFont typeface="Arial" panose="020B0604020202020204" pitchFamily="34" charset="0"/>
              <a:buChar char="•"/>
            </a:pPr>
            <a:endParaRPr lang="en-US" dirty="0"/>
          </a:p>
        </p:txBody>
      </p:sp>
      <p:sp>
        <p:nvSpPr>
          <p:cNvPr id="36" name="TextBox 35">
            <a:extLst>
              <a:ext uri="{FF2B5EF4-FFF2-40B4-BE49-F238E27FC236}">
                <a16:creationId xmlns:a16="http://schemas.microsoft.com/office/drawing/2014/main" id="{FED2EDB4-98C6-B135-5CDC-2AD999C29F26}"/>
              </a:ext>
            </a:extLst>
          </p:cNvPr>
          <p:cNvSpPr txBox="1"/>
          <p:nvPr/>
        </p:nvSpPr>
        <p:spPr>
          <a:xfrm>
            <a:off x="6374657" y="1045080"/>
            <a:ext cx="5237229" cy="4801314"/>
          </a:xfrm>
          <a:prstGeom prst="rect">
            <a:avLst/>
          </a:prstGeom>
          <a:noFill/>
        </p:spPr>
        <p:txBody>
          <a:bodyPr wrap="square" rtlCol="0">
            <a:spAutoFit/>
          </a:bodyPr>
          <a:lstStyle/>
          <a:p>
            <a:r>
              <a:rPr lang="en-US" b="1" u="sng" dirty="0"/>
              <a:t>Output</a:t>
            </a:r>
          </a:p>
          <a:p>
            <a:endParaRPr lang="en-US" b="1" u="sng" dirty="0"/>
          </a:p>
          <a:p>
            <a:pPr marL="285750" indent="-285750">
              <a:buFont typeface="Arial" panose="020B0604020202020204" pitchFamily="34" charset="0"/>
              <a:buChar char="•"/>
            </a:pPr>
            <a:r>
              <a:rPr lang="en-US" dirty="0" err="1"/>
              <a:t>tSNE</a:t>
            </a:r>
            <a:r>
              <a:rPr lang="en-US" dirty="0"/>
              <a:t> and UMAP visualizations</a:t>
            </a:r>
          </a:p>
          <a:p>
            <a:pPr marL="742950" lvl="1" indent="-285750">
              <a:buFont typeface="Arial" panose="020B0604020202020204" pitchFamily="34" charset="0"/>
              <a:buChar char="•"/>
            </a:pPr>
            <a:r>
              <a:rPr lang="en-US" dirty="0"/>
              <a:t>Plotted with clusters</a:t>
            </a:r>
          </a:p>
          <a:p>
            <a:pPr marL="742950" lvl="1" indent="-285750">
              <a:buFont typeface="Arial" panose="020B0604020202020204" pitchFamily="34" charset="0"/>
              <a:buChar char="•"/>
            </a:pPr>
            <a:r>
              <a:rPr lang="en-US" dirty="0"/>
              <a:t>And with marker heatmaps</a:t>
            </a:r>
          </a:p>
          <a:p>
            <a:pPr marL="285750" indent="-285750">
              <a:buFont typeface="Arial" panose="020B0604020202020204" pitchFamily="34" charset="0"/>
              <a:buChar char="•"/>
            </a:pPr>
            <a:r>
              <a:rPr lang="en-US" dirty="0"/>
              <a:t>Clustering with </a:t>
            </a:r>
            <a:r>
              <a:rPr lang="en-US" dirty="0" err="1"/>
              <a:t>Phenograph</a:t>
            </a:r>
            <a:endParaRPr lang="en-US" dirty="0"/>
          </a:p>
          <a:p>
            <a:pPr marL="742950" lvl="1" indent="-285750">
              <a:buFont typeface="Arial" panose="020B0604020202020204" pitchFamily="34" charset="0"/>
              <a:buChar char="•"/>
            </a:pPr>
            <a:r>
              <a:rPr lang="en-US" dirty="0"/>
              <a:t>Automated, no need to guess</a:t>
            </a:r>
          </a:p>
          <a:p>
            <a:pPr marL="742950" lvl="1" indent="-285750">
              <a:buFont typeface="Arial" panose="020B0604020202020204" pitchFamily="34" charset="0"/>
              <a:buChar char="•"/>
            </a:pPr>
            <a:r>
              <a:rPr lang="en-US" dirty="0"/>
              <a:t>Plots of cluster distribution</a:t>
            </a:r>
          </a:p>
          <a:p>
            <a:pPr marL="742950" lvl="1" indent="-285750">
              <a:buFont typeface="Arial" panose="020B0604020202020204" pitchFamily="34" charset="0"/>
              <a:buChar char="•"/>
            </a:pPr>
            <a:r>
              <a:rPr lang="en-US" dirty="0"/>
              <a:t>Table output for user to graph as well</a:t>
            </a:r>
          </a:p>
          <a:p>
            <a:pPr marL="285750" indent="-285750">
              <a:buFont typeface="Arial" panose="020B0604020202020204" pitchFamily="34" charset="0"/>
              <a:buChar char="•"/>
            </a:pPr>
            <a:r>
              <a:rPr lang="en-US" dirty="0"/>
              <a:t>Marker expression heatmaps</a:t>
            </a:r>
          </a:p>
          <a:p>
            <a:pPr marL="285750" indent="-285750">
              <a:buFont typeface="Arial" panose="020B0604020202020204" pitchFamily="34" charset="0"/>
              <a:buChar char="•"/>
            </a:pPr>
            <a:r>
              <a:rPr lang="en-US" dirty="0"/>
              <a:t>Marker expression histograms</a:t>
            </a:r>
          </a:p>
          <a:p>
            <a:pPr marL="285750" indent="-285750">
              <a:buFont typeface="Arial" panose="020B0604020202020204" pitchFamily="34" charset="0"/>
              <a:buChar char="•"/>
            </a:pPr>
            <a:r>
              <a:rPr lang="en-US" dirty="0"/>
              <a:t>Sample-level PCA on marker expression and cluster distribution</a:t>
            </a:r>
          </a:p>
          <a:p>
            <a:pPr marL="285750" indent="-285750">
              <a:buFont typeface="Arial" panose="020B0604020202020204" pitchFamily="34" charset="0"/>
              <a:buChar char="•"/>
            </a:pPr>
            <a:r>
              <a:rPr lang="en-US" dirty="0"/>
              <a:t>Plots of differing regions on </a:t>
            </a:r>
            <a:r>
              <a:rPr lang="en-US" dirty="0" err="1"/>
              <a:t>tSNE</a:t>
            </a:r>
            <a:r>
              <a:rPr lang="en-US" dirty="0"/>
              <a:t>/UMAP</a:t>
            </a:r>
          </a:p>
          <a:p>
            <a:pPr marL="742950" lvl="1" indent="-285750">
              <a:buFont typeface="Arial" panose="020B0604020202020204" pitchFamily="34" charset="0"/>
              <a:buChar char="•"/>
            </a:pPr>
            <a:r>
              <a:rPr lang="en-US" dirty="0"/>
              <a:t>2 samples only</a:t>
            </a:r>
          </a:p>
          <a:p>
            <a:pPr marL="285750" indent="-285750">
              <a:buFont typeface="Arial" panose="020B0604020202020204" pitchFamily="34" charset="0"/>
              <a:buChar char="•"/>
            </a:pPr>
            <a:r>
              <a:rPr lang="en-US" dirty="0"/>
              <a:t>Statistical analysis via </a:t>
            </a:r>
            <a:r>
              <a:rPr lang="en-US" dirty="0" err="1"/>
              <a:t>Crossentropy</a:t>
            </a:r>
            <a:r>
              <a:rPr lang="en-US" dirty="0"/>
              <a:t> test</a:t>
            </a:r>
          </a:p>
          <a:p>
            <a:endParaRPr lang="en-US" dirty="0"/>
          </a:p>
        </p:txBody>
      </p:sp>
    </p:spTree>
    <p:extLst>
      <p:ext uri="{BB962C8B-B14F-4D97-AF65-F5344CB8AC3E}">
        <p14:creationId xmlns:p14="http://schemas.microsoft.com/office/powerpoint/2010/main" val="110793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The entirety of the script, as seen by the user:</a:t>
            </a:r>
          </a:p>
        </p:txBody>
      </p:sp>
      <p:pic>
        <p:nvPicPr>
          <p:cNvPr id="4" name="Picture 3" descr="A screenshot of a computer program&#10;&#10;Description automatically generated">
            <a:extLst>
              <a:ext uri="{FF2B5EF4-FFF2-40B4-BE49-F238E27FC236}">
                <a16:creationId xmlns:a16="http://schemas.microsoft.com/office/drawing/2014/main" id="{720DD181-24F6-7D49-091B-507379911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612" y="1333198"/>
            <a:ext cx="7493000" cy="1790700"/>
          </a:xfrm>
          <a:prstGeom prst="rect">
            <a:avLst/>
          </a:prstGeom>
        </p:spPr>
      </p:pic>
      <p:pic>
        <p:nvPicPr>
          <p:cNvPr id="6" name="Picture 5" descr="A close-up of a computer screen&#10;&#10;Description automatically generated">
            <a:extLst>
              <a:ext uri="{FF2B5EF4-FFF2-40B4-BE49-F238E27FC236}">
                <a16:creationId xmlns:a16="http://schemas.microsoft.com/office/drawing/2014/main" id="{AAAD93F4-8520-8D65-C3AD-90E9B9A1A871}"/>
              </a:ext>
            </a:extLst>
          </p:cNvPr>
          <p:cNvPicPr>
            <a:picLocks noChangeAspect="1"/>
          </p:cNvPicPr>
          <p:nvPr/>
        </p:nvPicPr>
        <p:blipFill rotWithShape="1">
          <a:blip r:embed="rId3">
            <a:extLst>
              <a:ext uri="{28A0092B-C50C-407E-A947-70E740481C1C}">
                <a14:useLocalDpi xmlns:a14="http://schemas.microsoft.com/office/drawing/2010/main" val="0"/>
              </a:ext>
            </a:extLst>
          </a:blip>
          <a:srcRect t="34118"/>
          <a:stretch/>
        </p:blipFill>
        <p:spPr>
          <a:xfrm>
            <a:off x="3333612" y="3151182"/>
            <a:ext cx="7581900" cy="711201"/>
          </a:xfrm>
          <a:prstGeom prst="rect">
            <a:avLst/>
          </a:prstGeom>
        </p:spPr>
      </p:pic>
      <p:pic>
        <p:nvPicPr>
          <p:cNvPr id="9" name="Picture 8">
            <a:extLst>
              <a:ext uri="{FF2B5EF4-FFF2-40B4-BE49-F238E27FC236}">
                <a16:creationId xmlns:a16="http://schemas.microsoft.com/office/drawing/2014/main" id="{8C50F615-C547-2BE9-23B0-E98B0912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612" y="3953859"/>
            <a:ext cx="7366000" cy="711200"/>
          </a:xfrm>
          <a:prstGeom prst="rect">
            <a:avLst/>
          </a:prstGeom>
        </p:spPr>
      </p:pic>
      <p:pic>
        <p:nvPicPr>
          <p:cNvPr id="11" name="Picture 10">
            <a:extLst>
              <a:ext uri="{FF2B5EF4-FFF2-40B4-BE49-F238E27FC236}">
                <a16:creationId xmlns:a16="http://schemas.microsoft.com/office/drawing/2014/main" id="{5A6EFF41-B227-19CE-A102-30F8D9A5B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3612" y="4756534"/>
            <a:ext cx="7378700" cy="749300"/>
          </a:xfrm>
          <a:prstGeom prst="rect">
            <a:avLst/>
          </a:prstGeom>
        </p:spPr>
      </p:pic>
      <p:pic>
        <p:nvPicPr>
          <p:cNvPr id="13" name="Picture 12">
            <a:extLst>
              <a:ext uri="{FF2B5EF4-FFF2-40B4-BE49-F238E27FC236}">
                <a16:creationId xmlns:a16="http://schemas.microsoft.com/office/drawing/2014/main" id="{24ECC88D-F254-92D9-4787-D574EBF88A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3612" y="5597309"/>
            <a:ext cx="7416800" cy="723900"/>
          </a:xfrm>
          <a:prstGeom prst="rect">
            <a:avLst/>
          </a:prstGeom>
        </p:spPr>
      </p:pic>
    </p:spTree>
    <p:extLst>
      <p:ext uri="{BB962C8B-B14F-4D97-AF65-F5344CB8AC3E}">
        <p14:creationId xmlns:p14="http://schemas.microsoft.com/office/powerpoint/2010/main" val="140618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Using the simplified </a:t>
            </a:r>
            <a:r>
              <a:rPr lang="en-US" dirty="0" err="1"/>
              <a:t>flowcytoscript</a:t>
            </a:r>
            <a:endParaRPr lang="en-US" dirty="0"/>
          </a:p>
        </p:txBody>
      </p:sp>
      <p:sp>
        <p:nvSpPr>
          <p:cNvPr id="3" name="Content Placeholder 2">
            <a:extLst>
              <a:ext uri="{FF2B5EF4-FFF2-40B4-BE49-F238E27FC236}">
                <a16:creationId xmlns:a16="http://schemas.microsoft.com/office/drawing/2014/main" id="{E301021D-5F2F-9393-7A10-00C3A4E55CCF}"/>
              </a:ext>
            </a:extLst>
          </p:cNvPr>
          <p:cNvSpPr>
            <a:spLocks noGrp="1"/>
          </p:cNvSpPr>
          <p:nvPr>
            <p:ph idx="1"/>
          </p:nvPr>
        </p:nvSpPr>
        <p:spPr/>
        <p:txBody>
          <a:bodyPr>
            <a:normAutofit fontScale="40000" lnSpcReduction="20000"/>
          </a:bodyPr>
          <a:lstStyle/>
          <a:p>
            <a:r>
              <a:rPr lang="en-US" dirty="0"/>
              <a:t>Install R, </a:t>
            </a:r>
            <a:r>
              <a:rPr lang="en-US" dirty="0" err="1"/>
              <a:t>Rstudio</a:t>
            </a:r>
            <a:r>
              <a:rPr lang="en-US" dirty="0"/>
              <a:t> and </a:t>
            </a:r>
            <a:r>
              <a:rPr lang="en-US" dirty="0" err="1"/>
              <a:t>Rtools</a:t>
            </a:r>
            <a:r>
              <a:rPr lang="en-US" dirty="0"/>
              <a:t>. For Mac, you’ll need command line tools and OpenMP.</a:t>
            </a:r>
          </a:p>
          <a:p>
            <a:pPr lvl="1"/>
            <a:r>
              <a:rPr lang="en-US" dirty="0"/>
              <a:t>Optional: run </a:t>
            </a:r>
            <a:r>
              <a:rPr lang="en-US" dirty="0" err="1"/>
              <a:t>flowcytoscript_setup.r</a:t>
            </a:r>
            <a:r>
              <a:rPr lang="en-US" dirty="0"/>
              <a:t> (in </a:t>
            </a:r>
            <a:r>
              <a:rPr lang="en-US" dirty="0" err="1"/>
              <a:t>source_files</a:t>
            </a:r>
            <a:r>
              <a:rPr lang="en-US" dirty="0"/>
              <a:t>) to help with this.</a:t>
            </a:r>
          </a:p>
          <a:p>
            <a:pPr lvl="1"/>
            <a:r>
              <a:rPr lang="en-US" dirty="0">
                <a:hlinkClick r:id="rId2"/>
              </a:rPr>
              <a:t>RStudio Desktop - Posit</a:t>
            </a:r>
            <a:endParaRPr lang="en-US" dirty="0"/>
          </a:p>
          <a:p>
            <a:pPr lvl="1"/>
            <a:r>
              <a:rPr lang="en-US" dirty="0">
                <a:hlinkClick r:id="rId3"/>
              </a:rPr>
              <a:t>https://cran.r-project.org/bin/windows/Rtools/</a:t>
            </a:r>
            <a:endParaRPr lang="en-US" dirty="0"/>
          </a:p>
          <a:p>
            <a:pPr lvl="1"/>
            <a:r>
              <a:rPr lang="en-US" dirty="0">
                <a:hlinkClick r:id="rId4"/>
              </a:rPr>
              <a:t>https://clanfear.github.io/CSSS508/docs/compiling.html</a:t>
            </a:r>
            <a:endParaRPr lang="en-US" dirty="0"/>
          </a:p>
          <a:p>
            <a:pPr lvl="1"/>
            <a:r>
              <a:rPr lang="en-US" dirty="0">
                <a:hlinkClick r:id="rId5"/>
              </a:rPr>
              <a:t>https://mac.r-project.org/openmp/</a:t>
            </a:r>
            <a:endParaRPr lang="en-US" dirty="0"/>
          </a:p>
          <a:p>
            <a:r>
              <a:rPr lang="en-US" dirty="0"/>
              <a:t>From your flow cytometry fcs files, gate on the cells you wish to analyze and export those cells in new fcs or csv files.</a:t>
            </a:r>
          </a:p>
          <a:p>
            <a:pPr lvl="1"/>
            <a:r>
              <a:rPr lang="en-US" dirty="0"/>
              <a:t>See instructions on the next slide.</a:t>
            </a:r>
          </a:p>
          <a:p>
            <a:r>
              <a:rPr lang="en-US" dirty="0"/>
              <a:t>Create a folder for your analysis (preferably not in Dropbox or OneDrive).</a:t>
            </a:r>
          </a:p>
          <a:p>
            <a:r>
              <a:rPr lang="en-US" dirty="0"/>
              <a:t>In this folder, put these items:</a:t>
            </a:r>
          </a:p>
          <a:p>
            <a:pPr lvl="1"/>
            <a:r>
              <a:rPr lang="en-US" dirty="0"/>
              <a:t>A copy of </a:t>
            </a:r>
            <a:r>
              <a:rPr lang="en-US" dirty="0" err="1"/>
              <a:t>flowcytoscript.Rmd</a:t>
            </a:r>
            <a:endParaRPr lang="en-US" dirty="0"/>
          </a:p>
          <a:p>
            <a:pPr lvl="1"/>
            <a:r>
              <a:rPr lang="en-US" dirty="0"/>
              <a:t>A copy of </a:t>
            </a:r>
            <a:r>
              <a:rPr lang="en-US" dirty="0" err="1"/>
              <a:t>source_files</a:t>
            </a:r>
            <a:endParaRPr lang="en-US" dirty="0"/>
          </a:p>
          <a:p>
            <a:pPr lvl="1"/>
            <a:r>
              <a:rPr lang="en-US" dirty="0"/>
              <a:t>Your files, inside a folder called “Data”</a:t>
            </a:r>
          </a:p>
          <a:p>
            <a:r>
              <a:rPr lang="en-US" dirty="0"/>
              <a:t>Double click on the </a:t>
            </a:r>
            <a:r>
              <a:rPr lang="en-US" dirty="0" err="1"/>
              <a:t>flowcytoscript</a:t>
            </a:r>
            <a:r>
              <a:rPr lang="en-US" dirty="0"/>
              <a:t> file to open it in </a:t>
            </a:r>
            <a:r>
              <a:rPr lang="en-US" dirty="0" err="1"/>
              <a:t>Rstudio</a:t>
            </a:r>
            <a:r>
              <a:rPr lang="en-US" dirty="0"/>
              <a:t>.</a:t>
            </a:r>
          </a:p>
          <a:p>
            <a:r>
              <a:rPr lang="en-US" dirty="0"/>
              <a:t>Run each code chunk in order by clicking on the green arrow in the upper right corner of the chunk.</a:t>
            </a:r>
          </a:p>
          <a:p>
            <a:r>
              <a:rPr lang="en-US" dirty="0"/>
              <a:t>The only tricky bit should be entering the names of your groups to locate the matching data files. This is currently done by exact text matching, so if your samples have file names like “</a:t>
            </a:r>
            <a:r>
              <a:rPr lang="en-US" dirty="0" err="1"/>
              <a:t>WT_Brain</a:t>
            </a:r>
            <a:r>
              <a:rPr lang="en-US" dirty="0"/>
              <a:t>”, you’ll need to type “</a:t>
            </a:r>
            <a:r>
              <a:rPr lang="en-US" dirty="0" err="1"/>
              <a:t>WT_Brain</a:t>
            </a:r>
            <a:r>
              <a:rPr lang="en-US" dirty="0"/>
              <a:t>” rather than “</a:t>
            </a:r>
            <a:r>
              <a:rPr lang="en-US" dirty="0" err="1"/>
              <a:t>WT_brain</a:t>
            </a:r>
            <a:r>
              <a:rPr lang="en-US" dirty="0"/>
              <a:t>”, WT Brain” or “wildtype brain”.</a:t>
            </a:r>
          </a:p>
        </p:txBody>
      </p:sp>
    </p:spTree>
    <p:extLst>
      <p:ext uri="{BB962C8B-B14F-4D97-AF65-F5344CB8AC3E}">
        <p14:creationId xmlns:p14="http://schemas.microsoft.com/office/powerpoint/2010/main" val="11553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611B-3D98-17CA-7D22-D8F840DCCE5A}"/>
              </a:ext>
            </a:extLst>
          </p:cNvPr>
          <p:cNvSpPr>
            <a:spLocks noGrp="1"/>
          </p:cNvSpPr>
          <p:nvPr>
            <p:ph type="title"/>
          </p:nvPr>
        </p:nvSpPr>
        <p:spPr/>
        <p:txBody>
          <a:bodyPr/>
          <a:lstStyle/>
          <a:p>
            <a:r>
              <a:rPr lang="en-US" dirty="0"/>
              <a:t>Exporting data from </a:t>
            </a:r>
            <a:r>
              <a:rPr lang="en-US" dirty="0" err="1"/>
              <a:t>FlowJo</a:t>
            </a:r>
            <a:endParaRPr lang="en-US" dirty="0"/>
          </a:p>
        </p:txBody>
      </p:sp>
      <p:sp>
        <p:nvSpPr>
          <p:cNvPr id="3" name="Content Placeholder 2">
            <a:extLst>
              <a:ext uri="{FF2B5EF4-FFF2-40B4-BE49-F238E27FC236}">
                <a16:creationId xmlns:a16="http://schemas.microsoft.com/office/drawing/2014/main" id="{8E1B708F-B1B0-F5FF-8AF7-6E827A6C8A1A}"/>
              </a:ext>
            </a:extLst>
          </p:cNvPr>
          <p:cNvSpPr>
            <a:spLocks noGrp="1"/>
          </p:cNvSpPr>
          <p:nvPr>
            <p:ph idx="1"/>
          </p:nvPr>
        </p:nvSpPr>
        <p:spPr/>
        <p:txBody>
          <a:bodyPr>
            <a:normAutofit fontScale="40000" lnSpcReduction="20000"/>
          </a:bodyPr>
          <a:lstStyle/>
          <a:p>
            <a:r>
              <a:rPr lang="en-US" dirty="0"/>
              <a:t>Set your gating strategy</a:t>
            </a:r>
          </a:p>
          <a:p>
            <a:r>
              <a:rPr lang="en-US" dirty="0"/>
              <a:t>Create groups (</a:t>
            </a:r>
            <a:r>
              <a:rPr lang="en-US" dirty="0" err="1"/>
              <a:t>Ctrl+G</a:t>
            </a:r>
            <a:r>
              <a:rPr lang="en-US" dirty="0"/>
              <a:t>) that represent the groups you wish to compare.</a:t>
            </a:r>
          </a:p>
          <a:p>
            <a:r>
              <a:rPr lang="en-US" dirty="0"/>
              <a:t>Add the appropriate samples to each group.</a:t>
            </a:r>
          </a:p>
          <a:p>
            <a:r>
              <a:rPr lang="en-US" dirty="0"/>
              <a:t>Apply the gating strategy to each group.</a:t>
            </a:r>
          </a:p>
          <a:p>
            <a:r>
              <a:rPr lang="en-US" dirty="0"/>
              <a:t>In each group, right-click on the population you wish to analyze (e.g., viable leukocytes, CD8 T cells).</a:t>
            </a:r>
          </a:p>
          <a:p>
            <a:r>
              <a:rPr lang="en-US" dirty="0"/>
              <a:t>Select “Export / Concatenate Group”</a:t>
            </a:r>
          </a:p>
          <a:p>
            <a:r>
              <a:rPr lang="en-US" dirty="0"/>
              <a:t>You should be working under the “Export” tab at the top. This will generate one new file for each of your current files, restricted to the population you’ve selected.</a:t>
            </a:r>
          </a:p>
          <a:p>
            <a:r>
              <a:rPr lang="en-US" dirty="0"/>
              <a:t>Under “Format”, select </a:t>
            </a:r>
            <a:r>
              <a:rPr lang="en-US" b="1" dirty="0"/>
              <a:t>either</a:t>
            </a:r>
            <a:r>
              <a:rPr lang="en-US" dirty="0"/>
              <a:t> “CSV – channel values” or “FCS”</a:t>
            </a:r>
          </a:p>
          <a:p>
            <a:r>
              <a:rPr lang="en-US" dirty="0"/>
              <a:t>Set “Destination” to be the “Data” folder for your </a:t>
            </a:r>
            <a:r>
              <a:rPr lang="en-US" dirty="0" err="1"/>
              <a:t>flowcytoscript</a:t>
            </a:r>
            <a:r>
              <a:rPr lang="en-US" dirty="0"/>
              <a:t> analysis.</a:t>
            </a:r>
          </a:p>
          <a:p>
            <a:r>
              <a:rPr lang="en-US" dirty="0"/>
              <a:t>Under “Parameters”, select “All compensated parameters”</a:t>
            </a:r>
          </a:p>
          <a:p>
            <a:pPr lvl="1"/>
            <a:r>
              <a:rPr lang="en-US" dirty="0"/>
              <a:t>Alternatively, select custom parameters and view/edit to choose.</a:t>
            </a:r>
          </a:p>
          <a:p>
            <a:r>
              <a:rPr lang="en-US" dirty="0"/>
              <a:t>Under “Include Events”, leave “Include All” selected</a:t>
            </a:r>
          </a:p>
          <a:p>
            <a:r>
              <a:rPr lang="en-US" dirty="0"/>
              <a:t>Expand “Advanced Options”</a:t>
            </a:r>
          </a:p>
          <a:p>
            <a:pPr lvl="1"/>
            <a:r>
              <a:rPr lang="en-US" dirty="0"/>
              <a:t>Under “File Naming”, delete “export”</a:t>
            </a:r>
          </a:p>
          <a:p>
            <a:pPr lvl="1"/>
            <a:r>
              <a:rPr lang="en-US" dirty="0"/>
              <a:t>In that field, type in the name of your group if it is not already a part of the file name.</a:t>
            </a:r>
          </a:p>
          <a:p>
            <a:r>
              <a:rPr lang="en-US" dirty="0"/>
              <a:t>Click “Export” in the lower right corner.</a:t>
            </a:r>
          </a:p>
        </p:txBody>
      </p:sp>
    </p:spTree>
    <p:extLst>
      <p:ext uri="{BB962C8B-B14F-4D97-AF65-F5344CB8AC3E}">
        <p14:creationId xmlns:p14="http://schemas.microsoft.com/office/powerpoint/2010/main" val="224700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a:t>
            </a:r>
            <a:r>
              <a:rPr lang="en-US" dirty="0" err="1"/>
              <a:t>tSNE</a:t>
            </a:r>
            <a:endParaRPr lang="en-US" dirty="0"/>
          </a:p>
        </p:txBody>
      </p:sp>
      <p:pic>
        <p:nvPicPr>
          <p:cNvPr id="5" name="Picture 4" descr="A group of colorful spots&#10;&#10;Description automatically generated with medium confidence">
            <a:extLst>
              <a:ext uri="{FF2B5EF4-FFF2-40B4-BE49-F238E27FC236}">
                <a16:creationId xmlns:a16="http://schemas.microsoft.com/office/drawing/2014/main" id="{83A4C87C-EC1F-FB66-BD0D-6332F3CD71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9751" y="1521540"/>
            <a:ext cx="8412497" cy="1828804"/>
          </a:xfrm>
          <a:prstGeom prst="rect">
            <a:avLst/>
          </a:prstGeom>
        </p:spPr>
      </p:pic>
      <p:pic>
        <p:nvPicPr>
          <p:cNvPr id="11" name="Picture 10" descr="A collage of images of a person and person&#10;&#10;Description automatically generated">
            <a:extLst>
              <a:ext uri="{FF2B5EF4-FFF2-40B4-BE49-F238E27FC236}">
                <a16:creationId xmlns:a16="http://schemas.microsoft.com/office/drawing/2014/main" id="{D10902CB-FABD-70FC-CDA1-D7BE7A0C7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809" y="3592357"/>
            <a:ext cx="8412497" cy="1828804"/>
          </a:xfrm>
          <a:prstGeom prst="rect">
            <a:avLst/>
          </a:prstGeom>
        </p:spPr>
      </p:pic>
    </p:spTree>
    <p:extLst>
      <p:ext uri="{BB962C8B-B14F-4D97-AF65-F5344CB8AC3E}">
        <p14:creationId xmlns:p14="http://schemas.microsoft.com/office/powerpoint/2010/main" val="225177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UMAP</a:t>
            </a:r>
          </a:p>
        </p:txBody>
      </p:sp>
      <p:pic>
        <p:nvPicPr>
          <p:cNvPr id="7" name="Picture 6" descr="A map of the country with different colors&#10;&#10;Description automatically generated with medium confidence">
            <a:extLst>
              <a:ext uri="{FF2B5EF4-FFF2-40B4-BE49-F238E27FC236}">
                <a16:creationId xmlns:a16="http://schemas.microsoft.com/office/drawing/2014/main" id="{E8571310-047A-B0CB-92AA-039250377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608" y="2064774"/>
            <a:ext cx="4212143" cy="2632590"/>
          </a:xfrm>
          <a:prstGeom prst="rect">
            <a:avLst/>
          </a:prstGeom>
        </p:spPr>
      </p:pic>
      <p:pic>
        <p:nvPicPr>
          <p:cNvPr id="9" name="Picture 8" descr="A colorful image of feet&#10;&#10;Description automatically generated with medium confidence">
            <a:extLst>
              <a:ext uri="{FF2B5EF4-FFF2-40B4-BE49-F238E27FC236}">
                <a16:creationId xmlns:a16="http://schemas.microsoft.com/office/drawing/2014/main" id="{FF0DE9F1-3F78-191D-6E68-391EBB3D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12705"/>
            <a:ext cx="4212143" cy="2632590"/>
          </a:xfrm>
          <a:prstGeom prst="rect">
            <a:avLst/>
          </a:prstGeom>
        </p:spPr>
      </p:pic>
      <p:sp>
        <p:nvSpPr>
          <p:cNvPr id="10" name="TextBox 9">
            <a:extLst>
              <a:ext uri="{FF2B5EF4-FFF2-40B4-BE49-F238E27FC236}">
                <a16:creationId xmlns:a16="http://schemas.microsoft.com/office/drawing/2014/main" id="{A6C97023-ED8D-55A1-5789-0180B7909A76}"/>
              </a:ext>
            </a:extLst>
          </p:cNvPr>
          <p:cNvSpPr txBox="1"/>
          <p:nvPr/>
        </p:nvSpPr>
        <p:spPr>
          <a:xfrm>
            <a:off x="9045738" y="1880108"/>
            <a:ext cx="788486" cy="369332"/>
          </a:xfrm>
          <a:prstGeom prst="rect">
            <a:avLst/>
          </a:prstGeom>
          <a:noFill/>
        </p:spPr>
        <p:txBody>
          <a:bodyPr wrap="none" rtlCol="0">
            <a:spAutoFit/>
          </a:bodyPr>
          <a:lstStyle/>
          <a:p>
            <a:r>
              <a:rPr lang="en-US" dirty="0"/>
              <a:t>KLRG1</a:t>
            </a:r>
          </a:p>
        </p:txBody>
      </p:sp>
    </p:spTree>
    <p:extLst>
      <p:ext uri="{BB962C8B-B14F-4D97-AF65-F5344CB8AC3E}">
        <p14:creationId xmlns:p14="http://schemas.microsoft.com/office/powerpoint/2010/main" val="146967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a:t>
            </a:r>
            <a:br>
              <a:rPr lang="en-US" dirty="0"/>
            </a:br>
            <a:r>
              <a:rPr lang="en-US" dirty="0"/>
              <a:t>Heatmaps</a:t>
            </a:r>
          </a:p>
        </p:txBody>
      </p:sp>
      <p:pic>
        <p:nvPicPr>
          <p:cNvPr id="4" name="Picture 3" descr="A screen shot of a graph&#10;&#10;Description automatically generated">
            <a:extLst>
              <a:ext uri="{FF2B5EF4-FFF2-40B4-BE49-F238E27FC236}">
                <a16:creationId xmlns:a16="http://schemas.microsoft.com/office/drawing/2014/main" id="{3BD99636-D9D1-E9A2-38EE-4C608F425D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4394" y="0"/>
            <a:ext cx="6858000" cy="685800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B15C4725-F78C-5E2F-7CFF-3DAD8650AA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531375"/>
            <a:ext cx="4353232" cy="4353232"/>
          </a:xfrm>
          <a:prstGeom prst="rect">
            <a:avLst/>
          </a:prstGeom>
        </p:spPr>
      </p:pic>
    </p:spTree>
    <p:extLst>
      <p:ext uri="{BB962C8B-B14F-4D97-AF65-F5344CB8AC3E}">
        <p14:creationId xmlns:p14="http://schemas.microsoft.com/office/powerpoint/2010/main" val="329272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Marker density histograms</a:t>
            </a:r>
          </a:p>
        </p:txBody>
      </p:sp>
      <p:pic>
        <p:nvPicPr>
          <p:cNvPr id="4" name="Picture 3" descr="A colorful lines and dots&#10;&#10;Description automatically generated with medium confidence">
            <a:extLst>
              <a:ext uri="{FF2B5EF4-FFF2-40B4-BE49-F238E27FC236}">
                <a16:creationId xmlns:a16="http://schemas.microsoft.com/office/drawing/2014/main" id="{996BD9C4-8202-53A4-C674-5E1FCEDD8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508" y="1587416"/>
            <a:ext cx="10607062" cy="2011684"/>
          </a:xfrm>
          <a:prstGeom prst="rect">
            <a:avLst/>
          </a:prstGeom>
        </p:spPr>
      </p:pic>
      <p:pic>
        <p:nvPicPr>
          <p:cNvPr id="6" name="Picture 5" descr="A grid of colorful dots&#10;&#10;Description automatically generated with medium confidence">
            <a:extLst>
              <a:ext uri="{FF2B5EF4-FFF2-40B4-BE49-F238E27FC236}">
                <a16:creationId xmlns:a16="http://schemas.microsoft.com/office/drawing/2014/main" id="{C88CC211-E7F2-08E2-C06A-1BD272115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508" y="3724109"/>
            <a:ext cx="10607062" cy="2194564"/>
          </a:xfrm>
          <a:prstGeom prst="rect">
            <a:avLst/>
          </a:prstGeom>
        </p:spPr>
      </p:pic>
    </p:spTree>
    <p:extLst>
      <p:ext uri="{BB962C8B-B14F-4D97-AF65-F5344CB8AC3E}">
        <p14:creationId xmlns:p14="http://schemas.microsoft.com/office/powerpoint/2010/main" val="417362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819</Words>
  <Application>Microsoft Macintosh PowerPoint</Application>
  <PresentationFormat>Widescreen</PresentationFormat>
  <Paragraphs>90</Paragraphs>
  <Slides>13</Slides>
  <Notes>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13</vt:i4>
      </vt:variant>
    </vt:vector>
  </HeadingPairs>
  <TitlesOfParts>
    <vt:vector size="18" baseType="lpstr">
      <vt:lpstr>Arial</vt:lpstr>
      <vt:lpstr>Calibri</vt:lpstr>
      <vt:lpstr>Office Theme</vt:lpstr>
      <vt:lpstr>1_Office Theme</vt:lpstr>
      <vt:lpstr>Custom Design</vt:lpstr>
      <vt:lpstr>flowcytoscript: A semi-automated high parameter flow cytometry workflow</vt:lpstr>
      <vt:lpstr>simplified flowcytoscript at a glance</vt:lpstr>
      <vt:lpstr>The entirety of the script, as seen by the user:</vt:lpstr>
      <vt:lpstr>Using the simplified flowcytoscript</vt:lpstr>
      <vt:lpstr>Exporting data from FlowJo</vt:lpstr>
      <vt:lpstr>Example outputs: tSNE</vt:lpstr>
      <vt:lpstr>Example outputs: UMAP</vt:lpstr>
      <vt:lpstr>Example outputs:  Heatmaps</vt:lpstr>
      <vt:lpstr>Example outputs: Marker density histograms</vt:lpstr>
      <vt:lpstr>Example outputs: cluster histograms</vt:lpstr>
      <vt:lpstr>Example outputs: PCA plots</vt:lpstr>
      <vt:lpstr>Example outputs: changed regions</vt:lpstr>
      <vt:lpstr>Example outputs: crossentropy testing</vt:lpstr>
    </vt:vector>
  </TitlesOfParts>
  <Company>UIS, 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Suvi Roberts</dc:creator>
  <cp:lastModifiedBy>Oliver Burton</cp:lastModifiedBy>
  <cp:revision>22</cp:revision>
  <dcterms:created xsi:type="dcterms:W3CDTF">2019-06-20T13:26:04Z</dcterms:created>
  <dcterms:modified xsi:type="dcterms:W3CDTF">2023-10-31T12:06:31Z</dcterms:modified>
</cp:coreProperties>
</file>