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F4B16-1EC2-364B-97FF-EFA8739F0D93}" v="5" dt="2022-12-01T20:32:5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4"/>
    <p:restoredTop sz="94694"/>
  </p:normalViewPr>
  <p:slideViewPr>
    <p:cSldViewPr snapToGrid="0">
      <p:cViewPr>
        <p:scale>
          <a:sx n="66" d="100"/>
          <a:sy n="66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ADDA3-4255-45E6-A267-5F5B2D5972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0BC800-DE14-44AE-93FF-7641E25A887B}">
      <dgm:prSet/>
      <dgm:spPr/>
      <dgm:t>
        <a:bodyPr/>
        <a:lstStyle/>
        <a:p>
          <a:r>
            <a:rPr lang="es-ES_tradnl"/>
            <a:t>Hernández, F. (2022, 30 mayo). Crece 3.4% precio de la vivienda en México durante el 1C2022. Centro Urbano. https://centrourbano.com/sin-categoria/crece-precio-vivienda-1c2022/</a:t>
          </a:r>
          <a:endParaRPr lang="en-US"/>
        </a:p>
      </dgm:t>
    </dgm:pt>
    <dgm:pt modelId="{505733E5-9903-42C4-89FF-721618F2E522}" type="parTrans" cxnId="{B09AA45A-98B2-461C-B4F9-E6B651380675}">
      <dgm:prSet/>
      <dgm:spPr/>
      <dgm:t>
        <a:bodyPr/>
        <a:lstStyle/>
        <a:p>
          <a:endParaRPr lang="en-US"/>
        </a:p>
      </dgm:t>
    </dgm:pt>
    <dgm:pt modelId="{92F216FF-F505-4A8E-B4F7-CF2AEAA6CA1A}" type="sibTrans" cxnId="{B09AA45A-98B2-461C-B4F9-E6B651380675}">
      <dgm:prSet/>
      <dgm:spPr/>
      <dgm:t>
        <a:bodyPr/>
        <a:lstStyle/>
        <a:p>
          <a:endParaRPr lang="en-US"/>
        </a:p>
      </dgm:t>
    </dgm:pt>
    <dgm:pt modelId="{0BEFFB19-B88B-4428-9410-163988A93438}">
      <dgm:prSet/>
      <dgm:spPr/>
      <dgm:t>
        <a:bodyPr/>
        <a:lstStyle/>
        <a:p>
          <a:r>
            <a:rPr lang="es-ES_tradnl"/>
            <a:t>inmuebles24. (2022). Torre Altra Colomos. https://www.inmuebles24.com/propiedades/torre-altra-colomos-providencia-guadalajara-jalisco-60653045.html</a:t>
          </a:r>
          <a:endParaRPr lang="en-US"/>
        </a:p>
      </dgm:t>
    </dgm:pt>
    <dgm:pt modelId="{7774CC00-9EF0-4E54-B540-EA7C5A595835}" type="parTrans" cxnId="{A52924B3-04D3-441A-80AF-956F8016AE88}">
      <dgm:prSet/>
      <dgm:spPr/>
      <dgm:t>
        <a:bodyPr/>
        <a:lstStyle/>
        <a:p>
          <a:endParaRPr lang="en-US"/>
        </a:p>
      </dgm:t>
    </dgm:pt>
    <dgm:pt modelId="{CA1F1817-1B6B-4AC5-B7E0-9FCF3715196F}" type="sibTrans" cxnId="{A52924B3-04D3-441A-80AF-956F8016AE88}">
      <dgm:prSet/>
      <dgm:spPr/>
      <dgm:t>
        <a:bodyPr/>
        <a:lstStyle/>
        <a:p>
          <a:endParaRPr lang="en-US"/>
        </a:p>
      </dgm:t>
    </dgm:pt>
    <dgm:pt modelId="{7396A6F0-2C92-4B36-B313-A972F5802311}">
      <dgm:prSet/>
      <dgm:spPr/>
      <dgm:t>
        <a:bodyPr/>
        <a:lstStyle/>
        <a:p>
          <a:r>
            <a:rPr lang="es-ES_tradnl"/>
            <a:t>inmuebles24. (2022). Nueva casa en venta. https://www.inmuebles24.com/propiedades/nueva-casa-en-venta-3-recamaras-chapalita-zapopan-65404640.html</a:t>
          </a:r>
          <a:endParaRPr lang="en-US"/>
        </a:p>
      </dgm:t>
    </dgm:pt>
    <dgm:pt modelId="{1BF440BE-A1A0-4FC0-917E-58C64710DB52}" type="parTrans" cxnId="{4089EBF9-3210-4131-A5A7-A7C1308B02E1}">
      <dgm:prSet/>
      <dgm:spPr/>
      <dgm:t>
        <a:bodyPr/>
        <a:lstStyle/>
        <a:p>
          <a:endParaRPr lang="en-US"/>
        </a:p>
      </dgm:t>
    </dgm:pt>
    <dgm:pt modelId="{F602E0A0-AF53-4BB2-8CC5-3F800CA72B18}" type="sibTrans" cxnId="{4089EBF9-3210-4131-A5A7-A7C1308B02E1}">
      <dgm:prSet/>
      <dgm:spPr/>
      <dgm:t>
        <a:bodyPr/>
        <a:lstStyle/>
        <a:p>
          <a:endParaRPr lang="en-US"/>
        </a:p>
      </dgm:t>
    </dgm:pt>
    <dgm:pt modelId="{B9588F52-6E60-4841-9929-95A0AF743A07}" type="pres">
      <dgm:prSet presAssocID="{D48ADDA3-4255-45E6-A267-5F5B2D597222}" presName="linear" presStyleCnt="0">
        <dgm:presLayoutVars>
          <dgm:animLvl val="lvl"/>
          <dgm:resizeHandles val="exact"/>
        </dgm:presLayoutVars>
      </dgm:prSet>
      <dgm:spPr/>
    </dgm:pt>
    <dgm:pt modelId="{F0B494F2-7866-9C44-A3F4-DEFDC8C50EF4}" type="pres">
      <dgm:prSet presAssocID="{2E0BC800-DE14-44AE-93FF-7641E25A88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2BA19E-B47C-9B4F-8CC1-7C25C0B89773}" type="pres">
      <dgm:prSet presAssocID="{92F216FF-F505-4A8E-B4F7-CF2AEAA6CA1A}" presName="spacer" presStyleCnt="0"/>
      <dgm:spPr/>
    </dgm:pt>
    <dgm:pt modelId="{443DECA5-D98A-064B-84D3-401FA0B30F78}" type="pres">
      <dgm:prSet presAssocID="{0BEFFB19-B88B-4428-9410-163988A934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7B6E21-7484-D54B-AFEB-C9E526B1035A}" type="pres">
      <dgm:prSet presAssocID="{CA1F1817-1B6B-4AC5-B7E0-9FCF3715196F}" presName="spacer" presStyleCnt="0"/>
      <dgm:spPr/>
    </dgm:pt>
    <dgm:pt modelId="{8A10ABB3-E28E-7A48-8C0E-85062965AA5B}" type="pres">
      <dgm:prSet presAssocID="{7396A6F0-2C92-4B36-B313-A972F58023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1B5B1E-3FEA-194F-9869-05338A295911}" type="presOf" srcId="{2E0BC800-DE14-44AE-93FF-7641E25A887B}" destId="{F0B494F2-7866-9C44-A3F4-DEFDC8C50EF4}" srcOrd="0" destOrd="0" presId="urn:microsoft.com/office/officeart/2005/8/layout/vList2"/>
    <dgm:cxn modelId="{B09AA45A-98B2-461C-B4F9-E6B651380675}" srcId="{D48ADDA3-4255-45E6-A267-5F5B2D597222}" destId="{2E0BC800-DE14-44AE-93FF-7641E25A887B}" srcOrd="0" destOrd="0" parTransId="{505733E5-9903-42C4-89FF-721618F2E522}" sibTransId="{92F216FF-F505-4A8E-B4F7-CF2AEAA6CA1A}"/>
    <dgm:cxn modelId="{F6FFEE8B-5096-764C-A4C2-62389975F59E}" type="presOf" srcId="{7396A6F0-2C92-4B36-B313-A972F5802311}" destId="{8A10ABB3-E28E-7A48-8C0E-85062965AA5B}" srcOrd="0" destOrd="0" presId="urn:microsoft.com/office/officeart/2005/8/layout/vList2"/>
    <dgm:cxn modelId="{D985059A-E645-1C41-9AC8-4F29F7C04A9F}" type="presOf" srcId="{0BEFFB19-B88B-4428-9410-163988A93438}" destId="{443DECA5-D98A-064B-84D3-401FA0B30F78}" srcOrd="0" destOrd="0" presId="urn:microsoft.com/office/officeart/2005/8/layout/vList2"/>
    <dgm:cxn modelId="{A52924B3-04D3-441A-80AF-956F8016AE88}" srcId="{D48ADDA3-4255-45E6-A267-5F5B2D597222}" destId="{0BEFFB19-B88B-4428-9410-163988A93438}" srcOrd="1" destOrd="0" parTransId="{7774CC00-9EF0-4E54-B540-EA7C5A595835}" sibTransId="{CA1F1817-1B6B-4AC5-B7E0-9FCF3715196F}"/>
    <dgm:cxn modelId="{DE0737C0-3534-EF4F-A3BC-A75BA67EC494}" type="presOf" srcId="{D48ADDA3-4255-45E6-A267-5F5B2D597222}" destId="{B9588F52-6E60-4841-9929-95A0AF743A07}" srcOrd="0" destOrd="0" presId="urn:microsoft.com/office/officeart/2005/8/layout/vList2"/>
    <dgm:cxn modelId="{4089EBF9-3210-4131-A5A7-A7C1308B02E1}" srcId="{D48ADDA3-4255-45E6-A267-5F5B2D597222}" destId="{7396A6F0-2C92-4B36-B313-A972F5802311}" srcOrd="2" destOrd="0" parTransId="{1BF440BE-A1A0-4FC0-917E-58C64710DB52}" sibTransId="{F602E0A0-AF53-4BB2-8CC5-3F800CA72B18}"/>
    <dgm:cxn modelId="{A0C3F647-D12E-1249-8DBF-A61E7FFC97D3}" type="presParOf" srcId="{B9588F52-6E60-4841-9929-95A0AF743A07}" destId="{F0B494F2-7866-9C44-A3F4-DEFDC8C50EF4}" srcOrd="0" destOrd="0" presId="urn:microsoft.com/office/officeart/2005/8/layout/vList2"/>
    <dgm:cxn modelId="{54E1D411-F547-CE44-89B9-694A680E624C}" type="presParOf" srcId="{B9588F52-6E60-4841-9929-95A0AF743A07}" destId="{182BA19E-B47C-9B4F-8CC1-7C25C0B89773}" srcOrd="1" destOrd="0" presId="urn:microsoft.com/office/officeart/2005/8/layout/vList2"/>
    <dgm:cxn modelId="{5E5A4A6F-4CCD-E846-BE75-671017D8C8F8}" type="presParOf" srcId="{B9588F52-6E60-4841-9929-95A0AF743A07}" destId="{443DECA5-D98A-064B-84D3-401FA0B30F78}" srcOrd="2" destOrd="0" presId="urn:microsoft.com/office/officeart/2005/8/layout/vList2"/>
    <dgm:cxn modelId="{23105599-E517-1F4B-93E8-5EE421EE1CE4}" type="presParOf" srcId="{B9588F52-6E60-4841-9929-95A0AF743A07}" destId="{957B6E21-7484-D54B-AFEB-C9E526B1035A}" srcOrd="3" destOrd="0" presId="urn:microsoft.com/office/officeart/2005/8/layout/vList2"/>
    <dgm:cxn modelId="{1D527074-D664-4E49-B083-8AA4B553D6A1}" type="presParOf" srcId="{B9588F52-6E60-4841-9929-95A0AF743A07}" destId="{8A10ABB3-E28E-7A48-8C0E-85062965AA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94F2-7866-9C44-A3F4-DEFDC8C50EF4}">
      <dsp:nvSpPr>
        <dsp:cNvPr id="0" name=""/>
        <dsp:cNvSpPr/>
      </dsp:nvSpPr>
      <dsp:spPr>
        <a:xfrm>
          <a:off x="0" y="1073869"/>
          <a:ext cx="4543197" cy="1053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Hernández, F. (2022, 30 mayo). Crece 3.4% precio de la vivienda en México durante el 1C2022. Centro Urbano. https://centrourbano.com/sin-categoria/crece-precio-vivienda-1c2022/</a:t>
          </a:r>
          <a:endParaRPr lang="en-US" sz="1500" kern="1200"/>
        </a:p>
      </dsp:txBody>
      <dsp:txXfrm>
        <a:off x="51403" y="1125272"/>
        <a:ext cx="4440391" cy="950194"/>
      </dsp:txXfrm>
    </dsp:sp>
    <dsp:sp modelId="{443DECA5-D98A-064B-84D3-401FA0B30F78}">
      <dsp:nvSpPr>
        <dsp:cNvPr id="0" name=""/>
        <dsp:cNvSpPr/>
      </dsp:nvSpPr>
      <dsp:spPr>
        <a:xfrm>
          <a:off x="0" y="2170070"/>
          <a:ext cx="4543197" cy="1053000"/>
        </a:xfrm>
        <a:prstGeom prst="roundRect">
          <a:avLst/>
        </a:prstGeom>
        <a:solidFill>
          <a:schemeClr val="accent2">
            <a:hueOff val="785308"/>
            <a:satOff val="-2127"/>
            <a:lumOff val="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inmuebles24. (2022). Torre Altra Colomos. https://www.inmuebles24.com/propiedades/torre-altra-colomos-providencia-guadalajara-jalisco-60653045.html</a:t>
          </a:r>
          <a:endParaRPr lang="en-US" sz="1500" kern="1200"/>
        </a:p>
      </dsp:txBody>
      <dsp:txXfrm>
        <a:off x="51403" y="2221473"/>
        <a:ext cx="4440391" cy="950194"/>
      </dsp:txXfrm>
    </dsp:sp>
    <dsp:sp modelId="{8A10ABB3-E28E-7A48-8C0E-85062965AA5B}">
      <dsp:nvSpPr>
        <dsp:cNvPr id="0" name=""/>
        <dsp:cNvSpPr/>
      </dsp:nvSpPr>
      <dsp:spPr>
        <a:xfrm>
          <a:off x="0" y="3266270"/>
          <a:ext cx="4543197" cy="1053000"/>
        </a:xfrm>
        <a:prstGeom prst="round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inmuebles24. (2022). Nueva casa en venta. https://www.inmuebles24.com/propiedades/nueva-casa-en-venta-3-recamaras-chapalita-zapopan-65404640.html</a:t>
          </a:r>
          <a:endParaRPr lang="en-US" sz="1500" kern="1200"/>
        </a:p>
      </dsp:txBody>
      <dsp:txXfrm>
        <a:off x="51403" y="3317673"/>
        <a:ext cx="4440391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4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2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8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5A08-132A-E7C8-E62A-6C07FE6F2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0ED1B-5BCD-07D0-2A48-6AA15450B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Proyecto simulación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71827-9F6D-9D6F-39AF-DB93D5104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Manuel Escalante Godínez </a:t>
            </a:r>
          </a:p>
          <a:p>
            <a:r>
              <a:rPr lang="es-ES_tradnl" dirty="0">
                <a:solidFill>
                  <a:srgbClr val="FFFFFF"/>
                </a:solidFill>
              </a:rPr>
              <a:t>Luis Adrián López Enríquez </a:t>
            </a:r>
          </a:p>
          <a:p>
            <a:r>
              <a:rPr lang="es-ES_tradnl" dirty="0">
                <a:solidFill>
                  <a:srgbClr val="FFFFFF"/>
                </a:solidFill>
              </a:rPr>
              <a:t>Jorge Emiliano Iturriaga Almanza </a:t>
            </a:r>
          </a:p>
          <a:p>
            <a:endParaRPr lang="es-ES_tradnl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4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ite concrete building">
            <a:extLst>
              <a:ext uri="{FF2B5EF4-FFF2-40B4-BE49-F238E27FC236}">
                <a16:creationId xmlns:a16="http://schemas.microsoft.com/office/drawing/2014/main" id="{F5D27847-43AB-A903-335B-D068746A9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66" b="-1"/>
          <a:stretch/>
        </p:blipFill>
        <p:spPr bwMode="auto">
          <a:xfrm>
            <a:off x="20" y="10"/>
            <a:ext cx="6095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4F522-D7CE-45E6-2A9F-D8576271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Objetivos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46D5-F764-D881-7EC9-585BA156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es-ES_tradnl" dirty="0"/>
              <a:t>GENERAL: Desarrollar un modelo de ahorros que satisfaga las necesidades de nuestro cliente mediante el uso de ecuaciones diferenciales.</a:t>
            </a:r>
          </a:p>
          <a:p>
            <a:r>
              <a:rPr lang="es-ES_tradnl" dirty="0"/>
              <a:t>ESPECÍFICOS : Presentar y analizar los resultados para que el cliente cuente con un panorama claro que ayude a una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16381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8F7AE868-D97F-E8A5-CA5C-04A5E0611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972" b="8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504B6-788A-5DC5-7D5A-6F935916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situación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4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251D5B9-90AA-4AEF-BFD0-D4404A4B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0BCC-349A-F088-CBBF-A2B26A0C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68" y="1510849"/>
            <a:ext cx="4229100" cy="3836302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Un cliente cuenta con un capital de $1,500,000.00  que quiere invertir para poder adquirir un bien inmueble en un futuro.  Dicho fondo de inversión paga una tasa de interés continua del 8.60% anual </a:t>
            </a:r>
          </a:p>
          <a:p>
            <a:r>
              <a:rPr lang="es-ES_tradnl" dirty="0"/>
              <a:t> No existe certeza si el cliente desea una casa o un departamento, por lo que se proporcionó las siguientes dos opciones.</a:t>
            </a:r>
          </a:p>
          <a:p>
            <a:r>
              <a:rPr lang="es-ES_tradnl" dirty="0"/>
              <a:t>a) Departamento en Providencia $3,150,000.00</a:t>
            </a:r>
          </a:p>
          <a:p>
            <a:r>
              <a:rPr lang="es-ES_tradnl" dirty="0"/>
              <a:t>b) Casa en Chapalita $6,795,000.00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AC08-EF75-FFBC-D882-078EDF82B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5" b="7028"/>
          <a:stretch/>
        </p:blipFill>
        <p:spPr bwMode="auto">
          <a:xfrm>
            <a:off x="6793863" y="1114197"/>
            <a:ext cx="4629606" cy="2314803"/>
          </a:xfrm>
          <a:custGeom>
            <a:avLst/>
            <a:gdLst/>
            <a:ahLst/>
            <a:cxnLst/>
            <a:rect l="l" t="t" r="r" b="b"/>
            <a:pathLst>
              <a:path w="4629606" h="2314803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lnTo>
                  <a:pt x="0" y="2314803"/>
                </a:ln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tall building with trees in front of it&#10;&#10;Description automatically generated with medium confidence">
            <a:extLst>
              <a:ext uri="{FF2B5EF4-FFF2-40B4-BE49-F238E27FC236}">
                <a16:creationId xmlns:a16="http://schemas.microsoft.com/office/drawing/2014/main" id="{46E5A0B9-9F02-43F4-B2E6-EBE107550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1"/>
          <a:stretch/>
        </p:blipFill>
        <p:spPr>
          <a:xfrm>
            <a:off x="6793863" y="3429000"/>
            <a:ext cx="4629606" cy="2314803"/>
          </a:xfrm>
          <a:custGeom>
            <a:avLst/>
            <a:gdLst/>
            <a:ahLst/>
            <a:cxnLst/>
            <a:rect l="l" t="t" r="r" b="b"/>
            <a:pathLst>
              <a:path w="4629606" h="2314803">
                <a:moveTo>
                  <a:pt x="0" y="0"/>
                </a:moveTo>
                <a:lnTo>
                  <a:pt x="4629606" y="0"/>
                </a:lnTo>
                <a:cubicBezTo>
                  <a:pt x="4629606" y="1278430"/>
                  <a:pt x="3593233" y="2314803"/>
                  <a:pt x="2314803" y="2314803"/>
                </a:cubicBezTo>
                <a:cubicBezTo>
                  <a:pt x="1036373" y="2314803"/>
                  <a:pt x="0" y="1278430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963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C2EC-77A4-7BE7-727F-832B915B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s-ES_tradnl" dirty="0"/>
              <a:t>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5C919-982C-AFE8-C3DA-04F3C857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9566" y="2259698"/>
                <a:ext cx="4479398" cy="38363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sz="1400" dirty="0"/>
                  <a:t>Para poder conocer un precio final de una inversión capitalizable  continuamente, se requiere de una ecuación diferencial que defina el cambio del capital con respecto al tiempo.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ES_tradnl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400" b="0" i="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s-ES" sz="14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400" b="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sz="14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_tradnl" sz="1400" dirty="0"/>
                  <a:t> Modelo Inicial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ES" sz="1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s-E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400" b="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s-ES" sz="1400" b="0" dirty="0"/>
                  <a:t> Modelo Final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" sz="1400" b="0" dirty="0"/>
                  <a:t>Dato a tener en cuenta -&gt; De acuerdo con el índic</a:t>
                </a:r>
                <a:r>
                  <a:rPr lang="es-ES" sz="1400" dirty="0"/>
                  <a:t>e de mercado inmobiliario estadístico, el precio promedio por metro cuadrado de la vivienda en México fue de $19,270, lo que representa un crecimiento anual del 3.4%.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" sz="1400" dirty="0"/>
                  <a:t>  </a:t>
                </a:r>
              </a:p>
              <a:p>
                <a:pPr>
                  <a:lnSpc>
                    <a:spcPct val="120000"/>
                  </a:lnSpc>
                </a:pPr>
                <a:endParaRPr lang="es-ES" sz="1400" dirty="0"/>
              </a:p>
              <a:p>
                <a:pPr>
                  <a:lnSpc>
                    <a:spcPct val="120000"/>
                  </a:lnSpc>
                </a:pPr>
                <a:endParaRPr lang="es-ES" sz="1400" b="0" dirty="0"/>
              </a:p>
              <a:p>
                <a:pPr>
                  <a:lnSpc>
                    <a:spcPct val="120000"/>
                  </a:lnSpc>
                </a:pPr>
                <a:endParaRPr lang="es-ES_tradnl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5C919-982C-AFE8-C3DA-04F3C857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9566" y="2259698"/>
                <a:ext cx="4479398" cy="3836301"/>
              </a:xfrm>
              <a:blipFill>
                <a:blip r:embed="rId2"/>
                <a:stretch>
                  <a:fillRect r="-28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ext">
            <a:extLst>
              <a:ext uri="{FF2B5EF4-FFF2-40B4-BE49-F238E27FC236}">
                <a16:creationId xmlns:a16="http://schemas.microsoft.com/office/drawing/2014/main" id="{D769C14C-A8C6-C29D-C426-925331633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r="14925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8DB8A0-9FF5-471F-BAC3-098541F7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A21990-63C7-495D-80A1-46249F19E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EC9F1-ED36-DA34-DA6B-CEFFAF7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68611"/>
            <a:ext cx="5430868" cy="1037163"/>
          </a:xfrm>
        </p:spPr>
        <p:txBody>
          <a:bodyPr>
            <a:normAutofit/>
          </a:bodyPr>
          <a:lstStyle/>
          <a:p>
            <a:r>
              <a:rPr lang="es-ES_tradnl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C5BF-C2CE-D54C-2E1D-049DADDC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491740"/>
            <a:ext cx="5430868" cy="28422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_tradnl" dirty="0"/>
              <a:t>Casa Chapalita precio (2043) : $13,712,630.00</a:t>
            </a:r>
            <a:endParaRPr lang="es-ES_tradnl"/>
          </a:p>
          <a:p>
            <a:pPr lvl="1">
              <a:lnSpc>
                <a:spcPct val="120000"/>
              </a:lnSpc>
            </a:pPr>
            <a:r>
              <a:rPr lang="es-ES_tradnl" dirty="0"/>
              <a:t>	Ahorro de 21 años (2043) con un capital de $13,894,111.7</a:t>
            </a:r>
            <a:endParaRPr lang="es-ES_tradnl"/>
          </a:p>
          <a:p>
            <a:pPr marL="0" indent="0">
              <a:lnSpc>
                <a:spcPct val="120000"/>
              </a:lnSpc>
              <a:buNone/>
            </a:pPr>
            <a:endParaRPr lang="es-ES_tradnl"/>
          </a:p>
          <a:p>
            <a:pPr>
              <a:lnSpc>
                <a:spcPct val="120000"/>
              </a:lnSpc>
            </a:pPr>
            <a:r>
              <a:rPr lang="es-ES_tradnl" dirty="0"/>
              <a:t>Departamento providencia precio (2033): $4,550,262.68</a:t>
            </a:r>
            <a:endParaRPr lang="es-ES_tradnl"/>
          </a:p>
          <a:p>
            <a:pPr lvl="1">
              <a:lnSpc>
                <a:spcPct val="120000"/>
              </a:lnSpc>
            </a:pPr>
            <a:r>
              <a:rPr lang="es-ES_tradnl" dirty="0"/>
              <a:t>	Ahorro de  11 años (2033): $4,813,695.68</a:t>
            </a:r>
            <a:endParaRPr lang="es-ES_tradnl"/>
          </a:p>
          <a:p>
            <a:pPr>
              <a:lnSpc>
                <a:spcPct val="120000"/>
              </a:lnSpc>
            </a:pPr>
            <a:endParaRPr lang="es-ES_tradnl"/>
          </a:p>
          <a:p>
            <a:pPr lvl="1">
              <a:lnSpc>
                <a:spcPct val="120000"/>
              </a:lnSpc>
            </a:pPr>
            <a:endParaRPr lang="es-ES_tradnl"/>
          </a:p>
          <a:p>
            <a:pPr lvl="1">
              <a:lnSpc>
                <a:spcPct val="120000"/>
              </a:lnSpc>
            </a:pPr>
            <a:endParaRPr lang="es-ES_tradnl"/>
          </a:p>
          <a:p>
            <a:pPr lvl="1">
              <a:lnSpc>
                <a:spcPct val="120000"/>
              </a:lnSpc>
            </a:pPr>
            <a:endParaRPr lang="es-ES_tradnl"/>
          </a:p>
          <a:p>
            <a:pPr lvl="1">
              <a:lnSpc>
                <a:spcPct val="120000"/>
              </a:lnSpc>
            </a:pPr>
            <a:endParaRPr lang="es-ES_tradnl"/>
          </a:p>
          <a:p>
            <a:pPr>
              <a:lnSpc>
                <a:spcPct val="120000"/>
              </a:lnSpc>
            </a:pPr>
            <a:endParaRPr lang="es-ES_tradnl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6B42D11-51A8-CD34-B4D1-9C5411A2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287" y="1524000"/>
            <a:ext cx="2493859" cy="112223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C21D00-0ACB-24FA-80C3-B1C9B23F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003" y="2872978"/>
            <a:ext cx="2510427" cy="111714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29C843-82E3-15F0-6D36-A3655A92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25" y="4216860"/>
            <a:ext cx="2582984" cy="1117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F554F1-7A31-5C84-302C-3858C9E96129}"/>
              </a:ext>
            </a:extLst>
          </p:cNvPr>
          <p:cNvSpPr txBox="1"/>
          <p:nvPr/>
        </p:nvSpPr>
        <p:spPr>
          <a:xfrm>
            <a:off x="3049621" y="1725704"/>
            <a:ext cx="60992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/>
              <a:t>Hernández, F. </a:t>
            </a:r>
            <a:r>
              <a:rPr lang="es-ES_tradnl" dirty="0"/>
              <a:t>(2022, 30 mayo). Crece 3.4% precio de la vivienda en México durante el 1C2022. Centro Urbano. https://</a:t>
            </a:r>
            <a:r>
              <a:rPr lang="es-ES_tradnl" dirty="0" err="1"/>
              <a:t>centrourbano.com</a:t>
            </a:r>
            <a:r>
              <a:rPr lang="es-ES_tradnl" dirty="0"/>
              <a:t>/sin-</a:t>
            </a:r>
            <a:r>
              <a:rPr lang="es-ES_tradnl" dirty="0" err="1"/>
              <a:t>categoria</a:t>
            </a:r>
            <a:r>
              <a:rPr lang="es-ES_tradnl" dirty="0"/>
              <a:t>/crece-precio-vivienda-1c2022/</a:t>
            </a:r>
          </a:p>
          <a:p>
            <a:endParaRPr lang="es-ES_tradnl" dirty="0"/>
          </a:p>
          <a:p>
            <a:r>
              <a:rPr lang="es-ES_tradnl" dirty="0"/>
              <a:t>inmuebles24. (2022). Torre </a:t>
            </a:r>
            <a:r>
              <a:rPr lang="es-ES_tradnl" dirty="0" err="1"/>
              <a:t>Altra</a:t>
            </a:r>
            <a:r>
              <a:rPr lang="es-ES_tradnl" dirty="0"/>
              <a:t> Colomos. https://www.inmuebles24.com/propiedades/torre-altra-colomos-providencia-guadalajara-jalisco-60653045.html</a:t>
            </a:r>
          </a:p>
          <a:p>
            <a:endParaRPr lang="es-ES_tradnl" dirty="0"/>
          </a:p>
          <a:p>
            <a:r>
              <a:rPr lang="es-ES_tradnl" dirty="0"/>
              <a:t>inmuebles24. (2022). Nueva casa en venta. https://www.inmuebles24.com/propiedades/nueva-casa-en-venta-3-recamaras-chapalita-zapopan-65404640.html</a:t>
            </a:r>
          </a:p>
        </p:txBody>
      </p:sp>
    </p:spTree>
    <p:extLst>
      <p:ext uri="{BB962C8B-B14F-4D97-AF65-F5344CB8AC3E}">
        <p14:creationId xmlns:p14="http://schemas.microsoft.com/office/powerpoint/2010/main" val="688764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71C95FB-D509-408E-A75D-965B400C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8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EFB5A-E516-408E-1CDA-38B0AB94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s-ES_tradnl"/>
              <a:t>referencias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B06219A-EB82-414A-0641-98AB11E47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96079"/>
              </p:ext>
            </p:extLst>
          </p:nvPr>
        </p:nvGraphicFramePr>
        <p:xfrm>
          <a:off x="6857999" y="762000"/>
          <a:ext cx="4543197" cy="539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20510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424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Trade Gothic Next Cond</vt:lpstr>
      <vt:lpstr>Trade Gothic Next Light</vt:lpstr>
      <vt:lpstr>PortalVTI</vt:lpstr>
      <vt:lpstr>Proyecto simulación </vt:lpstr>
      <vt:lpstr>Objetivos </vt:lpstr>
      <vt:lpstr>situación</vt:lpstr>
      <vt:lpstr>PowerPoint Presentation</vt:lpstr>
      <vt:lpstr>Modelos</vt:lpstr>
      <vt:lpstr>Resultados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simulación </dc:title>
  <dc:creator>LOPEZ ENRIQUEZ, LUIS ADRIAN</dc:creator>
  <cp:lastModifiedBy>LOPEZ ENRIQUEZ, LUIS ADRIAN</cp:lastModifiedBy>
  <cp:revision>1</cp:revision>
  <dcterms:created xsi:type="dcterms:W3CDTF">2022-12-01T18:57:43Z</dcterms:created>
  <dcterms:modified xsi:type="dcterms:W3CDTF">2022-12-01T21:52:06Z</dcterms:modified>
</cp:coreProperties>
</file>