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0d21e6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80d21e6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80d21e6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80d21e6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22910584d_1_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22910584d_1_0:notes"/>
          <p:cNvSpPr/>
          <p:nvPr>
            <p:ph idx="2" type="sldImg"/>
          </p:nvPr>
        </p:nvSpPr>
        <p:spPr>
          <a:xfrm>
            <a:off x="1143128" y="685791"/>
            <a:ext cx="457237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9ed80f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f39ed80f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8823d9a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8823d9a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8823d9a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8823d9a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1d6eedfe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1d6eedfe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80d21e6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80d21e6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17dd8c32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17dd8c32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7dd8c32e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7dd8c32e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dd8c32e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dd8c32e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7dd8c32e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7dd8c32e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39ed80f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39ed80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9ed80f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9ed80f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8549f8c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8549f8c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0d21e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80d21e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67"/>
            <a:ext cx="8228763" cy="85847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299"/>
            <a:ext cx="8228763" cy="298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indent="-228600" lvl="1" marL="914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2pPr>
            <a:lvl3pPr indent="-228600" lvl="2" marL="1371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3pPr>
            <a:lvl4pPr indent="-228600" lvl="3" marL="18288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4pPr>
            <a:lvl5pPr indent="-228600" lvl="4" marL="22860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5pPr>
            <a:lvl6pPr indent="-228600" lvl="5" marL="27432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6pPr>
            <a:lvl7pPr indent="-228600" lvl="6" marL="32004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7pPr>
            <a:lvl8pPr indent="-228600" lvl="7" marL="3657600" algn="l">
              <a:spcBef>
                <a:spcPts val="1200"/>
              </a:spcBef>
              <a:spcAft>
                <a:spcPts val="0"/>
              </a:spcAft>
              <a:buSzPts val="1300"/>
              <a:buNone/>
              <a:defRPr sz="1300"/>
            </a:lvl8pPr>
            <a:lvl9pPr indent="-228600" lvl="8" marL="4114800" algn="l">
              <a:spcBef>
                <a:spcPts val="1200"/>
              </a:spcBef>
              <a:spcAft>
                <a:spcPts val="120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bioconductor.org/packages/release/bioc/html/Rsubread.html" TargetMode="External"/><Relationship Id="rId10" Type="http://schemas.openxmlformats.org/officeDocument/2006/relationships/hyperlink" Target="https://bioconductor.org/packages/release/bioc/vignettes/QuasR/inst/doc/QuasR.html" TargetMode="External"/><Relationship Id="rId13" Type="http://schemas.openxmlformats.org/officeDocument/2006/relationships/hyperlink" Target="https://github.com/ETHZ-INS/epiwraps" TargetMode="External"/><Relationship Id="rId12" Type="http://schemas.openxmlformats.org/officeDocument/2006/relationships/hyperlink" Target="https://github.com/ETHZ-INS/epiwrap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ioinformatics.babraham.ac.uk/projects/fastqc/" TargetMode="External"/><Relationship Id="rId4" Type="http://schemas.openxmlformats.org/officeDocument/2006/relationships/hyperlink" Target="http://www.usadellab.org/cms/?page=trimmomatic" TargetMode="External"/><Relationship Id="rId9" Type="http://schemas.openxmlformats.org/officeDocument/2006/relationships/hyperlink" Target="http://www.bioconductor.org/packages/release/bioc/html/Rfastp.html" TargetMode="External"/><Relationship Id="rId14" Type="http://schemas.openxmlformats.org/officeDocument/2006/relationships/hyperlink" Target="http://bioconductor.org/packages/devel/bioc/vignettes/ChIPseeker/inst/doc/ChIPseeker.html" TargetMode="External"/><Relationship Id="rId5" Type="http://schemas.openxmlformats.org/officeDocument/2006/relationships/hyperlink" Target="http://bowtie-bio.sourceforge.net/bowtie2/" TargetMode="External"/><Relationship Id="rId6" Type="http://schemas.openxmlformats.org/officeDocument/2006/relationships/hyperlink" Target="https://broadinstitute.github.io/picard/" TargetMode="External"/><Relationship Id="rId7" Type="http://schemas.openxmlformats.org/officeDocument/2006/relationships/hyperlink" Target="https://deeptools.readthedocs.io" TargetMode="External"/><Relationship Id="rId8" Type="http://schemas.openxmlformats.org/officeDocument/2006/relationships/hyperlink" Target="http://www.bioconductor.org/packages/release/bioc/html/Rfastp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ncodeproject.org/files/ENCFF127RRR/@@download/ENCFF127RRR.fastq.g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genename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Bioinformatic approaches to regulatory genomics and epigenomics</a:t>
            </a:r>
            <a:endParaRPr/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11700" y="3071840"/>
            <a:ext cx="85206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376-​1347-00L   |  week 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Pierre-Luc Germain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75050"/>
            <a:ext cx="1921075" cy="7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41386" r="0" t="0"/>
          <a:stretch/>
        </p:blipFill>
        <p:spPr>
          <a:xfrm>
            <a:off x="228600" y="1008100"/>
            <a:ext cx="5359450" cy="68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Peak calling</a:t>
            </a:r>
            <a:endParaRPr/>
          </a:p>
        </p:txBody>
      </p:sp>
      <p:grpSp>
        <p:nvGrpSpPr>
          <p:cNvPr id="168" name="Google Shape;168;p23"/>
          <p:cNvGrpSpPr/>
          <p:nvPr/>
        </p:nvGrpSpPr>
        <p:grpSpPr>
          <a:xfrm>
            <a:off x="5609750" y="640850"/>
            <a:ext cx="3534250" cy="4502650"/>
            <a:chOff x="5609750" y="640850"/>
            <a:chExt cx="3534250" cy="4502650"/>
          </a:xfrm>
        </p:grpSpPr>
        <p:pic>
          <p:nvPicPr>
            <p:cNvPr id="169" name="Google Shape;16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9750" y="640850"/>
              <a:ext cx="3468501" cy="4102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3"/>
            <p:cNvSpPr txBox="1"/>
            <p:nvPr/>
          </p:nvSpPr>
          <p:spPr>
            <a:xfrm>
              <a:off x="6144000" y="47433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666666"/>
                  </a:solidFill>
                </a:rPr>
                <a:t>(Ibrahim et al., NAR 2014)</a:t>
              </a: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171" name="Google Shape;171;p23"/>
          <p:cNvGrpSpPr/>
          <p:nvPr/>
        </p:nvGrpSpPr>
        <p:grpSpPr>
          <a:xfrm>
            <a:off x="1414875" y="1600575"/>
            <a:ext cx="3753325" cy="1136700"/>
            <a:chOff x="1414875" y="1600575"/>
            <a:chExt cx="3753325" cy="1136700"/>
          </a:xfrm>
        </p:grpSpPr>
        <p:sp>
          <p:nvSpPr>
            <p:cNvPr id="172" name="Google Shape;172;p23"/>
            <p:cNvSpPr txBox="1"/>
            <p:nvPr/>
          </p:nvSpPr>
          <p:spPr>
            <a:xfrm>
              <a:off x="1414875" y="1905975"/>
              <a:ext cx="806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TF binding site</a:t>
              </a:r>
              <a:endParaRPr/>
            </a:p>
          </p:txBody>
        </p:sp>
        <p:cxnSp>
          <p:nvCxnSpPr>
            <p:cNvPr id="173" name="Google Shape;173;p23"/>
            <p:cNvCxnSpPr>
              <a:stCxn id="172" idx="0"/>
            </p:cNvCxnSpPr>
            <p:nvPr/>
          </p:nvCxnSpPr>
          <p:spPr>
            <a:xfrm flipH="1" rot="10800000">
              <a:off x="1818225" y="1695375"/>
              <a:ext cx="29400" cy="21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" name="Google Shape;174;p23"/>
            <p:cNvSpPr txBox="1"/>
            <p:nvPr/>
          </p:nvSpPr>
          <p:spPr>
            <a:xfrm>
              <a:off x="4899400" y="1600575"/>
              <a:ext cx="2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?</a:t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2537200" y="1600575"/>
              <a:ext cx="26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?</a:t>
              </a:r>
              <a:endParaRPr/>
            </a:p>
          </p:txBody>
        </p:sp>
      </p:grpSp>
      <p:sp>
        <p:nvSpPr>
          <p:cNvPr id="176" name="Google Shape;176;p23"/>
          <p:cNvSpPr txBox="1"/>
          <p:nvPr/>
        </p:nvSpPr>
        <p:spPr>
          <a:xfrm rot="-5400000">
            <a:off x="-433932" y="10349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cxnSp>
        <p:nvCxnSpPr>
          <p:cNvPr id="177" name="Google Shape;177;p23"/>
          <p:cNvCxnSpPr/>
          <p:nvPr/>
        </p:nvCxnSpPr>
        <p:spPr>
          <a:xfrm rot="10800000">
            <a:off x="243613" y="1086510"/>
            <a:ext cx="0" cy="5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8" name="Google Shape;178;p23"/>
          <p:cNvGrpSpPr/>
          <p:nvPr/>
        </p:nvGrpSpPr>
        <p:grpSpPr>
          <a:xfrm>
            <a:off x="550375" y="2724500"/>
            <a:ext cx="4668400" cy="1370725"/>
            <a:chOff x="550375" y="2724500"/>
            <a:chExt cx="4668400" cy="1370725"/>
          </a:xfrm>
        </p:grpSpPr>
        <p:grpSp>
          <p:nvGrpSpPr>
            <p:cNvPr id="179" name="Google Shape;179;p23"/>
            <p:cNvGrpSpPr/>
            <p:nvPr/>
          </p:nvGrpSpPr>
          <p:grpSpPr>
            <a:xfrm>
              <a:off x="550375" y="3695025"/>
              <a:ext cx="4668400" cy="400200"/>
              <a:chOff x="568100" y="3145450"/>
              <a:chExt cx="4668400" cy="400200"/>
            </a:xfrm>
          </p:grpSpPr>
          <p:pic>
            <p:nvPicPr>
              <p:cNvPr id="180" name="Google Shape;180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1169325" y="3193700"/>
                <a:ext cx="4067175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23"/>
              <p:cNvSpPr txBox="1"/>
              <p:nvPr/>
            </p:nvSpPr>
            <p:spPr>
              <a:xfrm>
                <a:off x="568100" y="3145450"/>
                <a:ext cx="98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rgbClr val="666666"/>
                    </a:solidFill>
                  </a:rPr>
                  <a:t>input</a:t>
                </a:r>
                <a:endParaRPr>
                  <a:solidFill>
                    <a:srgbClr val="666666"/>
                  </a:solidFill>
                </a:endParaRPr>
              </a:p>
            </p:txBody>
          </p:sp>
        </p:grpSp>
        <p:cxnSp>
          <p:nvCxnSpPr>
            <p:cNvPr id="182" name="Google Shape;182;p23"/>
            <p:cNvCxnSpPr/>
            <p:nvPr/>
          </p:nvCxnSpPr>
          <p:spPr>
            <a:xfrm>
              <a:off x="2829725" y="2724500"/>
              <a:ext cx="0" cy="6900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83" name="Google Shape;183;p23"/>
            <p:cNvSpPr txBox="1"/>
            <p:nvPr/>
          </p:nvSpPr>
          <p:spPr>
            <a:xfrm>
              <a:off x="3028500" y="2812000"/>
              <a:ext cx="154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Enrichment over input?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50" y="0"/>
            <a:ext cx="7280936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 txBox="1"/>
          <p:nvPr/>
        </p:nvSpPr>
        <p:spPr>
          <a:xfrm>
            <a:off x="4828600" y="4780425"/>
            <a:ext cx="425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666666"/>
                </a:solidFill>
              </a:rPr>
              <a:t>(Wilbanks et al., PLoS One 2010)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5"/>
          <p:cNvGrpSpPr/>
          <p:nvPr/>
        </p:nvGrpSpPr>
        <p:grpSpPr>
          <a:xfrm>
            <a:off x="45717" y="1204491"/>
            <a:ext cx="8870763" cy="3240694"/>
            <a:chOff x="50400" y="1327914"/>
            <a:chExt cx="9779400" cy="3572766"/>
          </a:xfrm>
        </p:grpSpPr>
        <p:sp>
          <p:nvSpPr>
            <p:cNvPr id="195" name="Google Shape;195;p25"/>
            <p:cNvSpPr/>
            <p:nvPr/>
          </p:nvSpPr>
          <p:spPr>
            <a:xfrm>
              <a:off x="4820400" y="2773800"/>
              <a:ext cx="1087200" cy="115056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176400" y="2953800"/>
              <a:ext cx="13158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164400" y="1801800"/>
              <a:ext cx="1143000" cy="67464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156600" y="1801800"/>
              <a:ext cx="1422360" cy="89460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50400" y="2953800"/>
              <a:ext cx="160020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raw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*.fastq(.gz)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5"/>
            <p:cNvSpPr txBox="1"/>
            <p:nvPr/>
          </p:nvSpPr>
          <p:spPr>
            <a:xfrm>
              <a:off x="4514760" y="2776076"/>
              <a:ext cx="1600200" cy="111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aligned reads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*.sam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*.bam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1760400" y="2953800"/>
              <a:ext cx="1285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(QC &amp;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trimming)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86760" y="1796762"/>
              <a:ext cx="1600200" cy="8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genome sequence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*.fa / *.fasta</a:t>
              </a:r>
              <a:endParaRPr b="0" i="0" sz="16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3268080" y="2959560"/>
              <a:ext cx="11941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600" u="none" cap="none" strike="noStrike">
                  <a:latin typeface="Arial"/>
                  <a:ea typeface="Arial"/>
                  <a:cs typeface="Arial"/>
                  <a:sym typeface="Arial"/>
                </a:rPr>
                <a:t>alignment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25"/>
            <p:cNvCxnSpPr/>
            <p:nvPr/>
          </p:nvCxnSpPr>
          <p:spPr>
            <a:xfrm>
              <a:off x="14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05" name="Google Shape;205;p25"/>
            <p:cNvCxnSpPr/>
            <p:nvPr/>
          </p:nvCxnSpPr>
          <p:spPr>
            <a:xfrm>
              <a:off x="2919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6" name="Google Shape;206;p25"/>
            <p:cNvSpPr txBox="1"/>
            <p:nvPr/>
          </p:nvSpPr>
          <p:spPr>
            <a:xfrm>
              <a:off x="1904400" y="2018160"/>
              <a:ext cx="106740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indexing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Google Shape;207;p25"/>
            <p:cNvCxnSpPr/>
            <p:nvPr/>
          </p:nvCxnSpPr>
          <p:spPr>
            <a:xfrm>
              <a:off x="160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08" name="Google Shape;208;p25"/>
            <p:cNvSpPr txBox="1"/>
            <p:nvPr/>
          </p:nvSpPr>
          <p:spPr>
            <a:xfrm>
              <a:off x="2931120" y="1823033"/>
              <a:ext cx="16002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genome indices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25"/>
            <p:cNvCxnSpPr/>
            <p:nvPr/>
          </p:nvCxnSpPr>
          <p:spPr>
            <a:xfrm>
              <a:off x="3705840" y="251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0" name="Google Shape;210;p25"/>
            <p:cNvCxnSpPr/>
            <p:nvPr/>
          </p:nvCxnSpPr>
          <p:spPr>
            <a:xfrm>
              <a:off x="4395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1" name="Google Shape;211;p25"/>
            <p:cNvSpPr txBox="1"/>
            <p:nvPr/>
          </p:nvSpPr>
          <p:spPr>
            <a:xfrm>
              <a:off x="6400440" y="2239920"/>
              <a:ext cx="1589760" cy="34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peak calling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6400440" y="2959920"/>
              <a:ext cx="18183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quantification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6400440" y="3679920"/>
              <a:ext cx="1132560" cy="602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computecoverage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25"/>
            <p:cNvCxnSpPr/>
            <p:nvPr/>
          </p:nvCxnSpPr>
          <p:spPr>
            <a:xfrm>
              <a:off x="5361840" y="3952800"/>
              <a:ext cx="0" cy="3888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5" name="Google Shape;215;p25"/>
            <p:cNvSpPr txBox="1"/>
            <p:nvPr/>
          </p:nvSpPr>
          <p:spPr>
            <a:xfrm>
              <a:off x="4748760" y="4322160"/>
              <a:ext cx="128556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(QC</a:t>
              </a:r>
              <a:r>
                <a:rPr lang="en-GB" sz="1600"/>
                <a:t>,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/>
                <a:t>mark duplicates)</a:t>
              </a:r>
              <a:endParaRPr sz="1600"/>
            </a:p>
          </p:txBody>
        </p:sp>
        <p:cxnSp>
          <p:nvCxnSpPr>
            <p:cNvPr id="216" name="Google Shape;216;p25"/>
            <p:cNvCxnSpPr/>
            <p:nvPr/>
          </p:nvCxnSpPr>
          <p:spPr>
            <a:xfrm>
              <a:off x="5943600" y="313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7" name="Google Shape;217;p25"/>
            <p:cNvCxnSpPr/>
            <p:nvPr/>
          </p:nvCxnSpPr>
          <p:spPr>
            <a:xfrm flipH="1" rot="10800000">
              <a:off x="5943600" y="248760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8" name="Google Shape;218;p25"/>
            <p:cNvCxnSpPr/>
            <p:nvPr/>
          </p:nvCxnSpPr>
          <p:spPr>
            <a:xfrm>
              <a:off x="5943600" y="3135960"/>
              <a:ext cx="433800" cy="6516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19" name="Google Shape;219;p25"/>
            <p:cNvCxnSpPr/>
            <p:nvPr/>
          </p:nvCxnSpPr>
          <p:spPr>
            <a:xfrm>
              <a:off x="2860200" y="2203560"/>
              <a:ext cx="3042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0" name="Google Shape;220;p25"/>
            <p:cNvCxnSpPr/>
            <p:nvPr/>
          </p:nvCxnSpPr>
          <p:spPr>
            <a:xfrm>
              <a:off x="7743600" y="241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21" name="Google Shape;221;p25"/>
            <p:cNvCxnSpPr/>
            <p:nvPr/>
          </p:nvCxnSpPr>
          <p:spPr>
            <a:xfrm>
              <a:off x="7419600" y="3859200"/>
              <a:ext cx="388800" cy="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" name="Google Shape;222;p25"/>
            <p:cNvSpPr/>
            <p:nvPr/>
          </p:nvSpPr>
          <p:spPr>
            <a:xfrm>
              <a:off x="7835040" y="3529800"/>
              <a:ext cx="1193040" cy="13708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 txBox="1"/>
            <p:nvPr/>
          </p:nvSpPr>
          <p:spPr>
            <a:xfrm>
              <a:off x="7628400" y="3489122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coverage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tracks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*.bw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*.bigwig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8195040" y="1346400"/>
              <a:ext cx="1634760" cy="1394280"/>
            </a:xfrm>
            <a:prstGeom prst="rect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2925" lIns="82925" spcFirstLastPara="1" rIns="82925" wrap="square" tIns="82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 txBox="1"/>
            <p:nvPr/>
          </p:nvSpPr>
          <p:spPr>
            <a:xfrm>
              <a:off x="8204760" y="1327914"/>
              <a:ext cx="1600200" cy="137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0825" lIns="81625" spcFirstLastPara="1" rIns="81625" wrap="square" tIns="408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genomic</a:t>
              </a:r>
              <a:br>
                <a:rPr lang="en-GB" sz="1600"/>
              </a:br>
              <a:r>
                <a:rPr b="1" lang="en-GB" sz="1600" strike="noStrike">
                  <a:latin typeface="Arial"/>
                  <a:ea typeface="Arial"/>
                  <a:cs typeface="Arial"/>
                  <a:sym typeface="Arial"/>
                </a:rPr>
                <a:t>regions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*.bed, *.bb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*.bigbed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GB" sz="1600" strike="noStrike">
                  <a:latin typeface="Arial"/>
                  <a:ea typeface="Arial"/>
                  <a:cs typeface="Arial"/>
                  <a:sym typeface="Arial"/>
                </a:rPr>
                <a:t>(and others)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/>
              <a:t>Overview of a primary analysis pipeline (ChIP-seq and the likes)</a:t>
            </a:r>
            <a:endParaRPr sz="2320"/>
          </a:p>
        </p:txBody>
      </p:sp>
      <p:grpSp>
        <p:nvGrpSpPr>
          <p:cNvPr id="227" name="Google Shape;227;p25"/>
          <p:cNvGrpSpPr/>
          <p:nvPr/>
        </p:nvGrpSpPr>
        <p:grpSpPr>
          <a:xfrm>
            <a:off x="1560915" y="1066147"/>
            <a:ext cx="7388220" cy="3994131"/>
            <a:chOff x="1560915" y="1066147"/>
            <a:chExt cx="7388220" cy="3994131"/>
          </a:xfrm>
        </p:grpSpPr>
        <p:grpSp>
          <p:nvGrpSpPr>
            <p:cNvPr id="228" name="Google Shape;228;p25"/>
            <p:cNvGrpSpPr/>
            <p:nvPr/>
          </p:nvGrpSpPr>
          <p:grpSpPr>
            <a:xfrm>
              <a:off x="1560915" y="1066147"/>
              <a:ext cx="7388220" cy="3994131"/>
              <a:chOff x="1720800" y="1175394"/>
              <a:chExt cx="8145000" cy="4403406"/>
            </a:xfrm>
          </p:grpSpPr>
          <p:sp>
            <p:nvSpPr>
              <p:cNvPr id="229" name="Google Shape;229;p25"/>
              <p:cNvSpPr txBox="1"/>
              <p:nvPr/>
            </p:nvSpPr>
            <p:spPr>
              <a:xfrm>
                <a:off x="1720800" y="4379400"/>
                <a:ext cx="1371600" cy="91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0825" lIns="81625" spcFirstLastPara="1" rIns="81625" wrap="square" tIns="408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fastqc/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GB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trimmomatic/</a:t>
                </a:r>
                <a:r>
                  <a:rPr lang="en-GB" sz="1500">
                    <a:solidFill>
                      <a:srgbClr val="666666"/>
                    </a:solidFill>
                  </a:rPr>
                  <a:t>Rfastp</a:t>
                </a:r>
                <a:endParaRPr b="0" sz="1500" strike="noStrik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0" name="Google Shape;230;p25"/>
              <p:cNvGrpSpPr/>
              <p:nvPr/>
            </p:nvGrpSpPr>
            <p:grpSpPr>
              <a:xfrm>
                <a:off x="2394000" y="1175394"/>
                <a:ext cx="7471800" cy="4403406"/>
                <a:chOff x="2394000" y="1175394"/>
                <a:chExt cx="7471800" cy="4403406"/>
              </a:xfrm>
            </p:grpSpPr>
            <p:cxnSp>
              <p:nvCxnSpPr>
                <p:cNvPr id="231" name="Google Shape;231;p25"/>
                <p:cNvCxnSpPr/>
                <p:nvPr/>
              </p:nvCxnSpPr>
              <p:spPr>
                <a:xfrm>
                  <a:off x="2394000" y="355608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25"/>
                <p:cNvCxnSpPr/>
                <p:nvPr/>
              </p:nvCxnSpPr>
              <p:spPr>
                <a:xfrm>
                  <a:off x="3798000" y="355644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3" name="Google Shape;233;p25"/>
                <p:cNvSpPr txBox="1"/>
                <p:nvPr/>
              </p:nvSpPr>
              <p:spPr>
                <a:xfrm>
                  <a:off x="3124800" y="4379400"/>
                  <a:ext cx="13716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owtie2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/Rsubread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234" name="Google Shape;234;p25"/>
                <p:cNvCxnSpPr/>
                <p:nvPr/>
              </p:nvCxnSpPr>
              <p:spPr>
                <a:xfrm>
                  <a:off x="6786000" y="1468800"/>
                  <a:ext cx="0" cy="82332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5" name="Google Shape;235;p25"/>
                <p:cNvSpPr txBox="1"/>
                <p:nvPr/>
              </p:nvSpPr>
              <p:spPr>
                <a:xfrm>
                  <a:off x="5968195" y="1175394"/>
                  <a:ext cx="16002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MACS2-3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6" name="Google Shape;236;p25"/>
                <p:cNvCxnSpPr/>
                <p:nvPr/>
              </p:nvCxnSpPr>
              <p:spPr>
                <a:xfrm>
                  <a:off x="6954008" y="4313160"/>
                  <a:ext cx="0" cy="52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7" name="Google Shape;237;p25"/>
                <p:cNvSpPr txBox="1"/>
                <p:nvPr/>
              </p:nvSpPr>
              <p:spPr>
                <a:xfrm>
                  <a:off x="6183608" y="4811400"/>
                  <a:ext cx="1540800" cy="767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bamCoverage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(deepTools)</a:t>
                  </a:r>
                  <a:endParaRPr b="0" sz="1500" strike="noStrik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8" name="Google Shape;238;p25"/>
                <p:cNvCxnSpPr/>
                <p:nvPr/>
              </p:nvCxnSpPr>
              <p:spPr>
                <a:xfrm rot="10800000">
                  <a:off x="7857000" y="3151800"/>
                  <a:ext cx="529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3465A4"/>
                  </a:solidFill>
                  <a:prstDash val="dashDot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39" name="Google Shape;239;p25"/>
                <p:cNvSpPr txBox="1"/>
                <p:nvPr/>
              </p:nvSpPr>
              <p:spPr>
                <a:xfrm>
                  <a:off x="8265600" y="2837450"/>
                  <a:ext cx="16002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0825" lIns="81625" spcFirstLastPara="1" rIns="81625" wrap="square" tIns="4082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GB" sz="1500" strike="noStrike">
                      <a:solidFill>
                        <a:srgbClr val="666666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featureCounts</a:t>
                  </a:r>
                  <a:endParaRPr b="0" sz="1500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500">
                      <a:solidFill>
                        <a:srgbClr val="666666"/>
                      </a:solidFill>
                    </a:rPr>
                    <a:t>chromVAR</a:t>
                  </a:r>
                  <a:endParaRPr sz="1500">
                    <a:solidFill>
                      <a:srgbClr val="666666"/>
                    </a:solidFill>
                  </a:endParaRPr>
                </a:p>
              </p:txBody>
            </p:sp>
          </p:grpSp>
        </p:grpSp>
        <p:cxnSp>
          <p:nvCxnSpPr>
            <p:cNvPr id="240" name="Google Shape;240;p25"/>
            <p:cNvCxnSpPr>
              <a:endCxn id="233" idx="0"/>
            </p:cNvCxnSpPr>
            <p:nvPr/>
          </p:nvCxnSpPr>
          <p:spPr>
            <a:xfrm>
              <a:off x="2478844" y="2268356"/>
              <a:ext cx="977700" cy="1704000"/>
            </a:xfrm>
            <a:prstGeom prst="straightConnector1">
              <a:avLst/>
            </a:prstGeom>
            <a:noFill/>
            <a:ln cap="flat" cmpd="sng" w="9525">
              <a:solidFill>
                <a:srgbClr val="3465A4"/>
              </a:solidFill>
              <a:prstDash val="dashDot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Alternative toolsets for (DNA) primary analysis</a:t>
            </a:r>
            <a:endParaRPr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1700" y="1152475"/>
            <a:ext cx="39999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 most standard one: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fastqc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trimmomatic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5"/>
              </a:rPr>
              <a:t>bowtie2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6"/>
              </a:rPr>
              <a:t>picard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7"/>
              </a:rPr>
              <a:t>deeptools</a:t>
            </a:r>
            <a:endParaRPr/>
          </a:p>
        </p:txBody>
      </p:sp>
      <p:sp>
        <p:nvSpPr>
          <p:cNvPr id="247" name="Google Shape;247;p26"/>
          <p:cNvSpPr txBox="1"/>
          <p:nvPr>
            <p:ph idx="2" type="body"/>
          </p:nvPr>
        </p:nvSpPr>
        <p:spPr>
          <a:xfrm>
            <a:off x="4832400" y="1152475"/>
            <a:ext cx="3999900" cy="15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Pure R-based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8"/>
              </a:rPr>
              <a:t>r</a:t>
            </a:r>
            <a:r>
              <a:rPr lang="en-GB" u="sng">
                <a:solidFill>
                  <a:schemeClr val="hlink"/>
                </a:solidFill>
                <a:hlinkClick r:id="rId9"/>
              </a:rPr>
              <a:t>fastp</a:t>
            </a:r>
            <a:r>
              <a:rPr lang="en-GB"/>
              <a:t>                     </a:t>
            </a:r>
            <a:r>
              <a:rPr lang="en-GB" u="sng">
                <a:solidFill>
                  <a:schemeClr val="hlink"/>
                </a:solidFill>
                <a:hlinkClick r:id="rId10"/>
              </a:rPr>
              <a:t>QuasR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1"/>
              </a:rPr>
              <a:t>Rsubread</a:t>
            </a:r>
            <a:endParaRPr/>
          </a:p>
        </p:txBody>
      </p:sp>
      <p:sp>
        <p:nvSpPr>
          <p:cNvPr id="248" name="Google Shape;248;p26"/>
          <p:cNvSpPr txBox="1"/>
          <p:nvPr>
            <p:ph idx="2" type="body"/>
          </p:nvPr>
        </p:nvSpPr>
        <p:spPr>
          <a:xfrm>
            <a:off x="2643875" y="3667775"/>
            <a:ext cx="3297300" cy="12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Downstream analysis </a:t>
            </a:r>
            <a:r>
              <a:rPr lang="en-GB"/>
              <a:t>(R)</a:t>
            </a:r>
            <a:endParaRPr/>
          </a:p>
          <a:p>
            <a:pPr indent="-304800" lvl="1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2"/>
              </a:rPr>
              <a:t>e</a:t>
            </a:r>
            <a:r>
              <a:rPr lang="en-GB" u="sng">
                <a:solidFill>
                  <a:schemeClr val="hlink"/>
                </a:solidFill>
                <a:hlinkClick r:id="rId13"/>
              </a:rPr>
              <a:t>piwraps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 u="sng">
                <a:solidFill>
                  <a:schemeClr val="hlink"/>
                </a:solidFill>
                <a:hlinkClick r:id="rId14"/>
              </a:rPr>
              <a:t>ChIPseeker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etc…</a:t>
            </a:r>
            <a:endParaRPr/>
          </a:p>
        </p:txBody>
      </p:sp>
      <p:cxnSp>
        <p:nvCxnSpPr>
          <p:cNvPr id="249" name="Google Shape;249;p26"/>
          <p:cNvCxnSpPr>
            <a:stCxn id="246" idx="2"/>
          </p:cNvCxnSpPr>
          <p:nvPr/>
        </p:nvCxnSpPr>
        <p:spPr>
          <a:xfrm>
            <a:off x="2311650" y="2974675"/>
            <a:ext cx="6969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26"/>
          <p:cNvCxnSpPr/>
          <p:nvPr/>
        </p:nvCxnSpPr>
        <p:spPr>
          <a:xfrm flipH="1">
            <a:off x="5214400" y="2822775"/>
            <a:ext cx="743700" cy="6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50" y="85575"/>
            <a:ext cx="4674800" cy="35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2825"/>
            <a:ext cx="4614250" cy="3460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 txBox="1"/>
          <p:nvPr/>
        </p:nvSpPr>
        <p:spPr>
          <a:xfrm>
            <a:off x="405650" y="152125"/>
            <a:ext cx="346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(rather extreme) QC problems</a:t>
            </a:r>
            <a:endParaRPr b="1" sz="1700"/>
          </a:p>
        </p:txBody>
      </p:sp>
      <p:grpSp>
        <p:nvGrpSpPr>
          <p:cNvPr id="258" name="Google Shape;258;p27"/>
          <p:cNvGrpSpPr/>
          <p:nvPr/>
        </p:nvGrpSpPr>
        <p:grpSpPr>
          <a:xfrm>
            <a:off x="904250" y="1309900"/>
            <a:ext cx="8062200" cy="3411050"/>
            <a:chOff x="904250" y="1309900"/>
            <a:chExt cx="8062200" cy="3411050"/>
          </a:xfrm>
        </p:grpSpPr>
        <p:cxnSp>
          <p:nvCxnSpPr>
            <p:cNvPr id="259" name="Google Shape;259;p27"/>
            <p:cNvCxnSpPr/>
            <p:nvPr/>
          </p:nvCxnSpPr>
          <p:spPr>
            <a:xfrm>
              <a:off x="2138100" y="3473375"/>
              <a:ext cx="84600" cy="3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0" name="Google Shape;260;p27"/>
            <p:cNvCxnSpPr/>
            <p:nvPr/>
          </p:nvCxnSpPr>
          <p:spPr>
            <a:xfrm flipH="1">
              <a:off x="4512775" y="4225500"/>
              <a:ext cx="287400" cy="67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1" name="Google Shape;261;p27"/>
            <p:cNvCxnSpPr/>
            <p:nvPr/>
          </p:nvCxnSpPr>
          <p:spPr>
            <a:xfrm>
              <a:off x="8645400" y="2171900"/>
              <a:ext cx="168900" cy="24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2" name="Google Shape;262;p27"/>
            <p:cNvSpPr txBox="1"/>
            <p:nvPr/>
          </p:nvSpPr>
          <p:spPr>
            <a:xfrm>
              <a:off x="7360850" y="1309900"/>
              <a:ext cx="1605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There are some sequences that are present thousands of times</a:t>
              </a:r>
              <a:endParaRPr sz="1200"/>
            </a:p>
          </p:txBody>
        </p:sp>
        <p:sp>
          <p:nvSpPr>
            <p:cNvPr id="263" name="Google Shape;263;p27"/>
            <p:cNvSpPr txBox="1"/>
            <p:nvPr/>
          </p:nvSpPr>
          <p:spPr>
            <a:xfrm>
              <a:off x="4800175" y="3797550"/>
              <a:ext cx="1605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 certain % of the reads has an extremely high GC content</a:t>
              </a:r>
              <a:endParaRPr sz="1200"/>
            </a:p>
          </p:txBody>
        </p:sp>
        <p:sp>
          <p:nvSpPr>
            <p:cNvPr id="264" name="Google Shape;264;p27"/>
            <p:cNvSpPr txBox="1"/>
            <p:nvPr/>
          </p:nvSpPr>
          <p:spPr>
            <a:xfrm>
              <a:off x="3143875" y="2324027"/>
              <a:ext cx="16056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A high % of reads has a very specific GC content</a:t>
              </a:r>
              <a:endParaRPr sz="1200"/>
            </a:p>
          </p:txBody>
        </p:sp>
        <p:sp>
          <p:nvSpPr>
            <p:cNvPr id="265" name="Google Shape;265;p27"/>
            <p:cNvSpPr txBox="1"/>
            <p:nvPr/>
          </p:nvSpPr>
          <p:spPr>
            <a:xfrm>
              <a:off x="904250" y="2417000"/>
              <a:ext cx="17073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Most reads have a more or less normal distribution centered a bit below 50% (genome-dependent)</a:t>
              </a:r>
              <a:endParaRPr sz="1200"/>
            </a:p>
          </p:txBody>
        </p:sp>
        <p:cxnSp>
          <p:nvCxnSpPr>
            <p:cNvPr id="266" name="Google Shape;266;p27"/>
            <p:cNvCxnSpPr/>
            <p:nvPr/>
          </p:nvCxnSpPr>
          <p:spPr>
            <a:xfrm flipH="1">
              <a:off x="3253575" y="2848000"/>
              <a:ext cx="186000" cy="10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160100" y="152400"/>
            <a:ext cx="3465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Example </a:t>
            </a:r>
            <a:r>
              <a:rPr b="1" lang="en-GB" sz="1700"/>
              <a:t>(rather 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extreme)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QC problems: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Bias from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overamplification</a:t>
            </a:r>
            <a:endParaRPr b="1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Visualizations available in </a:t>
            </a:r>
            <a:r>
              <a:rPr i="1" lang="en-GB"/>
              <a:t>epiwraps</a:t>
            </a:r>
            <a:endParaRPr i="1"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311700" y="847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one </a:t>
            </a:r>
            <a:r>
              <a:rPr lang="en-GB" sz="1500"/>
              <a:t>genomic</a:t>
            </a:r>
            <a:r>
              <a:rPr lang="en-GB" sz="1500"/>
              <a:t> region: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plotSignalTracks</a:t>
            </a:r>
            <a:endParaRPr sz="1500"/>
          </a:p>
        </p:txBody>
      </p:sp>
      <p:sp>
        <p:nvSpPr>
          <p:cNvPr id="279" name="Google Shape;279;p29"/>
          <p:cNvSpPr txBox="1"/>
          <p:nvPr>
            <p:ph idx="2" type="body"/>
          </p:nvPr>
        </p:nvSpPr>
        <p:spPr>
          <a:xfrm>
            <a:off x="4832400" y="847675"/>
            <a:ext cx="39999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Signal across several genomic regions: 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signal2Matrix </a:t>
            </a:r>
            <a:r>
              <a:rPr lang="en-GB" sz="1500"/>
              <a:t>→ </a:t>
            </a:r>
            <a:r>
              <a:rPr lang="en-GB" sz="1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plotEnrichedHeatmaps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0" name="Google Shape;280;p29"/>
          <p:cNvSpPr txBox="1"/>
          <p:nvPr/>
        </p:nvSpPr>
        <p:spPr>
          <a:xfrm>
            <a:off x="311700" y="4369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(Based on the </a:t>
            </a:r>
            <a:r>
              <a:rPr i="1" lang="en-GB">
                <a:solidFill>
                  <a:schemeClr val="dk2"/>
                </a:solidFill>
              </a:rPr>
              <a:t>Gviz</a:t>
            </a:r>
            <a:r>
              <a:rPr lang="en-GB">
                <a:solidFill>
                  <a:schemeClr val="dk2"/>
                </a:solidFill>
              </a:rPr>
              <a:t> R package)</a:t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5188500" y="4369325"/>
            <a:ext cx="3791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</a:rPr>
              <a:t>(Mainly based on the EnrichedHeatmap R package, itself based on ComplexHeatmap)</a:t>
            </a:r>
            <a:endParaRPr/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50" y="2046554"/>
            <a:ext cx="2757600" cy="1756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4" y="1871150"/>
            <a:ext cx="3456875" cy="9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 rot="-5400000">
            <a:off x="-322057" y="2087697"/>
            <a:ext cx="102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coverage</a:t>
            </a:r>
            <a:endParaRPr sz="1300"/>
          </a:p>
        </p:txBody>
      </p:sp>
      <p:sp>
        <p:nvSpPr>
          <p:cNvPr id="285" name="Google Shape;285;p29"/>
          <p:cNvSpPr txBox="1"/>
          <p:nvPr/>
        </p:nvSpPr>
        <p:spPr>
          <a:xfrm>
            <a:off x="1147810" y="2655913"/>
            <a:ext cx="216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← genomic coordinates →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</a:t>
            </a:r>
            <a:endParaRPr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311700" y="1152475"/>
            <a:ext cx="8007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Download the following Drosophila ChIP-seq for the protein CTCF: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IP: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https://www.encodeproject.org/files/ENCFF127RRR/@@download/ENCFF127RRR.fastq.gz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(no input control for the purpose of this exercise)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Process it from the raw data, obtaining: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bam file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p</a:t>
            </a:r>
            <a:r>
              <a:rPr lang="en-GB"/>
              <a:t>eaks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Report: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how many reads (and what percentage) were mapped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how many peaks were found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Plot the signal around one of the peaks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Please make sure that you name your final file </a:t>
            </a:r>
            <a:r>
              <a:rPr b="1" lang="en-GB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assignment.html</a:t>
            </a:r>
            <a:r>
              <a:rPr lang="en-GB"/>
              <a:t> 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for today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Debriefing on the assignments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Overview of NGS technologies, ChIP-seq and its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Practical: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primary processing of a ChIP-seq experiment</a:t>
            </a:r>
            <a:br>
              <a:rPr lang="en-GB"/>
            </a:br>
            <a:r>
              <a:rPr lang="en-GB"/>
              <a:t>(to be continued next week)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Handing in the exercises etc.: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/>
              <a:t>Handing in the exercises: Please name the exercises files just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assignment.html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○"/>
            </a:pPr>
            <a:r>
              <a:rPr lang="en-GB"/>
              <a:t>Sync fork before committing: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○"/>
            </a:pPr>
            <a:r>
              <a:rPr lang="en-GB">
                <a:solidFill>
                  <a:schemeClr val="dk1"/>
                </a:solidFill>
              </a:rPr>
              <a:t>Please join the help channel for hints &amp; questions concerning the exercises, git, package installation etc.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○"/>
            </a:pPr>
            <a:r>
              <a:rPr lang="en-GB">
                <a:solidFill>
                  <a:schemeClr val="dk1"/>
                </a:solidFill>
              </a:rPr>
              <a:t>Use titles and subtitles with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 #/## </a:t>
            </a:r>
            <a:r>
              <a:rPr lang="en-GB">
                <a:solidFill>
                  <a:schemeClr val="dk1"/>
                </a:solidFill>
              </a:rPr>
              <a:t>for the </a:t>
            </a:r>
            <a:r>
              <a:rPr lang="en-GB">
                <a:solidFill>
                  <a:schemeClr val="dk1"/>
                </a:solidFill>
              </a:rPr>
              <a:t>separate</a:t>
            </a:r>
            <a:r>
              <a:rPr lang="en-GB">
                <a:solidFill>
                  <a:schemeClr val="dk1"/>
                </a:solidFill>
              </a:rPr>
              <a:t> questions. Makes the documents structured and easier to read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075" y="1974850"/>
            <a:ext cx="6927850" cy="5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7226575" y="2030438"/>
            <a:ext cx="896100" cy="41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075" y="3494175"/>
            <a:ext cx="3456050" cy="8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Exercise 2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b="1" i="1" lang="en-GB" sz="1200">
                <a:solidFill>
                  <a:srgbClr val="595959"/>
                </a:solidFill>
              </a:rPr>
              <a:t>Gene ids</a:t>
            </a:r>
            <a:r>
              <a:rPr lang="en-GB" sz="1200">
                <a:solidFill>
                  <a:srgbClr val="595959"/>
                </a:solidFill>
              </a:rPr>
              <a:t> vs </a:t>
            </a:r>
            <a:r>
              <a:rPr b="1" i="1" lang="en-GB" sz="1200">
                <a:solidFill>
                  <a:srgbClr val="595959"/>
                </a:solidFill>
              </a:rPr>
              <a:t>gene names</a:t>
            </a:r>
            <a:r>
              <a:rPr lang="en-GB" sz="1200">
                <a:solidFill>
                  <a:srgbClr val="595959"/>
                </a:solidFill>
              </a:rPr>
              <a:t> vs </a:t>
            </a:r>
            <a:r>
              <a:rPr b="1" i="1" lang="en-GB" sz="1200">
                <a:solidFill>
                  <a:srgbClr val="595959"/>
                </a:solidFill>
              </a:rPr>
              <a:t>gene symbols</a:t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■"/>
            </a:pPr>
            <a:r>
              <a:rPr b="1" i="1" lang="en-GB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gene ids: </a:t>
            </a:r>
            <a:r>
              <a:rPr lang="en-GB" sz="1200">
                <a:solidFill>
                  <a:srgbClr val="595959"/>
                </a:solidFill>
              </a:rPr>
              <a:t>stable ID from Ensembl, truly unique, e.g</a:t>
            </a:r>
            <a:r>
              <a:rPr b="1" i="1"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 “</a:t>
            </a:r>
            <a:r>
              <a:rPr lang="en-GB" sz="1200">
                <a:solidFill>
                  <a:schemeClr val="dk2"/>
                </a:solidFill>
              </a:rPr>
              <a:t>ENSMUSG00000005677”</a:t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■"/>
            </a:pPr>
            <a:r>
              <a:rPr b="1" i="1" lang="en-GB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gene names: </a:t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ourier New"/>
              <a:buChar char="■"/>
            </a:pPr>
            <a:r>
              <a:rPr b="1" i="1" lang="en-GB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gene symbols: </a:t>
            </a:r>
            <a:r>
              <a:rPr lang="en-GB" sz="1200">
                <a:solidFill>
                  <a:srgbClr val="595959"/>
                </a:solidFill>
              </a:rPr>
              <a:t>HGNC symbol from the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HUGO Gene Nomenclature Committee</a:t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>
                <a:solidFill>
                  <a:srgbClr val="595959"/>
                </a:solidFill>
              </a:rPr>
              <a:t>variable naming: </a:t>
            </a:r>
            <a:r>
              <a:rPr lang="en-GB" sz="900">
                <a:solidFill>
                  <a:schemeClr val="dk1"/>
                </a:solidFill>
              </a:rPr>
              <a:t> 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exons_mouse &lt;- width(exsPerTx)</a:t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■"/>
            </a:pPr>
            <a:r>
              <a:rPr lang="en-GB" sz="1200">
                <a:solidFill>
                  <a:srgbClr val="595959"/>
                </a:solidFill>
              </a:rPr>
              <a:t>more fitting would be: 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exon_widths &lt;- width(exsPerTx)</a:t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genes(ensdb, filter = TxBiotypeFilter(</a:t>
            </a:r>
            <a:r>
              <a:rPr b="1" lang="en-GB" sz="1200">
                <a:solidFill>
                  <a:schemeClr val="dk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"protein_coding"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lang="en-GB" sz="1200">
                <a:solidFill>
                  <a:srgbClr val="595959"/>
                </a:solidFill>
              </a:rPr>
              <a:t> </a:t>
            </a:r>
            <a:endParaRPr sz="12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ourier New"/>
              <a:buChar char="■"/>
            </a:pPr>
            <a:r>
              <a:rPr lang="en-GB" sz="1200">
                <a:solidFill>
                  <a:srgbClr val="595959"/>
                </a:solidFill>
              </a:rPr>
              <a:t>here one would use as a filter: 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GeneBioTypeFilter(</a:t>
            </a:r>
            <a:r>
              <a:rPr b="1" lang="en-GB" sz="1200">
                <a:solidFill>
                  <a:schemeClr val="dk1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"protein_coding"</a:t>
            </a:r>
            <a:r>
              <a:rPr b="1" lang="en-GB" sz="1200">
                <a:solidFill>
                  <a:srgbClr val="262626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262626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Debriefing on the assignments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311700" y="1152475"/>
            <a:ext cx="8461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/>
              <a:t>Exercise 2</a:t>
            </a:r>
            <a:endParaRPr b="1"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-GB" sz="1200">
                <a:solidFill>
                  <a:srgbClr val="595959"/>
                </a:solidFill>
              </a:rPr>
              <a:t>If several annotation/sequences are obtained for query one can look at the metadata with: 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50" y="1718125"/>
            <a:ext cx="5593247" cy="34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Generation Sequencing (NGS)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147276"/>
            <a:ext cx="5136601" cy="201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9"/>
          <p:cNvCxnSpPr/>
          <p:nvPr/>
        </p:nvCxnSpPr>
        <p:spPr>
          <a:xfrm>
            <a:off x="223375" y="1995151"/>
            <a:ext cx="4859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9"/>
          <p:cNvSpPr txBox="1"/>
          <p:nvPr/>
        </p:nvSpPr>
        <p:spPr>
          <a:xfrm>
            <a:off x="1631025" y="1665401"/>
            <a:ext cx="230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Large DNA molecule</a:t>
            </a:r>
            <a:endParaRPr sz="1200"/>
          </a:p>
        </p:txBody>
      </p:sp>
      <p:sp>
        <p:nvSpPr>
          <p:cNvPr id="96" name="Google Shape;96;p19"/>
          <p:cNvSpPr txBox="1"/>
          <p:nvPr/>
        </p:nvSpPr>
        <p:spPr>
          <a:xfrm>
            <a:off x="2611750" y="2071326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fragmentation</a:t>
            </a:r>
            <a:endParaRPr sz="1200"/>
          </a:p>
        </p:txBody>
      </p:sp>
      <p:sp>
        <p:nvSpPr>
          <p:cNvPr id="97" name="Google Shape;97;p19"/>
          <p:cNvSpPr txBox="1"/>
          <p:nvPr/>
        </p:nvSpPr>
        <p:spPr>
          <a:xfrm>
            <a:off x="2611750" y="3254751"/>
            <a:ext cx="23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sequencing</a:t>
            </a:r>
            <a:endParaRPr sz="1200"/>
          </a:p>
        </p:txBody>
      </p:sp>
      <p:sp>
        <p:nvSpPr>
          <p:cNvPr id="98" name="Google Shape;98;p19"/>
          <p:cNvSpPr txBox="1"/>
          <p:nvPr/>
        </p:nvSpPr>
        <p:spPr>
          <a:xfrm>
            <a:off x="346500" y="929600"/>
            <a:ext cx="4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Shotgun sequencing: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Generation Sequencing (NGS)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50" y="2833076"/>
            <a:ext cx="5136601" cy="2011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0"/>
          <p:cNvCxnSpPr/>
          <p:nvPr/>
        </p:nvCxnSpPr>
        <p:spPr>
          <a:xfrm>
            <a:off x="223375" y="2680951"/>
            <a:ext cx="159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0"/>
          <p:cNvSpPr txBox="1"/>
          <p:nvPr/>
        </p:nvSpPr>
        <p:spPr>
          <a:xfrm>
            <a:off x="2577550" y="2164214"/>
            <a:ext cx="7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cDNA</a:t>
            </a:r>
            <a:endParaRPr sz="1200"/>
          </a:p>
        </p:txBody>
      </p:sp>
      <p:sp>
        <p:nvSpPr>
          <p:cNvPr id="107" name="Google Shape;107;p20"/>
          <p:cNvSpPr txBox="1"/>
          <p:nvPr/>
        </p:nvSpPr>
        <p:spPr>
          <a:xfrm>
            <a:off x="2611750" y="2757126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fragmentation</a:t>
            </a:r>
            <a:endParaRPr sz="1200"/>
          </a:p>
        </p:txBody>
      </p:sp>
      <p:sp>
        <p:nvSpPr>
          <p:cNvPr id="108" name="Google Shape;108;p20"/>
          <p:cNvSpPr txBox="1"/>
          <p:nvPr/>
        </p:nvSpPr>
        <p:spPr>
          <a:xfrm>
            <a:off x="2611750" y="3940551"/>
            <a:ext cx="234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sequencing &amp; alignment</a:t>
            </a:r>
            <a:endParaRPr sz="1200"/>
          </a:p>
        </p:txBody>
      </p:sp>
      <p:cxnSp>
        <p:nvCxnSpPr>
          <p:cNvPr id="109" name="Google Shape;109;p20"/>
          <p:cNvCxnSpPr/>
          <p:nvPr/>
        </p:nvCxnSpPr>
        <p:spPr>
          <a:xfrm>
            <a:off x="1594975" y="2757151"/>
            <a:ext cx="159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2661775" y="2680951"/>
            <a:ext cx="1876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4987" y="2197876"/>
            <a:ext cx="200525" cy="23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>
            <a:off x="223375" y="1918951"/>
            <a:ext cx="159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/>
          <p:nvPr/>
        </p:nvCxnSpPr>
        <p:spPr>
          <a:xfrm>
            <a:off x="1594975" y="1995151"/>
            <a:ext cx="1593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/>
          <p:nvPr/>
        </p:nvCxnSpPr>
        <p:spPr>
          <a:xfrm>
            <a:off x="2661775" y="1918951"/>
            <a:ext cx="1876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0"/>
          <p:cNvSpPr txBox="1"/>
          <p:nvPr/>
        </p:nvSpPr>
        <p:spPr>
          <a:xfrm>
            <a:off x="2065650" y="1550388"/>
            <a:ext cx="125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RNA molecules</a:t>
            </a:r>
            <a:endParaRPr sz="1200"/>
          </a:p>
        </p:txBody>
      </p:sp>
      <p:sp>
        <p:nvSpPr>
          <p:cNvPr id="116" name="Google Shape;116;p20"/>
          <p:cNvSpPr txBox="1"/>
          <p:nvPr/>
        </p:nvSpPr>
        <p:spPr>
          <a:xfrm>
            <a:off x="346500" y="929600"/>
            <a:ext cx="48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RNA</a:t>
            </a:r>
            <a:r>
              <a:rPr b="1" lang="en-GB"/>
              <a:t> sequencing: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2410739" y="1325724"/>
            <a:ext cx="363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Next Generation Sequencing: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one technology to rule them all</a:t>
            </a:r>
            <a:endParaRPr sz="170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00" y="97650"/>
            <a:ext cx="2144800" cy="1654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21"/>
          <p:cNvGrpSpPr/>
          <p:nvPr/>
        </p:nvGrpSpPr>
        <p:grpSpPr>
          <a:xfrm>
            <a:off x="7360720" y="0"/>
            <a:ext cx="1782930" cy="5143500"/>
            <a:chOff x="7360720" y="0"/>
            <a:chExt cx="1782930" cy="5143500"/>
          </a:xfrm>
        </p:grpSpPr>
        <p:pic>
          <p:nvPicPr>
            <p:cNvPr id="124" name="Google Shape;12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60720" y="0"/>
              <a:ext cx="178293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1"/>
            <p:cNvSpPr txBox="1"/>
            <p:nvPr/>
          </p:nvSpPr>
          <p:spPr>
            <a:xfrm>
              <a:off x="7464600" y="3979075"/>
              <a:ext cx="151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CCCCCC"/>
                  </a:solidFill>
                </a:rPr>
                <a:t>~80% of sequencing</a:t>
              </a:r>
              <a:endParaRPr sz="1200">
                <a:solidFill>
                  <a:srgbClr val="CCCCCC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CCCCCC"/>
                  </a:solidFill>
                </a:rPr>
                <a:t>market share</a:t>
              </a:r>
              <a:endParaRPr sz="1200">
                <a:solidFill>
                  <a:srgbClr val="CCCCCC"/>
                </a:solidFill>
              </a:endParaRPr>
            </a:p>
          </p:txBody>
        </p:sp>
      </p:grpSp>
      <p:grpSp>
        <p:nvGrpSpPr>
          <p:cNvPr id="126" name="Google Shape;126;p21"/>
          <p:cNvGrpSpPr/>
          <p:nvPr/>
        </p:nvGrpSpPr>
        <p:grpSpPr>
          <a:xfrm>
            <a:off x="1843440" y="2065574"/>
            <a:ext cx="4580774" cy="1246800"/>
            <a:chOff x="1926525" y="988675"/>
            <a:chExt cx="4580774" cy="1246800"/>
          </a:xfrm>
        </p:grpSpPr>
        <p:sp>
          <p:nvSpPr>
            <p:cNvPr id="127" name="Google Shape;127;p21"/>
            <p:cNvSpPr txBox="1"/>
            <p:nvPr/>
          </p:nvSpPr>
          <p:spPr>
            <a:xfrm>
              <a:off x="1926525" y="1404175"/>
              <a:ext cx="1471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Genomics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&amp; meta-genomics</a:t>
              </a:r>
              <a:endParaRPr/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3429010" y="1398550"/>
              <a:ext cx="1222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Epigenomics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&amp; chromatin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conformation</a:t>
              </a:r>
              <a:endParaRPr/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4724399" y="1398550"/>
              <a:ext cx="1782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Transcriptomic, translatomics, epi-transcriptomics</a:t>
              </a:r>
              <a:endParaRPr/>
            </a:p>
          </p:txBody>
        </p:sp>
        <p:cxnSp>
          <p:nvCxnSpPr>
            <p:cNvPr id="130" name="Google Shape;130;p21"/>
            <p:cNvCxnSpPr/>
            <p:nvPr/>
          </p:nvCxnSpPr>
          <p:spPr>
            <a:xfrm flipH="1">
              <a:off x="2799900" y="9886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1" name="Google Shape;131;p21"/>
            <p:cNvCxnSpPr/>
            <p:nvPr/>
          </p:nvCxnSpPr>
          <p:spPr>
            <a:xfrm>
              <a:off x="4710517" y="9886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4116450" y="994150"/>
              <a:ext cx="0" cy="4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3" name="Google Shape;133;p21"/>
          <p:cNvGrpSpPr/>
          <p:nvPr/>
        </p:nvGrpSpPr>
        <p:grpSpPr>
          <a:xfrm>
            <a:off x="2257919" y="3360974"/>
            <a:ext cx="3550800" cy="1177875"/>
            <a:chOff x="2341005" y="2284075"/>
            <a:chExt cx="3550800" cy="1177875"/>
          </a:xfrm>
        </p:grpSpPr>
        <p:cxnSp>
          <p:nvCxnSpPr>
            <p:cNvPr id="134" name="Google Shape;134;p21"/>
            <p:cNvCxnSpPr/>
            <p:nvPr/>
          </p:nvCxnSpPr>
          <p:spPr>
            <a:xfrm rot="10800000">
              <a:off x="2799900" y="22840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5" name="Google Shape;135;p21"/>
            <p:cNvCxnSpPr/>
            <p:nvPr/>
          </p:nvCxnSpPr>
          <p:spPr>
            <a:xfrm flipH="1" rot="10800000">
              <a:off x="4710517" y="2284075"/>
              <a:ext cx="789300" cy="41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36" name="Google Shape;136;p21"/>
            <p:cNvCxnSpPr/>
            <p:nvPr/>
          </p:nvCxnSpPr>
          <p:spPr>
            <a:xfrm rot="10800000">
              <a:off x="4116450" y="2289700"/>
              <a:ext cx="0" cy="4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" name="Google Shape;137;p21"/>
            <p:cNvSpPr txBox="1"/>
            <p:nvPr/>
          </p:nvSpPr>
          <p:spPr>
            <a:xfrm>
              <a:off x="2341005" y="2846350"/>
              <a:ext cx="3550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A lot of convergence in terms of analysis tools and techniques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2"/>
          <p:cNvGrpSpPr/>
          <p:nvPr/>
        </p:nvGrpSpPr>
        <p:grpSpPr>
          <a:xfrm>
            <a:off x="4575153" y="775646"/>
            <a:ext cx="4124100" cy="1087500"/>
            <a:chOff x="4575153" y="775646"/>
            <a:chExt cx="4124100" cy="1087500"/>
          </a:xfrm>
        </p:grpSpPr>
        <p:grpSp>
          <p:nvGrpSpPr>
            <p:cNvPr id="143" name="Google Shape;143;p22"/>
            <p:cNvGrpSpPr/>
            <p:nvPr/>
          </p:nvGrpSpPr>
          <p:grpSpPr>
            <a:xfrm>
              <a:off x="5623053" y="1401834"/>
              <a:ext cx="3076200" cy="380413"/>
              <a:chOff x="5459350" y="887338"/>
              <a:chExt cx="3076200" cy="380413"/>
            </a:xfrm>
          </p:grpSpPr>
          <p:sp>
            <p:nvSpPr>
              <p:cNvPr id="144" name="Google Shape;144;p22"/>
              <p:cNvSpPr/>
              <p:nvPr/>
            </p:nvSpPr>
            <p:spPr>
              <a:xfrm>
                <a:off x="5459350" y="954975"/>
                <a:ext cx="3076200" cy="2619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 sz="1300">
                    <a:solidFill>
                      <a:srgbClr val="434343"/>
                    </a:solidFill>
                  </a:rPr>
                  <a:t>fragment</a:t>
                </a:r>
                <a:endParaRPr/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5459350" y="887350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read1</a:t>
                </a:r>
                <a:endParaRPr/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 flipH="1">
                <a:off x="7698850" y="887338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read2</a:t>
                </a:r>
                <a:endParaRPr/>
              </a:p>
            </p:txBody>
          </p:sp>
        </p:grpSp>
        <p:sp>
          <p:nvSpPr>
            <p:cNvPr id="147" name="Google Shape;147;p22"/>
            <p:cNvSpPr txBox="1"/>
            <p:nvPr/>
          </p:nvSpPr>
          <p:spPr>
            <a:xfrm>
              <a:off x="4575153" y="1309046"/>
              <a:ext cx="120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Paired-end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sequencing:</a:t>
              </a:r>
              <a:endParaRPr sz="1200"/>
            </a:p>
          </p:txBody>
        </p:sp>
        <p:grpSp>
          <p:nvGrpSpPr>
            <p:cNvPr id="148" name="Google Shape;148;p22"/>
            <p:cNvGrpSpPr/>
            <p:nvPr/>
          </p:nvGrpSpPr>
          <p:grpSpPr>
            <a:xfrm>
              <a:off x="5623053" y="852446"/>
              <a:ext cx="3076200" cy="380400"/>
              <a:chOff x="5459350" y="337950"/>
              <a:chExt cx="3076200" cy="380400"/>
            </a:xfrm>
          </p:grpSpPr>
          <p:sp>
            <p:nvSpPr>
              <p:cNvPr id="149" name="Google Shape;149;p22"/>
              <p:cNvSpPr/>
              <p:nvPr/>
            </p:nvSpPr>
            <p:spPr>
              <a:xfrm>
                <a:off x="5459350" y="397200"/>
                <a:ext cx="3076200" cy="2619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>
                    <a:solidFill>
                      <a:srgbClr val="434343"/>
                    </a:solidFill>
                  </a:rPr>
                  <a:t>f</a:t>
                </a:r>
                <a:r>
                  <a:rPr lang="en-GB" sz="1300">
                    <a:solidFill>
                      <a:srgbClr val="434343"/>
                    </a:solidFill>
                  </a:rPr>
                  <a:t>ragment</a:t>
                </a:r>
                <a:endParaRPr sz="1300">
                  <a:solidFill>
                    <a:srgbClr val="434343"/>
                  </a:solidFill>
                </a:endParaRPr>
              </a:p>
            </p:txBody>
          </p:sp>
          <p:sp>
            <p:nvSpPr>
              <p:cNvPr id="150" name="Google Shape;150;p22"/>
              <p:cNvSpPr/>
              <p:nvPr/>
            </p:nvSpPr>
            <p:spPr>
              <a:xfrm>
                <a:off x="5459350" y="337950"/>
                <a:ext cx="836700" cy="380400"/>
              </a:xfrm>
              <a:prstGeom prst="rightArrow">
                <a:avLst>
                  <a:gd fmla="val 71667" name="adj1"/>
                  <a:gd fmla="val 55015" name="adj2"/>
                </a:avLst>
              </a:prstGeom>
              <a:solidFill>
                <a:srgbClr val="0000F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read</a:t>
                </a:r>
                <a:endParaRPr/>
              </a:p>
            </p:txBody>
          </p:sp>
        </p:grpSp>
        <p:sp>
          <p:nvSpPr>
            <p:cNvPr id="151" name="Google Shape;151;p22"/>
            <p:cNvSpPr txBox="1"/>
            <p:nvPr/>
          </p:nvSpPr>
          <p:spPr>
            <a:xfrm>
              <a:off x="4575153" y="775646"/>
              <a:ext cx="1200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Single</a:t>
              </a:r>
              <a:r>
                <a:rPr lang="en-GB" sz="1200"/>
                <a:t>-end</a:t>
              </a:r>
              <a:endParaRPr sz="12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/>
                <a:t>sequencing:</a:t>
              </a:r>
              <a:endParaRPr sz="1200"/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4129300" y="1730575"/>
            <a:ext cx="4926974" cy="3412925"/>
            <a:chOff x="4129300" y="1730575"/>
            <a:chExt cx="4926974" cy="3412925"/>
          </a:xfrm>
        </p:grpSpPr>
        <p:pic>
          <p:nvPicPr>
            <p:cNvPr id="153" name="Google Shape;15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9300" y="2102850"/>
              <a:ext cx="4926974" cy="3040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Google Shape;154;p22"/>
            <p:cNvCxnSpPr/>
            <p:nvPr/>
          </p:nvCxnSpPr>
          <p:spPr>
            <a:xfrm>
              <a:off x="5624375" y="1753975"/>
              <a:ext cx="865200" cy="4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2"/>
            <p:cNvCxnSpPr/>
            <p:nvPr/>
          </p:nvCxnSpPr>
          <p:spPr>
            <a:xfrm>
              <a:off x="8699650" y="1730575"/>
              <a:ext cx="81900" cy="5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22"/>
          <p:cNvGrpSpPr/>
          <p:nvPr/>
        </p:nvGrpSpPr>
        <p:grpSpPr>
          <a:xfrm>
            <a:off x="4902688" y="123850"/>
            <a:ext cx="3586515" cy="559625"/>
            <a:chOff x="5459350" y="-516425"/>
            <a:chExt cx="3586515" cy="559625"/>
          </a:xfrm>
        </p:grpSpPr>
        <p:sp>
          <p:nvSpPr>
            <p:cNvPr id="157" name="Google Shape;157;p22"/>
            <p:cNvSpPr/>
            <p:nvPr/>
          </p:nvSpPr>
          <p:spPr>
            <a:xfrm>
              <a:off x="5459365" y="-222150"/>
              <a:ext cx="3586500" cy="2619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434343"/>
                  </a:solidFill>
                </a:rPr>
                <a:t>fragment</a:t>
              </a:r>
              <a:endParaRPr sz="1300">
                <a:solidFill>
                  <a:srgbClr val="434343"/>
                </a:solidFill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5459350" y="-218700"/>
              <a:ext cx="836700" cy="261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</a:rPr>
                <a:t>adapter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8209150" y="-222150"/>
              <a:ext cx="836700" cy="2619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434343"/>
                  </a:solidFill>
                </a:rPr>
                <a:t>adapter</a:t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6090750" y="-516425"/>
              <a:ext cx="836700" cy="380400"/>
            </a:xfrm>
            <a:prstGeom prst="rightArrow">
              <a:avLst>
                <a:gd fmla="val 71667" name="adj1"/>
                <a:gd fmla="val 55015" name="adj2"/>
              </a:avLst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read</a:t>
              </a:r>
              <a:endParaRPr/>
            </a:p>
          </p:txBody>
        </p:sp>
      </p:grpSp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2515" l="3977" r="3746" t="3260"/>
          <a:stretch/>
        </p:blipFill>
        <p:spPr>
          <a:xfrm>
            <a:off x="0" y="0"/>
            <a:ext cx="377786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