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5"/>
  </p:notesMasterIdLst>
  <p:handoutMasterIdLst>
    <p:handoutMasterId r:id="rId16"/>
  </p:handoutMasterIdLst>
  <p:sldIdLst>
    <p:sldId id="290" r:id="rId2"/>
    <p:sldId id="257" r:id="rId3"/>
    <p:sldId id="324" r:id="rId4"/>
    <p:sldId id="258" r:id="rId5"/>
    <p:sldId id="261" r:id="rId6"/>
    <p:sldId id="269" r:id="rId7"/>
    <p:sldId id="260" r:id="rId8"/>
    <p:sldId id="272" r:id="rId9"/>
    <p:sldId id="320" r:id="rId10"/>
    <p:sldId id="276" r:id="rId11"/>
    <p:sldId id="278" r:id="rId12"/>
    <p:sldId id="321" r:id="rId13"/>
    <p:sldId id="279" r:id="rId14"/>
  </p:sldIdLst>
  <p:sldSz cx="9144000" cy="6858000" type="screen4x3"/>
  <p:notesSz cx="6731000" cy="9855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85630" autoAdjust="0"/>
  </p:normalViewPr>
  <p:slideViewPr>
    <p:cSldViewPr>
      <p:cViewPr varScale="1">
        <p:scale>
          <a:sx n="100" d="100"/>
          <a:sy n="100" d="100"/>
        </p:scale>
        <p:origin x="1668"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4440"/>
    </p:cViewPr>
  </p:sorterViewPr>
  <p:notesViewPr>
    <p:cSldViewPr>
      <p:cViewPr varScale="1">
        <p:scale>
          <a:sx n="52" d="100"/>
          <a:sy n="52" d="100"/>
        </p:scale>
        <p:origin x="-2982" y="-90"/>
      </p:cViewPr>
      <p:guideLst>
        <p:guide orient="horz" pos="3104"/>
        <p:guide pos="21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16238" cy="49212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13175" y="0"/>
            <a:ext cx="2916238" cy="492125"/>
          </a:xfrm>
          <a:prstGeom prst="rect">
            <a:avLst/>
          </a:prstGeom>
        </p:spPr>
        <p:txBody>
          <a:bodyPr vert="horz" lIns="91440" tIns="45720" rIns="91440" bIns="45720" rtlCol="0"/>
          <a:lstStyle>
            <a:lvl1pPr algn="r">
              <a:defRPr sz="1200"/>
            </a:lvl1pPr>
          </a:lstStyle>
          <a:p>
            <a:fld id="{505F798C-BC09-4892-A164-15849CE47794}" type="datetimeFigureOut">
              <a:rPr lang="es-ES" smtClean="0"/>
              <a:pPr/>
              <a:t>17/12/2018</a:t>
            </a:fld>
            <a:endParaRPr lang="es-ES"/>
          </a:p>
        </p:txBody>
      </p:sp>
      <p:sp>
        <p:nvSpPr>
          <p:cNvPr id="4" name="3 Marcador de pie de página"/>
          <p:cNvSpPr>
            <a:spLocks noGrp="1"/>
          </p:cNvSpPr>
          <p:nvPr>
            <p:ph type="ftr" sz="quarter" idx="2"/>
          </p:nvPr>
        </p:nvSpPr>
        <p:spPr>
          <a:xfrm>
            <a:off x="0" y="9361488"/>
            <a:ext cx="2916238" cy="492125"/>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13175" y="9361488"/>
            <a:ext cx="2916238" cy="492125"/>
          </a:xfrm>
          <a:prstGeom prst="rect">
            <a:avLst/>
          </a:prstGeom>
        </p:spPr>
        <p:txBody>
          <a:bodyPr vert="horz" lIns="91440" tIns="45720" rIns="91440" bIns="45720" rtlCol="0" anchor="b"/>
          <a:lstStyle>
            <a:lvl1pPr algn="r">
              <a:defRPr sz="1200"/>
            </a:lvl1pPr>
          </a:lstStyle>
          <a:p>
            <a:fld id="{4DC33F28-4DFA-4725-BE76-E6D68B62635E}" type="slidenum">
              <a:rPr lang="es-ES" smtClean="0"/>
              <a:pPr/>
              <a:t>‹Nº›</a:t>
            </a:fld>
            <a:endParaRPr lang="es-ES"/>
          </a:p>
        </p:txBody>
      </p:sp>
    </p:spTree>
    <p:extLst>
      <p:ext uri="{BB962C8B-B14F-4D97-AF65-F5344CB8AC3E}">
        <p14:creationId xmlns:p14="http://schemas.microsoft.com/office/powerpoint/2010/main" val="627064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16767" cy="49276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12676" y="0"/>
            <a:ext cx="2916767" cy="492760"/>
          </a:xfrm>
          <a:prstGeom prst="rect">
            <a:avLst/>
          </a:prstGeom>
        </p:spPr>
        <p:txBody>
          <a:bodyPr vert="horz" lIns="91440" tIns="45720" rIns="91440" bIns="45720" rtlCol="0"/>
          <a:lstStyle>
            <a:lvl1pPr algn="r">
              <a:defRPr sz="1200"/>
            </a:lvl1pPr>
          </a:lstStyle>
          <a:p>
            <a:fld id="{2D8D8D71-EF8B-4F69-BD56-B5BC039FDA67}" type="datetimeFigureOut">
              <a:rPr lang="es-ES" smtClean="0"/>
              <a:pPr/>
              <a:t>17/12/2018</a:t>
            </a:fld>
            <a:endParaRPr lang="es-ES"/>
          </a:p>
        </p:txBody>
      </p:sp>
      <p:sp>
        <p:nvSpPr>
          <p:cNvPr id="4" name="3 Marcador de imagen de diapositiva"/>
          <p:cNvSpPr>
            <a:spLocks noGrp="1" noRot="1" noChangeAspect="1"/>
          </p:cNvSpPr>
          <p:nvPr>
            <p:ph type="sldImg" idx="2"/>
          </p:nvPr>
        </p:nvSpPr>
        <p:spPr>
          <a:xfrm>
            <a:off x="901700" y="739775"/>
            <a:ext cx="4927600" cy="36957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3100" y="4681220"/>
            <a:ext cx="5384800" cy="443484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360730"/>
            <a:ext cx="2916767" cy="49276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12676" y="9360730"/>
            <a:ext cx="2916767" cy="492760"/>
          </a:xfrm>
          <a:prstGeom prst="rect">
            <a:avLst/>
          </a:prstGeom>
        </p:spPr>
        <p:txBody>
          <a:bodyPr vert="horz" lIns="91440" tIns="45720" rIns="91440" bIns="45720" rtlCol="0" anchor="b"/>
          <a:lstStyle>
            <a:lvl1pPr algn="r">
              <a:defRPr sz="1200"/>
            </a:lvl1pPr>
          </a:lstStyle>
          <a:p>
            <a:fld id="{8403DD7E-AD8B-4E7B-B71C-1FF5EA0A9422}" type="slidenum">
              <a:rPr lang="es-ES" smtClean="0"/>
              <a:pPr/>
              <a:t>‹Nº›</a:t>
            </a:fld>
            <a:endParaRPr lang="es-ES"/>
          </a:p>
        </p:txBody>
      </p:sp>
    </p:spTree>
    <p:extLst>
      <p:ext uri="{BB962C8B-B14F-4D97-AF65-F5344CB8AC3E}">
        <p14:creationId xmlns:p14="http://schemas.microsoft.com/office/powerpoint/2010/main" val="65500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8403DD7E-AD8B-4E7B-B71C-1FF5EA0A9422}" type="slidenum">
              <a:rPr lang="es-ES" smtClean="0"/>
              <a:pPr/>
              <a:t>1</a:t>
            </a:fld>
            <a:endParaRPr lang="es-ES"/>
          </a:p>
        </p:txBody>
      </p:sp>
    </p:spTree>
    <p:extLst>
      <p:ext uri="{BB962C8B-B14F-4D97-AF65-F5344CB8AC3E}">
        <p14:creationId xmlns:p14="http://schemas.microsoft.com/office/powerpoint/2010/main" val="382965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txBox="1">
            <a:spLocks noGrp="1" noRot="1" noChangeAspect="1" noChangeArrowheads="1" noTextEdit="1"/>
          </p:cNvSpPr>
          <p:nvPr>
            <p:ph type="sldImg"/>
          </p:nvPr>
        </p:nvSpPr>
        <p:spPr>
          <a:xfrm>
            <a:off x="0" y="747713"/>
            <a:ext cx="1588" cy="3175"/>
          </a:xfrm>
          <a:solidFill>
            <a:srgbClr val="FFFFFF"/>
          </a:solidFill>
          <a:ln>
            <a:solidFill>
              <a:srgbClr val="000000"/>
            </a:solidFill>
            <a:miter lim="800000"/>
            <a:headEnd/>
            <a:tailEnd/>
          </a:ln>
        </p:spPr>
      </p:sp>
      <p:sp>
        <p:nvSpPr>
          <p:cNvPr id="82947" name="Rectangle 2"/>
          <p:cNvSpPr txBox="1">
            <a:spLocks noGrp="1" noChangeArrowheads="1"/>
          </p:cNvSpPr>
          <p:nvPr>
            <p:ph type="body" idx="1"/>
          </p:nvPr>
        </p:nvSpPr>
        <p:spPr>
          <a:xfrm>
            <a:off x="673100" y="4681222"/>
            <a:ext cx="5384800" cy="43048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160514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58371"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dirty="0" smtClean="0">
              <a:latin typeface="Times New Roman" pitchFamily="18" charset="0"/>
            </a:endParaRPr>
          </a:p>
        </p:txBody>
      </p:sp>
    </p:spTree>
    <p:extLst>
      <p:ext uri="{BB962C8B-B14F-4D97-AF65-F5344CB8AC3E}">
        <p14:creationId xmlns:p14="http://schemas.microsoft.com/office/powerpoint/2010/main" val="297436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58371"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r>
              <a:rPr lang="es-ES" b="0" dirty="0" smtClean="0">
                <a:latin typeface="Times New Roman" pitchFamily="18" charset="0"/>
              </a:rPr>
              <a:t>Téngase</a:t>
            </a:r>
            <a:r>
              <a:rPr lang="es-ES" b="0" baseline="0" dirty="0" smtClean="0">
                <a:latin typeface="Times New Roman" pitchFamily="18" charset="0"/>
              </a:rPr>
              <a:t> en cuenta </a:t>
            </a:r>
            <a:r>
              <a:rPr lang="es-ES" baseline="0" dirty="0" smtClean="0">
                <a:latin typeface="Times New Roman" pitchFamily="18" charset="0"/>
              </a:rPr>
              <a:t>que </a:t>
            </a:r>
            <a:r>
              <a:rPr lang="es-ES" b="1" baseline="0" dirty="0" smtClean="0">
                <a:latin typeface="Times New Roman" pitchFamily="18" charset="0"/>
              </a:rPr>
              <a:t>no todas las actividades realizadas </a:t>
            </a:r>
            <a:r>
              <a:rPr lang="es-ES" b="1" i="1" baseline="0" dirty="0" smtClean="0">
                <a:latin typeface="Times New Roman" pitchFamily="18" charset="0"/>
              </a:rPr>
              <a:t>en el marco</a:t>
            </a:r>
            <a:r>
              <a:rPr lang="es-ES" b="1" i="0" baseline="0" dirty="0" smtClean="0">
                <a:latin typeface="Times New Roman" pitchFamily="18" charset="0"/>
              </a:rPr>
              <a:t> de una actividad de comercio electrónico serán una SSI</a:t>
            </a:r>
            <a:r>
              <a:rPr lang="es-ES" i="0" baseline="0" dirty="0" smtClean="0">
                <a:latin typeface="Times New Roman" pitchFamily="18" charset="0"/>
              </a:rPr>
              <a:t>. </a:t>
            </a:r>
          </a:p>
          <a:p>
            <a:r>
              <a:rPr lang="es-ES" i="0" baseline="0" dirty="0" smtClean="0">
                <a:latin typeface="Times New Roman" pitchFamily="18" charset="0"/>
              </a:rPr>
              <a:t>Por ejemplo, </a:t>
            </a:r>
            <a:r>
              <a:rPr lang="es-ES" i="0" u="sng" baseline="0" dirty="0" smtClean="0">
                <a:latin typeface="Times New Roman" pitchFamily="18" charset="0"/>
              </a:rPr>
              <a:t>una librería en línea</a:t>
            </a:r>
            <a:r>
              <a:rPr lang="es-ES" i="0" baseline="0" dirty="0" smtClean="0">
                <a:latin typeface="Times New Roman" pitchFamily="18" charset="0"/>
              </a:rPr>
              <a:t> presta evidentemente un SSI, pero la actividad de envío físico del libro comprado por internet ya no es un SSI, porque no se hace por vía electrónica. Tampoco lo será ningún servicios que se preste fuera de línea. </a:t>
            </a:r>
          </a:p>
          <a:p>
            <a:r>
              <a:rPr lang="es-ES" i="0" baseline="0" dirty="0" smtClean="0">
                <a:latin typeface="Times New Roman" pitchFamily="18" charset="0"/>
              </a:rPr>
              <a:t>Tampoco el uso del correo electrónico, si se emplea fuera del ámbito profesional, constituye SSI.</a:t>
            </a:r>
            <a:endParaRPr lang="es-ES" b="1" i="0" baseline="0" dirty="0" smtClean="0">
              <a:latin typeface="Times New Roman" pitchFamily="18" charset="0"/>
            </a:endParaRPr>
          </a:p>
        </p:txBody>
      </p:sp>
    </p:spTree>
    <p:extLst>
      <p:ext uri="{BB962C8B-B14F-4D97-AF65-F5344CB8AC3E}">
        <p14:creationId xmlns:p14="http://schemas.microsoft.com/office/powerpoint/2010/main" val="110960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63491"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156184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txBox="1">
            <a:spLocks noGrp="1" noRot="1" noChangeAspect="1" noChangeArrowheads="1" noTextEdit="1"/>
          </p:cNvSpPr>
          <p:nvPr>
            <p:ph type="sldImg"/>
          </p:nvPr>
        </p:nvSpPr>
        <p:spPr>
          <a:xfrm>
            <a:off x="0" y="747713"/>
            <a:ext cx="1588" cy="3175"/>
          </a:xfrm>
          <a:solidFill>
            <a:srgbClr val="FFFFFF"/>
          </a:solidFill>
          <a:ln>
            <a:solidFill>
              <a:srgbClr val="000000"/>
            </a:solidFill>
            <a:miter lim="800000"/>
            <a:headEnd/>
            <a:tailEnd/>
          </a:ln>
        </p:spPr>
      </p:sp>
      <p:sp>
        <p:nvSpPr>
          <p:cNvPr id="72707" name="Rectangle 2"/>
          <p:cNvSpPr txBox="1">
            <a:spLocks noGrp="1" noChangeArrowheads="1"/>
          </p:cNvSpPr>
          <p:nvPr>
            <p:ph type="body" idx="1"/>
          </p:nvPr>
        </p:nvSpPr>
        <p:spPr>
          <a:xfrm>
            <a:off x="673100" y="4681222"/>
            <a:ext cx="5384800" cy="43048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136046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Grp="1" noRot="1" noChangeAspect="1" noChangeArrowheads="1" noTextEdit="1"/>
          </p:cNvSpPr>
          <p:nvPr>
            <p:ph type="sldImg"/>
          </p:nvPr>
        </p:nvSpPr>
        <p:spPr>
          <a:xfrm>
            <a:off x="0" y="747713"/>
            <a:ext cx="1588" cy="3175"/>
          </a:xfrm>
          <a:solidFill>
            <a:srgbClr val="FFFFFF"/>
          </a:solidFill>
          <a:ln>
            <a:solidFill>
              <a:srgbClr val="000000"/>
            </a:solidFill>
            <a:miter lim="800000"/>
            <a:headEnd/>
            <a:tailEnd/>
          </a:ln>
        </p:spPr>
      </p:sp>
      <p:sp>
        <p:nvSpPr>
          <p:cNvPr id="62467" name="Rectangle 2"/>
          <p:cNvSpPr txBox="1">
            <a:spLocks noGrp="1" noChangeArrowheads="1"/>
          </p:cNvSpPr>
          <p:nvPr>
            <p:ph type="body" idx="1"/>
          </p:nvPr>
        </p:nvSpPr>
        <p:spPr>
          <a:xfrm>
            <a:off x="673100" y="4681222"/>
            <a:ext cx="5384800" cy="43048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1191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75779"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364988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79875"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dirty="0" smtClean="0">
              <a:latin typeface="Times New Roman" pitchFamily="18" charset="0"/>
            </a:endParaRPr>
          </a:p>
        </p:txBody>
      </p:sp>
    </p:spTree>
    <p:extLst>
      <p:ext uri="{BB962C8B-B14F-4D97-AF65-F5344CB8AC3E}">
        <p14:creationId xmlns:p14="http://schemas.microsoft.com/office/powerpoint/2010/main" val="163475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txBox="1">
            <a:spLocks noGrp="1" noRot="1" noChangeAspect="1" noChangeArrowheads="1" noTextEdit="1"/>
          </p:cNvSpPr>
          <p:nvPr>
            <p:ph type="sldImg"/>
          </p:nvPr>
        </p:nvSpPr>
        <p:spPr>
          <a:xfrm>
            <a:off x="901700" y="747713"/>
            <a:ext cx="4927600" cy="3695700"/>
          </a:xfrm>
          <a:solidFill>
            <a:srgbClr val="FFFFFF"/>
          </a:solidFill>
          <a:ln>
            <a:solidFill>
              <a:srgbClr val="000000"/>
            </a:solidFill>
            <a:miter lim="800000"/>
            <a:headEnd/>
            <a:tailEnd/>
          </a:ln>
        </p:spPr>
      </p:sp>
      <p:sp>
        <p:nvSpPr>
          <p:cNvPr id="81923" name="Rectangle 2"/>
          <p:cNvSpPr txBox="1">
            <a:spLocks noGrp="1" noChangeArrowheads="1"/>
          </p:cNvSpPr>
          <p:nvPr>
            <p:ph type="body" idx="1"/>
          </p:nvPr>
        </p:nvSpPr>
        <p:spPr>
          <a:xfrm>
            <a:off x="673100" y="4681220"/>
            <a:ext cx="5384800" cy="4434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s-ES" smtClean="0">
              <a:latin typeface="Times New Roman" pitchFamily="18" charset="0"/>
            </a:endParaRPr>
          </a:p>
        </p:txBody>
      </p:sp>
    </p:spTree>
    <p:extLst>
      <p:ext uri="{BB962C8B-B14F-4D97-AF65-F5344CB8AC3E}">
        <p14:creationId xmlns:p14="http://schemas.microsoft.com/office/powerpoint/2010/main" val="3454199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24E59D-65CF-4017-9BB7-A24EE3051455}" type="slidenum">
              <a:rPr lang="es-ES" smtClean="0"/>
              <a:pPr/>
              <a:t>‹Nº›</a:t>
            </a:fld>
            <a:endParaRPr lang="es-E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699116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30513127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27945164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8588"/>
            <a:ext cx="8228013" cy="1433512"/>
          </a:xfrm>
        </p:spPr>
        <p:txBody>
          <a:bodyPr/>
          <a:lstStyle/>
          <a:p>
            <a:r>
              <a:rPr lang="es-ES" smtClean="0"/>
              <a:t>Haga clic para modificar el estilo de título del patrón</a:t>
            </a:r>
            <a:endParaRPr lang="es-ES"/>
          </a:p>
        </p:txBody>
      </p:sp>
      <p:sp>
        <p:nvSpPr>
          <p:cNvPr id="3" name="Rectangle 3"/>
          <p:cNvSpPr>
            <a:spLocks noGrp="1" noChangeArrowheads="1"/>
          </p:cNvSpPr>
          <p:nvPr>
            <p:ph type="dt" idx="10"/>
          </p:nvPr>
        </p:nvSpPr>
        <p:spPr>
          <a:ln/>
        </p:spPr>
        <p:txBody>
          <a:bodyPr/>
          <a:lstStyle>
            <a:lvl1pPr>
              <a:defRPr/>
            </a:lvl1pPr>
          </a:lstStyle>
          <a:p>
            <a:pPr>
              <a:defRPr/>
            </a:pPr>
            <a:endParaRPr lang="es-ES"/>
          </a:p>
        </p:txBody>
      </p:sp>
      <p:sp>
        <p:nvSpPr>
          <p:cNvPr id="4" name="Rectangle 4"/>
          <p:cNvSpPr>
            <a:spLocks noGrp="1" noChangeArrowheads="1"/>
          </p:cNvSpPr>
          <p:nvPr>
            <p:ph type="ftr" idx="11"/>
          </p:nvPr>
        </p:nvSpPr>
        <p:spPr>
          <a:ln/>
        </p:spPr>
        <p:txBody>
          <a:bodyPr/>
          <a:lstStyle>
            <a:lvl1pPr>
              <a:defRPr/>
            </a:lvl1pPr>
          </a:lstStyle>
          <a:p>
            <a:pPr>
              <a:defRPr/>
            </a:pPr>
            <a:endParaRPr lang="es-ES"/>
          </a:p>
        </p:txBody>
      </p:sp>
      <p:sp>
        <p:nvSpPr>
          <p:cNvPr id="5" name="Rectangle 5"/>
          <p:cNvSpPr>
            <a:spLocks noGrp="1" noChangeArrowheads="1"/>
          </p:cNvSpPr>
          <p:nvPr>
            <p:ph type="sldNum" idx="12"/>
          </p:nvPr>
        </p:nvSpPr>
        <p:spPr>
          <a:ln/>
        </p:spPr>
        <p:txBody>
          <a:bodyPr/>
          <a:lstStyle>
            <a:lvl1pPr>
              <a:defRPr/>
            </a:lvl1pPr>
          </a:lstStyle>
          <a:p>
            <a:pPr>
              <a:defRPr/>
            </a:pPr>
            <a:fld id="{F3AF5277-9694-4624-9EF1-E9D4CCDB8D4E}" type="slidenum">
              <a:rPr lang="es-ES" smtClean="0"/>
              <a:pPr>
                <a:defRPr/>
              </a:pPr>
              <a:t>‹Nº›</a:t>
            </a:fld>
            <a:endParaRPr lang="es-ES"/>
          </a:p>
        </p:txBody>
      </p:sp>
    </p:spTree>
    <p:extLst>
      <p:ext uri="{BB962C8B-B14F-4D97-AF65-F5344CB8AC3E}">
        <p14:creationId xmlns:p14="http://schemas.microsoft.com/office/powerpoint/2010/main" val="220971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24E59D-65CF-4017-9BB7-A24EE3051455}" type="slidenum">
              <a:rPr lang="es-ES" smtClean="0"/>
              <a:pPr/>
              <a:t>‹Nº›</a:t>
            </a:fld>
            <a:endParaRPr lang="es-ES"/>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5492870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34181776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11186616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11908647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1798371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26555186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32072758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454A39-42AD-4999-B4ED-01B2B5B24751}" type="datetimeFigureOut">
              <a:rPr lang="es-ES" smtClean="0"/>
              <a:pPr/>
              <a:t>17/12/2018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24E59D-65CF-4017-9BB7-A24EE3051455}" type="slidenum">
              <a:rPr lang="es-ES" smtClean="0"/>
              <a:pPr/>
              <a:t>‹Nº›</a:t>
            </a:fld>
            <a:endParaRPr lang="es-ES"/>
          </a:p>
        </p:txBody>
      </p:sp>
    </p:spTree>
    <p:extLst>
      <p:ext uri="{BB962C8B-B14F-4D97-AF65-F5344CB8AC3E}">
        <p14:creationId xmlns:p14="http://schemas.microsoft.com/office/powerpoint/2010/main" val="2526699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4454A39-42AD-4999-B4ED-01B2B5B24751}" type="datetimeFigureOut">
              <a:rPr lang="es-ES" smtClean="0"/>
              <a:pPr/>
              <a:t>17/12/2018</a:t>
            </a:fld>
            <a:endParaRPr lang="es-E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E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924E59D-65CF-4017-9BB7-A24EE3051455}" type="slidenum">
              <a:rPr lang="es-ES" smtClean="0"/>
              <a:pPr/>
              <a:t>‹Nº›</a:t>
            </a:fld>
            <a:endParaRPr lang="es-ES"/>
          </a:p>
        </p:txBody>
      </p:sp>
    </p:spTree>
    <p:extLst>
      <p:ext uri="{BB962C8B-B14F-4D97-AF65-F5344CB8AC3E}">
        <p14:creationId xmlns:p14="http://schemas.microsoft.com/office/powerpoint/2010/main" val="248164088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responsabilidadinternet.wordpress.com/2013/01/08/caso-tomt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aa.elpais.com/ccaa/2014/01/20/galicia/1390243643_440289.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type="subTitle" idx="1"/>
          </p:nvPr>
        </p:nvSpPr>
        <p:spPr/>
        <p:txBody>
          <a:bodyPr>
            <a:normAutofit/>
          </a:bodyPr>
          <a:lstStyle/>
          <a:p>
            <a:r>
              <a:rPr lang="es-ES" sz="1800" b="1" dirty="0" smtClean="0">
                <a:solidFill>
                  <a:schemeClr val="tx1"/>
                </a:solidFill>
                <a:latin typeface="Garamond" panose="02020404030301010803" pitchFamily="18" charset="0"/>
              </a:rPr>
              <a:t>TEMA </a:t>
            </a:r>
            <a:r>
              <a:rPr lang="es-ES" sz="1800" b="1" dirty="0" smtClean="0">
                <a:solidFill>
                  <a:schemeClr val="tx1"/>
                </a:solidFill>
                <a:latin typeface="Garamond" panose="02020404030301010803" pitchFamily="18" charset="0"/>
              </a:rPr>
              <a:t>2</a:t>
            </a:r>
          </a:p>
          <a:p>
            <a:r>
              <a:rPr lang="es-ES" sz="1800" b="1" smtClean="0">
                <a:solidFill>
                  <a:schemeClr val="tx1"/>
                </a:solidFill>
                <a:latin typeface="Garamond" panose="02020404030301010803" pitchFamily="18" charset="0"/>
              </a:rPr>
              <a:t>(VERSIÓN CORTA)</a:t>
            </a:r>
            <a:endParaRPr lang="es-ES" sz="1800" b="1" dirty="0">
              <a:solidFill>
                <a:schemeClr val="tx1"/>
              </a:solidFill>
              <a:latin typeface="Garamond" panose="02020404030301010803" pitchFamily="18" charset="0"/>
            </a:endParaRPr>
          </a:p>
        </p:txBody>
      </p:sp>
      <p:sp>
        <p:nvSpPr>
          <p:cNvPr id="2" name="1 Título"/>
          <p:cNvSpPr>
            <a:spLocks noGrp="1"/>
          </p:cNvSpPr>
          <p:nvPr>
            <p:ph type="ctrTitle"/>
          </p:nvPr>
        </p:nvSpPr>
        <p:spPr/>
        <p:txBody>
          <a:bodyPr>
            <a:normAutofit/>
          </a:bodyPr>
          <a:lstStyle/>
          <a:p>
            <a:r>
              <a:rPr lang="es-ES" sz="3000" dirty="0" smtClean="0">
                <a:latin typeface="Garamond" panose="02020404030301010803" pitchFamily="18" charset="0"/>
              </a:rPr>
              <a:t>Servicios </a:t>
            </a:r>
            <a:r>
              <a:rPr lang="es-ES" sz="3000" dirty="0">
                <a:latin typeface="Garamond" panose="02020404030301010803" pitchFamily="18" charset="0"/>
              </a:rPr>
              <a:t>de la sociedad de la información (I)</a:t>
            </a:r>
            <a:r>
              <a:rPr lang="es-ES" sz="3000">
                <a:latin typeface="Garamond" panose="02020404030301010803" pitchFamily="18" charset="0"/>
              </a:rPr>
              <a:t>.</a:t>
            </a:r>
            <a:r>
              <a:rPr lang="es-ES" sz="3000" smtClean="0">
                <a:latin typeface="Garamond" panose="02020404030301010803" pitchFamily="18" charset="0"/>
              </a:rPr>
              <a:t> </a:t>
            </a:r>
            <a:br>
              <a:rPr lang="es-ES" sz="3000" smtClean="0">
                <a:latin typeface="Garamond" panose="02020404030301010803" pitchFamily="18" charset="0"/>
              </a:rPr>
            </a:br>
            <a:r>
              <a:rPr lang="es-ES" sz="3000" smtClean="0">
                <a:latin typeface="Garamond" panose="02020404030301010803" pitchFamily="18" charset="0"/>
              </a:rPr>
              <a:t>Aspectos </a:t>
            </a:r>
            <a:r>
              <a:rPr lang="es-ES" sz="3000" dirty="0">
                <a:latin typeface="Garamond" panose="02020404030301010803" pitchFamily="18" charset="0"/>
              </a:rPr>
              <a:t>generales</a:t>
            </a:r>
          </a:p>
        </p:txBody>
      </p:sp>
    </p:spTree>
    <p:extLst>
      <p:ext uri="{BB962C8B-B14F-4D97-AF65-F5344CB8AC3E}">
        <p14:creationId xmlns:p14="http://schemas.microsoft.com/office/powerpoint/2010/main" val="2698509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685800" y="1995488"/>
            <a:ext cx="7772400" cy="1739900"/>
          </a:xfrm>
        </p:spPr>
        <p:txBody>
          <a:bodyPr vert="horz" lIns="91440" tIns="45720" rIns="91440" bIns="45720" rtlCol="0">
            <a:noAutofit/>
          </a:bodyPr>
          <a:lstStyle/>
          <a:p>
            <a:pPr>
              <a:lnSpc>
                <a:spcPct val="80000"/>
              </a:lnSpc>
              <a:spcBef>
                <a:spcPts val="500"/>
              </a:spcBef>
              <a:spcAft>
                <a:spcPts val="600"/>
              </a:spcAft>
              <a:buClr>
                <a:schemeClr val="tx2"/>
              </a:buClr>
              <a:buFont typeface="Arial"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dirty="0">
                <a:latin typeface="Garamond" panose="02020404030301010803" pitchFamily="18" charset="0"/>
              </a:rPr>
              <a:t>La responsabilidad de los ISP</a:t>
            </a:r>
            <a:br>
              <a:rPr lang="es-ES" dirty="0">
                <a:latin typeface="Garamond" panose="02020404030301010803" pitchFamily="18" charset="0"/>
              </a:rPr>
            </a:br>
            <a:r>
              <a:rPr lang="es-ES" dirty="0">
                <a:latin typeface="Garamond" panose="02020404030301010803" pitchFamily="18" charset="0"/>
              </a:rPr>
              <a:t>(intermediarios): régimen general</a:t>
            </a:r>
            <a:r>
              <a:rPr lang="es-ES" sz="2400" dirty="0">
                <a:latin typeface="Garamond" panose="02020404030301010803" pitchFamily="18" charset="0"/>
              </a:rPr>
              <a:t/>
            </a:r>
            <a:br>
              <a:rPr lang="es-ES" sz="2400" dirty="0">
                <a:latin typeface="Garamond" panose="02020404030301010803" pitchFamily="18" charset="0"/>
              </a:rPr>
            </a:br>
            <a:endParaRPr lang="es-ES" sz="2400" dirty="0">
              <a:latin typeface="Garamond" panose="02020404030301010803" pitchFamily="18" charset="0"/>
            </a:endParaRPr>
          </a:p>
        </p:txBody>
      </p:sp>
    </p:spTree>
    <p:extLst>
      <p:ext uri="{BB962C8B-B14F-4D97-AF65-F5344CB8AC3E}">
        <p14:creationId xmlns:p14="http://schemas.microsoft.com/office/powerpoint/2010/main" val="3870048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190501"/>
            <a:ext cx="8229600" cy="71822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smtClean="0">
                <a:latin typeface="Garamond" panose="02020404030301010803" pitchFamily="18" charset="0"/>
              </a:rPr>
              <a:t>Régimen general de responsabilidad</a:t>
            </a:r>
          </a:p>
        </p:txBody>
      </p:sp>
      <p:sp>
        <p:nvSpPr>
          <p:cNvPr id="27651" name="Rectangle 2"/>
          <p:cNvSpPr>
            <a:spLocks noGrp="1" noChangeArrowheads="1"/>
          </p:cNvSpPr>
          <p:nvPr>
            <p:ph sz="quarter" idx="13"/>
          </p:nvPr>
        </p:nvSpPr>
        <p:spPr>
          <a:xfrm>
            <a:off x="457200" y="980728"/>
            <a:ext cx="8435280" cy="5877272"/>
          </a:xfrm>
        </p:spPr>
        <p:txBody>
          <a:bodyPr vert="horz" lIns="91440" tIns="45720" rIns="91440" bIns="45720" rtlCol="0">
            <a:noAutofit/>
          </a:bodyPr>
          <a:lstStyle/>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E</a:t>
            </a:r>
            <a:r>
              <a:rPr lang="es-ES" sz="1800" spc="50" dirty="0" smtClean="0">
                <a:latin typeface="Garamond" panose="02020404030301010803" pitchFamily="18" charset="0"/>
                <a:ea typeface="+mj-ea"/>
                <a:cs typeface="+mj-cs"/>
              </a:rPr>
              <a:t>l régimen general sobre responsabilidad civil está basado en dos preceptos del código civil español</a:t>
            </a:r>
            <a:r>
              <a:rPr lang="es-ES" sz="1800" cap="all" spc="50" dirty="0">
                <a:latin typeface="Garamond" panose="02020404030301010803" pitchFamily="18" charset="0"/>
                <a:ea typeface="+mj-ea"/>
                <a:cs typeface="+mj-cs"/>
              </a:rPr>
              <a:t>:</a:t>
            </a:r>
          </a:p>
          <a:p>
            <a:pPr lvl="1"/>
            <a:r>
              <a:rPr lang="es-ES" sz="1800" b="1" dirty="0">
                <a:latin typeface="Garamond" panose="02020404030301010803" pitchFamily="18" charset="0"/>
              </a:rPr>
              <a:t>Responsabilidad contractual (art. 1.101 CC): </a:t>
            </a:r>
          </a:p>
          <a:p>
            <a:pPr lvl="2"/>
            <a:r>
              <a:rPr lang="es-ES" sz="1600" dirty="0">
                <a:latin typeface="Garamond" panose="02020404030301010803" pitchFamily="18" charset="0"/>
              </a:rPr>
              <a:t>«Quedan sujetos a la indemnización de los daños y perjuicios causados los que en el cumplimiento de sus obligaciones [contractuales] los que de cualquier modo contravinieren al tenor de aquéllas».</a:t>
            </a:r>
          </a:p>
          <a:p>
            <a:pPr lvl="1"/>
            <a:r>
              <a:rPr lang="es-ES" sz="1800" b="1" dirty="0">
                <a:latin typeface="Garamond" panose="02020404030301010803" pitchFamily="18" charset="0"/>
              </a:rPr>
              <a:t>Responsabilidad extracontractual (art. 1.902 CC):</a:t>
            </a:r>
          </a:p>
          <a:p>
            <a:pPr lvl="2"/>
            <a:r>
              <a:rPr lang="es-ES" sz="1600" dirty="0">
                <a:latin typeface="Garamond" panose="02020404030301010803" pitchFamily="18" charset="0"/>
              </a:rPr>
              <a:t>«El que por acción u omisión causa daño a otro, interviniendo culpa o negligencia, está obligado a reparar el daño causado».</a:t>
            </a:r>
          </a:p>
          <a:p>
            <a:pPr lvl="2"/>
            <a:r>
              <a:rPr lang="es-ES" sz="1600" dirty="0">
                <a:latin typeface="Garamond" panose="02020404030301010803" pitchFamily="18" charset="0"/>
              </a:rPr>
              <a:t>Los requisitos de la responsabilidad extracontractual son:</a:t>
            </a:r>
          </a:p>
          <a:p>
            <a:pPr lvl="2"/>
            <a:r>
              <a:rPr lang="es-ES" sz="1600" dirty="0">
                <a:latin typeface="Garamond" panose="02020404030301010803" pitchFamily="18" charset="0"/>
              </a:rPr>
              <a:t>Objetivos:</a:t>
            </a:r>
          </a:p>
          <a:p>
            <a:pPr lvl="1"/>
            <a:r>
              <a:rPr lang="es-ES" sz="1600" dirty="0">
                <a:latin typeface="Garamond" panose="02020404030301010803" pitchFamily="18" charset="0"/>
              </a:rPr>
              <a:t>-    Comportamiento (acción u omisión).</a:t>
            </a:r>
          </a:p>
          <a:p>
            <a:pPr lvl="1"/>
            <a:r>
              <a:rPr lang="es-ES" sz="1600" dirty="0">
                <a:latin typeface="Garamond" panose="02020404030301010803" pitchFamily="18" charset="0"/>
              </a:rPr>
              <a:t>Daño cierto (patrimonial o moral).</a:t>
            </a:r>
          </a:p>
          <a:p>
            <a:pPr lvl="1"/>
            <a:r>
              <a:rPr lang="es-ES" sz="1600" dirty="0">
                <a:latin typeface="Garamond" panose="02020404030301010803" pitchFamily="18" charset="0"/>
              </a:rPr>
              <a:t>Nexo causal entre el comportamiento y el daño.</a:t>
            </a:r>
          </a:p>
          <a:p>
            <a:pPr lvl="2"/>
            <a:r>
              <a:rPr lang="es-ES" sz="1600" dirty="0">
                <a:latin typeface="Garamond" panose="02020404030301010803" pitchFamily="18" charset="0"/>
              </a:rPr>
              <a:t>Subjetivo</a:t>
            </a:r>
          </a:p>
          <a:p>
            <a:pPr lvl="2"/>
            <a:r>
              <a:rPr lang="es-ES" sz="1600" dirty="0">
                <a:latin typeface="Garamond" panose="02020404030301010803" pitchFamily="18" charset="0"/>
              </a:rPr>
              <a:t>  -     La regla general es que la responsabilidad es subjetiva: hace falta dolo o culpa. </a:t>
            </a:r>
          </a:p>
        </p:txBody>
      </p:sp>
    </p:spTree>
    <p:extLst>
      <p:ext uri="{BB962C8B-B14F-4D97-AF65-F5344CB8AC3E}">
        <p14:creationId xmlns:p14="http://schemas.microsoft.com/office/powerpoint/2010/main" val="1019752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27584" y="188640"/>
            <a:ext cx="6624735" cy="504056"/>
          </a:xfrm>
        </p:spPr>
        <p:txBody>
          <a:bodyPr>
            <a:normAutofit lnSpcReduction="10000"/>
          </a:bodyPr>
          <a:lstStyle/>
          <a:p>
            <a:r>
              <a:rPr lang="es-ES" sz="2800" dirty="0" err="1" smtClean="0">
                <a:solidFill>
                  <a:schemeClr val="tx1"/>
                </a:solidFill>
                <a:effectLst>
                  <a:outerShdw blurRad="38100" dist="38100" dir="2700000" algn="tl">
                    <a:srgbClr val="000000">
                      <a:alpha val="43137"/>
                    </a:srgbClr>
                  </a:outerShdw>
                </a:effectLst>
                <a:latin typeface="Garamond" panose="02020404030301010803" pitchFamily="18" charset="0"/>
              </a:rPr>
              <a:t>e.g</a:t>
            </a:r>
            <a:r>
              <a:rPr lang="es-ES" sz="2800" dirty="0" smtClean="0">
                <a:solidFill>
                  <a:schemeClr val="tx1"/>
                </a:solidFill>
                <a:effectLst>
                  <a:outerShdw blurRad="38100" dist="38100" dir="2700000" algn="tl">
                    <a:srgbClr val="000000">
                      <a:alpha val="43137"/>
                    </a:srgbClr>
                  </a:outerShdw>
                </a:effectLst>
                <a:latin typeface="Garamond" panose="02020404030301010803" pitchFamily="18" charset="0"/>
              </a:rPr>
              <a:t>. de responsabilidad extracontractual</a:t>
            </a:r>
            <a:endParaRPr lang="es-ES" sz="2800" dirty="0">
              <a:solidFill>
                <a:schemeClr val="tx1"/>
              </a:solidFill>
              <a:effectLst>
                <a:outerShdw blurRad="38100" dist="38100" dir="2700000" algn="tl">
                  <a:srgbClr val="000000">
                    <a:alpha val="43137"/>
                  </a:srgbClr>
                </a:outerShdw>
              </a:effectLst>
              <a:latin typeface="Garamond" panose="02020404030301010803" pitchFamily="18" charset="0"/>
            </a:endParaRPr>
          </a:p>
        </p:txBody>
      </p:sp>
      <p:sp>
        <p:nvSpPr>
          <p:cNvPr id="2" name="1 Título"/>
          <p:cNvSpPr>
            <a:spLocks noGrp="1"/>
          </p:cNvSpPr>
          <p:nvPr>
            <p:ph type="ctrTitle"/>
          </p:nvPr>
        </p:nvSpPr>
        <p:spPr>
          <a:xfrm>
            <a:off x="1331640" y="4077072"/>
            <a:ext cx="7481112" cy="2664296"/>
          </a:xfrm>
        </p:spPr>
        <p:txBody>
          <a:bodyPr vert="horz" lIns="91440" tIns="45720" rIns="91440" bIns="45720" rtlCol="0">
            <a:noAutofit/>
          </a:bodyPr>
          <a:lstStyle/>
          <a:p>
            <a:pPr marL="742950" lvl="1" indent="-285750" algn="l" rtl="0">
              <a:spcBef>
                <a:spcPct val="20000"/>
              </a:spcBef>
              <a:spcAft>
                <a:spcPts val="600"/>
              </a:spcAft>
              <a:buClr>
                <a:schemeClr val="tx2"/>
              </a:buClr>
              <a:buFont typeface="Arial" pitchFamily="34" charset="0"/>
              <a:buChar char="•"/>
            </a:pP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b="1" kern="1200" spc="30" dirty="0">
                <a:solidFill>
                  <a:schemeClr val="tx1"/>
                </a:solidFill>
                <a:latin typeface="Garamond" panose="02020404030301010803" pitchFamily="18" charset="0"/>
                <a:ea typeface="+mn-ea"/>
                <a:cs typeface="+mn-cs"/>
              </a:rPr>
              <a:t/>
            </a:r>
            <a:br>
              <a:rPr lang="es-ES" b="1" kern="1200" spc="30" dirty="0">
                <a:solidFill>
                  <a:schemeClr val="tx1"/>
                </a:solidFill>
                <a:latin typeface="Garamond" panose="02020404030301010803" pitchFamily="18" charset="0"/>
                <a:ea typeface="+mn-ea"/>
                <a:cs typeface="+mn-cs"/>
              </a:rPr>
            </a:br>
            <a:r>
              <a:rPr lang="es-ES" sz="2000" b="1" kern="1200" spc="30" dirty="0" smtClean="0">
                <a:solidFill>
                  <a:schemeClr val="tx1"/>
                </a:solidFill>
                <a:effectLst>
                  <a:outerShdw blurRad="38100" dist="38100" dir="2700000" algn="tl">
                    <a:srgbClr val="000000">
                      <a:alpha val="43137"/>
                    </a:srgbClr>
                  </a:outerShdw>
                </a:effectLst>
                <a:latin typeface="Garamond" panose="02020404030301010803" pitchFamily="18" charset="0"/>
                <a:ea typeface="+mn-ea"/>
                <a:cs typeface="+mn-cs"/>
              </a:rPr>
              <a:t>Eliminación </a:t>
            </a:r>
            <a:r>
              <a:rPr lang="es-ES" sz="2000" b="1" kern="1200" spc="30" dirty="0">
                <a:solidFill>
                  <a:schemeClr val="tx1"/>
                </a:solidFill>
                <a:effectLst>
                  <a:outerShdw blurRad="38100" dist="38100" dir="2700000" algn="tl">
                    <a:srgbClr val="000000">
                      <a:alpha val="43137"/>
                    </a:srgbClr>
                  </a:outerShdw>
                </a:effectLst>
                <a:latin typeface="Garamond" panose="02020404030301010803" pitchFamily="18" charset="0"/>
                <a:ea typeface="+mn-ea"/>
                <a:cs typeface="+mn-cs"/>
              </a:rPr>
              <a:t>de los enlaces y condena económica </a:t>
            </a:r>
            <a:r>
              <a:rPr lang="es-ES" kern="1200" spc="30" dirty="0">
                <a:solidFill>
                  <a:schemeClr val="tx1"/>
                </a:solidFill>
                <a:latin typeface="Garamond" panose="02020404030301010803" pitchFamily="18" charset="0"/>
                <a:ea typeface="+mn-ea"/>
                <a:cs typeface="+mn-cs"/>
              </a:rPr>
              <a:t>(para salvaguardar la propiedad industrial e indemnizar por la vulneración de la misma</a:t>
            </a:r>
            <a:r>
              <a:rPr lang="es-ES" kern="1200" spc="30" dirty="0" smtClean="0">
                <a:solidFill>
                  <a:schemeClr val="tx1"/>
                </a:solidFill>
                <a:latin typeface="Garamond" panose="02020404030301010803" pitchFamily="18" charset="0"/>
                <a:ea typeface="+mn-ea"/>
                <a:cs typeface="+mn-cs"/>
              </a:rPr>
              <a:t>).</a:t>
            </a:r>
            <a:br>
              <a:rPr lang="es-ES" kern="1200" spc="30" dirty="0" smtClean="0">
                <a:solidFill>
                  <a:schemeClr val="tx1"/>
                </a:solidFill>
                <a:latin typeface="Garamond" panose="02020404030301010803" pitchFamily="18" charset="0"/>
                <a:ea typeface="+mn-ea"/>
                <a:cs typeface="+mn-cs"/>
              </a:rPr>
            </a:br>
            <a:r>
              <a:rPr lang="es-ES" kern="1200" spc="30" dirty="0">
                <a:solidFill>
                  <a:schemeClr val="tx1"/>
                </a:solidFill>
                <a:latin typeface="Garamond" panose="02020404030301010803" pitchFamily="18" charset="0"/>
                <a:ea typeface="+mn-ea"/>
                <a:cs typeface="+mn-cs"/>
              </a:rPr>
              <a:t/>
            </a:r>
            <a:br>
              <a:rPr lang="es-ES" kern="1200" spc="30" dirty="0">
                <a:solidFill>
                  <a:schemeClr val="tx1"/>
                </a:solidFill>
                <a:latin typeface="Garamond" panose="02020404030301010803" pitchFamily="18" charset="0"/>
                <a:ea typeface="+mn-ea"/>
                <a:cs typeface="+mn-cs"/>
              </a:rPr>
            </a:br>
            <a:r>
              <a:rPr lang="es-ES" kern="1200" spc="30" dirty="0">
                <a:solidFill>
                  <a:schemeClr val="tx1"/>
                </a:solidFill>
                <a:latin typeface="Garamond" panose="02020404030301010803" pitchFamily="18" charset="0"/>
                <a:ea typeface="+mn-ea"/>
                <a:cs typeface="+mn-cs"/>
              </a:rPr>
              <a:t>  Sentencia de la Audiencia de Alicante (2012) de cesación de la actividad ilícita de provisión de enlaces de acceso gratuito al programa </a:t>
            </a:r>
            <a:r>
              <a:rPr lang="es-ES" kern="1200" spc="30" dirty="0" err="1">
                <a:solidFill>
                  <a:schemeClr val="tx1"/>
                </a:solidFill>
                <a:latin typeface="Garamond" panose="02020404030301010803" pitchFamily="18" charset="0"/>
                <a:ea typeface="+mn-ea"/>
                <a:cs typeface="+mn-cs"/>
              </a:rPr>
              <a:t>Tomtom</a:t>
            </a:r>
            <a:r>
              <a:rPr lang="es-ES" kern="1200" spc="30" dirty="0">
                <a:solidFill>
                  <a:schemeClr val="tx1"/>
                </a:solidFill>
                <a:latin typeface="Garamond" panose="02020404030301010803" pitchFamily="18" charset="0"/>
                <a:ea typeface="+mn-ea"/>
                <a:cs typeface="+mn-cs"/>
              </a:rPr>
              <a:t> y condena al pago de 5 millones de euros al proveedor de enlaces (javiermb.com) al propietario del software (Tom </a:t>
            </a:r>
            <a:r>
              <a:rPr lang="es-ES" kern="1200" spc="30" dirty="0" err="1">
                <a:solidFill>
                  <a:schemeClr val="tx1"/>
                </a:solidFill>
                <a:latin typeface="Garamond" panose="02020404030301010803" pitchFamily="18" charset="0"/>
                <a:ea typeface="+mn-ea"/>
                <a:cs typeface="+mn-cs"/>
              </a:rPr>
              <a:t>Tom</a:t>
            </a:r>
            <a:r>
              <a:rPr lang="es-ES" kern="1200" spc="30" dirty="0">
                <a:solidFill>
                  <a:schemeClr val="tx1"/>
                </a:solidFill>
                <a:latin typeface="Garamond" panose="02020404030301010803" pitchFamily="18" charset="0"/>
                <a:ea typeface="+mn-ea"/>
                <a:cs typeface="+mn-cs"/>
              </a:rPr>
              <a:t> International).</a:t>
            </a:r>
          </a:p>
        </p:txBody>
      </p:sp>
      <p:pic>
        <p:nvPicPr>
          <p:cNvPr id="5" name="4 Imagen">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764704"/>
            <a:ext cx="6480720" cy="3139039"/>
          </a:xfrm>
          <a:prstGeom prst="rect">
            <a:avLst/>
          </a:prstGeom>
        </p:spPr>
      </p:pic>
    </p:spTree>
    <p:extLst>
      <p:ext uri="{BB962C8B-B14F-4D97-AF65-F5344CB8AC3E}">
        <p14:creationId xmlns:p14="http://schemas.microsoft.com/office/powerpoint/2010/main" val="1157684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39552" y="260648"/>
            <a:ext cx="8352928" cy="576064"/>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3000" dirty="0" smtClean="0">
                <a:solidFill>
                  <a:schemeClr val="bg1">
                    <a:lumMod val="95000"/>
                  </a:schemeClr>
                </a:solidFill>
              </a:rPr>
              <a:t/>
            </a:r>
            <a:br>
              <a:rPr lang="es-ES" sz="3000" dirty="0" smtClean="0">
                <a:solidFill>
                  <a:schemeClr val="bg1">
                    <a:lumMod val="95000"/>
                  </a:schemeClr>
                </a:solidFill>
              </a:rPr>
            </a:br>
            <a:r>
              <a:rPr lang="es-ES" sz="3000" dirty="0">
                <a:solidFill>
                  <a:schemeClr val="bg1">
                    <a:lumMod val="95000"/>
                  </a:schemeClr>
                </a:solidFill>
              </a:rPr>
              <a:t/>
            </a:r>
            <a:br>
              <a:rPr lang="es-ES" sz="3000" dirty="0">
                <a:solidFill>
                  <a:schemeClr val="bg1">
                    <a:lumMod val="95000"/>
                  </a:schemeClr>
                </a:solidFill>
              </a:rPr>
            </a:br>
            <a:r>
              <a:rPr lang="es-ES" sz="3000" dirty="0" smtClean="0">
                <a:solidFill>
                  <a:schemeClr val="bg1">
                    <a:lumMod val="95000"/>
                  </a:schemeClr>
                </a:solidFill>
              </a:rPr>
              <a:t/>
            </a:r>
            <a:br>
              <a:rPr lang="es-ES" sz="3000" dirty="0" smtClean="0">
                <a:solidFill>
                  <a:schemeClr val="bg1">
                    <a:lumMod val="95000"/>
                  </a:schemeClr>
                </a:solidFill>
              </a:rPr>
            </a:br>
            <a:r>
              <a:rPr lang="es-ES" sz="2800" dirty="0" smtClean="0">
                <a:latin typeface="Garamond" panose="02020404030301010803" pitchFamily="18" charset="0"/>
              </a:rPr>
              <a:t>La </a:t>
            </a:r>
            <a:r>
              <a:rPr lang="es-ES" sz="2800" dirty="0">
                <a:latin typeface="Garamond" panose="02020404030301010803" pitchFamily="18" charset="0"/>
              </a:rPr>
              <a:t>responsabilidad de </a:t>
            </a:r>
            <a:r>
              <a:rPr lang="es-ES" sz="2800" dirty="0" smtClean="0">
                <a:latin typeface="Garamond" panose="02020404030301010803" pitchFamily="18" charset="0"/>
              </a:rPr>
              <a:t>los ISP</a:t>
            </a:r>
          </a:p>
        </p:txBody>
      </p:sp>
      <p:sp>
        <p:nvSpPr>
          <p:cNvPr id="28675" name="Rectangle 2"/>
          <p:cNvSpPr>
            <a:spLocks noGrp="1" noChangeArrowheads="1"/>
          </p:cNvSpPr>
          <p:nvPr>
            <p:ph sz="quarter" idx="13"/>
          </p:nvPr>
        </p:nvSpPr>
        <p:spPr>
          <a:xfrm>
            <a:off x="457200" y="1124744"/>
            <a:ext cx="8219256" cy="5472608"/>
          </a:xfrm>
        </p:spPr>
        <p:txBody>
          <a:bodyPr>
            <a:noAutofit/>
          </a:bodyPr>
          <a:lstStyle/>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dirty="0" smtClean="0">
                <a:latin typeface="Garamond" panose="02020404030301010803" pitchFamily="18" charset="0"/>
              </a:rPr>
              <a:t>La transformación que Internet representa plantea </a:t>
            </a:r>
            <a:r>
              <a:rPr lang="es-ES" sz="2400" i="1" dirty="0" smtClean="0">
                <a:latin typeface="Garamond" panose="02020404030301010803" pitchFamily="18" charset="0"/>
              </a:rPr>
              <a:t>nuevas exigencias a esta normativa general</a:t>
            </a:r>
            <a:r>
              <a:rPr lang="es-ES" sz="2400" dirty="0" smtClean="0">
                <a:latin typeface="Garamond" panose="02020404030301010803" pitchFamily="18" charset="0"/>
              </a:rPr>
              <a:t>, como se aprecia en los arts. 14-17 LSSI (responsabilidad específica de los intermediarios).</a:t>
            </a:r>
          </a:p>
          <a:p>
            <a:pPr eaLnBrk="1" hangingPunct="1">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dirty="0" smtClean="0">
                <a:latin typeface="Garamond" panose="02020404030301010803" pitchFamily="18" charset="0"/>
              </a:rPr>
              <a:t>El punto de batalla fue si el ordenamiento debía permitir a los titulares de derechos de autor exigir responsabilidad a los ISP por las copias ilegales que circulaban por sus redes y/o se alojaban en sus servidores.</a:t>
            </a:r>
          </a:p>
          <a:p>
            <a:pPr eaLnBrk="1" hangingPunct="1">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dirty="0" smtClean="0">
                <a:latin typeface="Garamond" panose="02020404030301010803" pitchFamily="18" charset="0"/>
              </a:rPr>
              <a:t>En Europa, se establece una exención de responsabilidad general para los ISP, a condición de que se cumplan unos determinados requisitos. </a:t>
            </a:r>
          </a:p>
          <a:p>
            <a:pPr eaLnBrk="1" hangingPunct="1">
              <a:tabLst>
                <a:tab pos="569913" algn="l"/>
                <a:tab pos="1484313" algn="l"/>
                <a:tab pos="2398713" algn="l"/>
                <a:tab pos="3313113" algn="l"/>
                <a:tab pos="4227513" algn="l"/>
                <a:tab pos="5141913" algn="l"/>
                <a:tab pos="6056313" algn="l"/>
                <a:tab pos="6970713" algn="l"/>
                <a:tab pos="7885113" algn="l"/>
                <a:tab pos="8799513" algn="l"/>
                <a:tab pos="9713913" algn="l"/>
              </a:tabLst>
            </a:pPr>
            <a:r>
              <a:rPr lang="es-ES" sz="2400" dirty="0" smtClean="0">
                <a:latin typeface="Garamond" panose="02020404030301010803" pitchFamily="18" charset="0"/>
              </a:rPr>
              <a:t>Estas exenciones, sin embargo, no se limitan a la infracción de derechos de autor, sino que abarcan </a:t>
            </a:r>
            <a:r>
              <a:rPr lang="es-ES" sz="2400" i="1" dirty="0" smtClean="0">
                <a:latin typeface="Garamond" panose="02020404030301010803" pitchFamily="18" charset="0"/>
              </a:rPr>
              <a:t>cualquier resultado dañoso que derive de los datos transmitidos o almacenados</a:t>
            </a:r>
            <a:r>
              <a:rPr lang="es-ES" sz="2400" dirty="0" smtClean="0">
                <a:latin typeface="Garamond" panose="02020404030301010803" pitchFamily="18" charset="0"/>
              </a:rPr>
              <a:t>.</a:t>
            </a:r>
          </a:p>
        </p:txBody>
      </p:sp>
    </p:spTree>
    <p:extLst>
      <p:ext uri="{BB962C8B-B14F-4D97-AF65-F5344CB8AC3E}">
        <p14:creationId xmlns:p14="http://schemas.microsoft.com/office/powerpoint/2010/main" val="4058245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332656"/>
            <a:ext cx="7128792" cy="936104"/>
          </a:xfrm>
        </p:spPr>
        <p:txBody>
          <a:bodyPr/>
          <a:lstStyle/>
          <a:p>
            <a:r>
              <a:rPr lang="es-ES" sz="4500" dirty="0">
                <a:latin typeface="Garamond" panose="02020404030301010803" pitchFamily="18" charset="0"/>
              </a:rPr>
              <a:t>Regulación básica</a:t>
            </a:r>
          </a:p>
        </p:txBody>
      </p:sp>
      <p:sp>
        <p:nvSpPr>
          <p:cNvPr id="3" name="2 Marcador de contenido"/>
          <p:cNvSpPr>
            <a:spLocks noGrp="1"/>
          </p:cNvSpPr>
          <p:nvPr>
            <p:ph sz="quarter" idx="13"/>
          </p:nvPr>
        </p:nvSpPr>
        <p:spPr>
          <a:xfrm>
            <a:off x="899592" y="2204864"/>
            <a:ext cx="7632848" cy="2808312"/>
          </a:xfrm>
        </p:spPr>
        <p:txBody>
          <a:bodyPr>
            <a:normAutofit fontScale="47500" lnSpcReduction="20000"/>
          </a:bodyPr>
          <a:lstStyle/>
          <a:p>
            <a:pPr marL="341313" indent="-341313">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6000" cap="all" spc="50" dirty="0">
              <a:latin typeface="Garamond" panose="02020404030301010803" pitchFamily="18" charset="0"/>
              <a:ea typeface="+mj-ea"/>
              <a:cs typeface="+mj-cs"/>
            </a:endParaRPr>
          </a:p>
          <a:p>
            <a:pPr marL="741363" lvl="1" indent="-284163">
              <a:lnSpc>
                <a:spcPct val="8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6000" cap="all" spc="50" dirty="0" smtClean="0">
                <a:latin typeface="Garamond" panose="02020404030301010803" pitchFamily="18" charset="0"/>
                <a:ea typeface="+mj-ea"/>
                <a:cs typeface="+mj-cs"/>
              </a:rPr>
              <a:t>D</a:t>
            </a:r>
            <a:r>
              <a:rPr lang="es-ES" sz="6000" spc="50" dirty="0" smtClean="0">
                <a:latin typeface="Garamond" panose="02020404030301010803" pitchFamily="18" charset="0"/>
                <a:ea typeface="+mj-ea"/>
                <a:cs typeface="+mj-cs"/>
              </a:rPr>
              <a:t>irectiva 2000/31/CE, sobre Comercio </a:t>
            </a:r>
            <a:r>
              <a:rPr lang="es-ES" sz="6000" spc="50" dirty="0">
                <a:latin typeface="Garamond" panose="02020404030301010803" pitchFamily="18" charset="0"/>
                <a:ea typeface="+mj-ea"/>
                <a:cs typeface="+mj-cs"/>
              </a:rPr>
              <a:t>E</a:t>
            </a:r>
            <a:r>
              <a:rPr lang="es-ES" sz="6000" spc="50" dirty="0" smtClean="0">
                <a:latin typeface="Garamond" panose="02020404030301010803" pitchFamily="18" charset="0"/>
                <a:ea typeface="+mj-ea"/>
                <a:cs typeface="+mj-cs"/>
              </a:rPr>
              <a:t>lectrónico (en adelante: «DCE» o «la Directiva»). </a:t>
            </a:r>
            <a:endParaRPr lang="es-ES" sz="6000" cap="all" spc="50" dirty="0">
              <a:latin typeface="Garamond" panose="02020404030301010803" pitchFamily="18" charset="0"/>
              <a:ea typeface="+mj-ea"/>
              <a:cs typeface="+mj-cs"/>
            </a:endParaRPr>
          </a:p>
          <a:p>
            <a:pPr marL="741363" lvl="1" indent="-284163">
              <a:lnSpc>
                <a:spcPct val="8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6000" cap="all" spc="50" dirty="0">
              <a:latin typeface="Garamond" panose="02020404030301010803" pitchFamily="18" charset="0"/>
              <a:ea typeface="+mj-ea"/>
              <a:cs typeface="+mj-cs"/>
            </a:endParaRPr>
          </a:p>
          <a:p>
            <a:pPr marL="741363" lvl="1" indent="-284163">
              <a:lnSpc>
                <a:spcPct val="8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6000" cap="all" spc="50" dirty="0" smtClean="0">
                <a:latin typeface="Garamond" panose="02020404030301010803" pitchFamily="18" charset="0"/>
                <a:ea typeface="+mj-ea"/>
                <a:cs typeface="+mj-cs"/>
              </a:rPr>
              <a:t>L</a:t>
            </a:r>
            <a:r>
              <a:rPr lang="es-ES" sz="6000" spc="50" dirty="0" smtClean="0">
                <a:latin typeface="Garamond" panose="02020404030301010803" pitchFamily="18" charset="0"/>
                <a:ea typeface="+mj-ea"/>
                <a:cs typeface="+mj-cs"/>
              </a:rPr>
              <a:t>ey 34/2002, de 11 de julio, de Servicios de la Sociedad de la Información (en adelante: «LSSI»).</a:t>
            </a:r>
          </a:p>
          <a:p>
            <a:endParaRPr lang="es-ES" dirty="0"/>
          </a:p>
        </p:txBody>
      </p:sp>
    </p:spTree>
    <p:extLst>
      <p:ext uri="{BB962C8B-B14F-4D97-AF65-F5344CB8AC3E}">
        <p14:creationId xmlns:p14="http://schemas.microsoft.com/office/powerpoint/2010/main" val="1566175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899592" y="548680"/>
            <a:ext cx="7128792" cy="720080"/>
          </a:xfrm>
        </p:spPr>
        <p:txBody>
          <a:bodyPr>
            <a:no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4500" dirty="0" smtClean="0">
                <a:latin typeface="Garamond" panose="02020404030301010803" pitchFamily="18" charset="0"/>
              </a:rPr>
              <a:t>Índice</a:t>
            </a:r>
          </a:p>
        </p:txBody>
      </p:sp>
      <p:sp>
        <p:nvSpPr>
          <p:cNvPr id="4099" name="Rectangle 2"/>
          <p:cNvSpPr>
            <a:spLocks noGrp="1" noChangeArrowheads="1"/>
          </p:cNvSpPr>
          <p:nvPr>
            <p:ph sz="quarter" idx="13"/>
          </p:nvPr>
        </p:nvSpPr>
        <p:spPr>
          <a:xfrm>
            <a:off x="899592" y="1628800"/>
            <a:ext cx="6840760" cy="4680520"/>
          </a:xfrm>
        </p:spPr>
        <p:txBody>
          <a:bodyPr>
            <a:noAutofit/>
          </a:bodyPr>
          <a:lstStyle/>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400" cap="all" spc="50" dirty="0">
              <a:latin typeface="Garamond" panose="02020404030301010803" pitchFamily="18" charset="0"/>
              <a:ea typeface="+mj-ea"/>
              <a:cs typeface="+mj-cs"/>
            </a:endParaRPr>
          </a:p>
          <a:p>
            <a:pPr marL="457200" indent="-457200">
              <a:lnSpc>
                <a:spcPct val="80000"/>
              </a:lnSpc>
              <a:spcBef>
                <a:spcPts val="5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cap="all" spc="50" dirty="0" smtClean="0">
                <a:latin typeface="Garamond" panose="02020404030301010803" pitchFamily="18" charset="0"/>
                <a:ea typeface="+mj-ea"/>
                <a:cs typeface="+mj-cs"/>
              </a:rPr>
              <a:t>C</a:t>
            </a:r>
            <a:r>
              <a:rPr lang="es-ES" sz="2400" spc="50" dirty="0" smtClean="0">
                <a:latin typeface="Garamond" panose="02020404030301010803" pitchFamily="18" charset="0"/>
                <a:ea typeface="+mj-ea"/>
                <a:cs typeface="+mj-cs"/>
              </a:rPr>
              <a:t>oncepto de SSI, ámbito de aplicación de la LSSI y ámbito normativo coordinado.</a:t>
            </a:r>
          </a:p>
          <a:p>
            <a:pPr marL="457200" indent="-457200">
              <a:lnSpc>
                <a:spcPct val="80000"/>
              </a:lnSpc>
              <a:spcBef>
                <a:spcPts val="5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cap="all" spc="50" dirty="0" smtClean="0">
                <a:latin typeface="Garamond" panose="02020404030301010803" pitchFamily="18" charset="0"/>
                <a:ea typeface="+mj-ea"/>
                <a:cs typeface="+mj-cs"/>
              </a:rPr>
              <a:t>O</a:t>
            </a:r>
            <a:r>
              <a:rPr lang="es-ES" sz="2400" spc="50" dirty="0" smtClean="0">
                <a:latin typeface="Garamond" panose="02020404030301010803" pitchFamily="18" charset="0"/>
                <a:ea typeface="+mj-ea"/>
                <a:cs typeface="+mj-cs"/>
              </a:rPr>
              <a:t>bligaciones de los PSSI. </a:t>
            </a:r>
          </a:p>
          <a:p>
            <a:pPr marL="457200" indent="-457200">
              <a:lnSpc>
                <a:spcPct val="80000"/>
              </a:lnSpc>
              <a:spcBef>
                <a:spcPts val="5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cap="all" spc="50" dirty="0" smtClean="0">
                <a:latin typeface="Garamond" panose="02020404030301010803" pitchFamily="18" charset="0"/>
                <a:ea typeface="+mj-ea"/>
                <a:cs typeface="+mj-cs"/>
              </a:rPr>
              <a:t>C</a:t>
            </a:r>
            <a:r>
              <a:rPr lang="es-ES" sz="2400" spc="50" dirty="0" smtClean="0">
                <a:latin typeface="Garamond" panose="02020404030301010803" pitchFamily="18" charset="0"/>
                <a:ea typeface="+mj-ea"/>
                <a:cs typeface="+mj-cs"/>
              </a:rPr>
              <a:t>oncepto de ISP (intermediarios) y deberes de colaboración</a:t>
            </a:r>
            <a:r>
              <a:rPr lang="es-ES" sz="2400" spc="50" dirty="0" smtClean="0">
                <a:latin typeface="Garamond" panose="02020404030301010803" pitchFamily="18" charset="0"/>
                <a:ea typeface="+mj-ea"/>
                <a:cs typeface="+mj-cs"/>
              </a:rPr>
              <a:t>.</a:t>
            </a:r>
            <a:endParaRPr lang="es-ES" sz="2400" spc="50" dirty="0" smtClean="0">
              <a:latin typeface="Garamond" panose="02020404030301010803" pitchFamily="18" charset="0"/>
              <a:ea typeface="+mj-ea"/>
              <a:cs typeface="+mj-cs"/>
            </a:endParaRPr>
          </a:p>
        </p:txBody>
      </p:sp>
    </p:spTree>
    <p:extLst>
      <p:ext uri="{BB962C8B-B14F-4D97-AF65-F5344CB8AC3E}">
        <p14:creationId xmlns:p14="http://schemas.microsoft.com/office/powerpoint/2010/main" val="2271945999"/>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778098"/>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smtClean="0">
                <a:latin typeface="Garamond" panose="02020404030301010803" pitchFamily="18" charset="0"/>
              </a:rPr>
              <a:t>Ámbito </a:t>
            </a:r>
            <a:r>
              <a:rPr lang="es-ES" dirty="0">
                <a:latin typeface="Garamond" panose="02020404030301010803" pitchFamily="18" charset="0"/>
              </a:rPr>
              <a:t>de aplicación de la LSSI</a:t>
            </a:r>
            <a:endParaRPr lang="es-ES" dirty="0" smtClean="0">
              <a:latin typeface="Garamond" panose="02020404030301010803" pitchFamily="18" charset="0"/>
            </a:endParaRPr>
          </a:p>
        </p:txBody>
      </p:sp>
      <p:sp>
        <p:nvSpPr>
          <p:cNvPr id="4099" name="Rectangle 2"/>
          <p:cNvSpPr>
            <a:spLocks noGrp="1" noChangeArrowheads="1"/>
          </p:cNvSpPr>
          <p:nvPr>
            <p:ph sz="quarter" idx="13"/>
          </p:nvPr>
        </p:nvSpPr>
        <p:spPr>
          <a:xfrm>
            <a:off x="457200" y="1124744"/>
            <a:ext cx="8219256" cy="5688632"/>
          </a:xfrm>
        </p:spPr>
        <p:txBody>
          <a:bodyPr>
            <a:noAutofit/>
          </a:bodyPr>
          <a:lstStyle/>
          <a:p>
            <a:pPr>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«Servicio de la sociedad de la información» (SSI) según el Derecho comunitario (Dir. 98/34/CE; 98/48/CE): </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a:latin typeface="Garamond" panose="02020404030301010803" pitchFamily="18" charset="0"/>
              </a:rPr>
              <a:t> </a:t>
            </a:r>
            <a:r>
              <a:rPr lang="es-ES" sz="1500" dirty="0" smtClean="0">
                <a:latin typeface="Garamond" panose="02020404030301010803" pitchFamily="18" charset="0"/>
              </a:rPr>
              <a:t>Servicio prestado...</a:t>
            </a:r>
          </a:p>
          <a:p>
            <a:pPr lvl="1" eaLnBrk="1" hangingPunct="1">
              <a:lnSpc>
                <a:spcPct val="80000"/>
              </a:lnSpc>
              <a:spcBef>
                <a:spcPts val="45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i="1" dirty="0" smtClean="0">
                <a:latin typeface="Garamond" panose="02020404030301010803" pitchFamily="18" charset="0"/>
              </a:rPr>
              <a:t>normalmente </a:t>
            </a:r>
            <a:r>
              <a:rPr lang="es-ES" sz="1500" dirty="0" smtClean="0">
                <a:latin typeface="Garamond" panose="02020404030301010803" pitchFamily="18" charset="0"/>
              </a:rPr>
              <a:t>a cambio de una remuneración (actividad económica*),</a:t>
            </a:r>
          </a:p>
          <a:p>
            <a:pPr lvl="1" eaLnBrk="1" hangingPunct="1">
              <a:lnSpc>
                <a:spcPct val="80000"/>
              </a:lnSpc>
              <a:spcBef>
                <a:spcPts val="45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a distancia (prestador y destinatario en lugares distintos),</a:t>
            </a:r>
          </a:p>
          <a:p>
            <a:pPr lvl="1" eaLnBrk="1" hangingPunct="1">
              <a:lnSpc>
                <a:spcPct val="80000"/>
              </a:lnSpc>
              <a:spcBef>
                <a:spcPts val="45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por vía electrónica (excluidos: telefonía vocal, fax o télex),</a:t>
            </a:r>
          </a:p>
          <a:p>
            <a:pPr lvl="1" eaLnBrk="1" hangingPunct="1">
              <a:lnSpc>
                <a:spcPct val="80000"/>
              </a:lnSpc>
              <a:spcBef>
                <a:spcPts val="45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a:latin typeface="Garamond" panose="02020404030301010803" pitchFamily="18" charset="0"/>
              </a:rPr>
              <a:t>y</a:t>
            </a:r>
            <a:r>
              <a:rPr lang="es-ES" sz="1500" dirty="0" smtClean="0">
                <a:latin typeface="Garamond" panose="02020404030301010803" pitchFamily="18" charset="0"/>
              </a:rPr>
              <a:t> a petición individual de un destinatario del servicio (excluidos: radiodifusión televisiva y sonora, teletexto pero incluido el </a:t>
            </a:r>
            <a:r>
              <a:rPr lang="es-ES" sz="1500" i="1" dirty="0" smtClean="0">
                <a:latin typeface="Garamond" panose="02020404030301010803" pitchFamily="18" charset="0"/>
              </a:rPr>
              <a:t>video a la carta </a:t>
            </a:r>
            <a:r>
              <a:rPr lang="es-ES" sz="1500" dirty="0" smtClean="0">
                <a:latin typeface="Garamond" panose="02020404030301010803" pitchFamily="18" charset="0"/>
              </a:rPr>
              <a:t>que permite elegir qué video ver y en qué momento).</a:t>
            </a:r>
          </a:p>
          <a:p>
            <a:pPr marL="457200" lvl="1" indent="0" eaLnBrk="1" hangingPunct="1">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500" dirty="0">
              <a:latin typeface="Garamond" panose="02020404030301010803" pitchFamily="18" charset="0"/>
            </a:endParaRPr>
          </a:p>
          <a:p>
            <a:pPr marL="457200" lvl="1" indent="0">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i="1" dirty="0" smtClean="0">
                <a:latin typeface="Garamond" panose="02020404030301010803" pitchFamily="18" charset="0"/>
              </a:rPr>
              <a:t>*</a:t>
            </a:r>
            <a:r>
              <a:rPr lang="es-ES" sz="1500" u="sng" dirty="0" err="1" smtClean="0">
                <a:latin typeface="Garamond" panose="02020404030301010803" pitchFamily="18" charset="0"/>
              </a:rPr>
              <a:t>iactividad</a:t>
            </a:r>
            <a:r>
              <a:rPr lang="es-ES" sz="1500" u="sng" dirty="0" smtClean="0">
                <a:latin typeface="Garamond" panose="02020404030301010803" pitchFamily="18" charset="0"/>
              </a:rPr>
              <a:t> </a:t>
            </a:r>
            <a:r>
              <a:rPr lang="es-ES" sz="1500" u="sng" dirty="0">
                <a:latin typeface="Garamond" panose="02020404030301010803" pitchFamily="18" charset="0"/>
              </a:rPr>
              <a:t>económica</a:t>
            </a:r>
            <a:r>
              <a:rPr lang="es-ES" sz="1500" dirty="0">
                <a:latin typeface="Garamond" panose="02020404030301010803" pitchFamily="18" charset="0"/>
              </a:rPr>
              <a:t> i</a:t>
            </a:r>
            <a:r>
              <a:rPr lang="es-ES" sz="1500" dirty="0" smtClean="0">
                <a:latin typeface="Garamond" panose="02020404030301010803" pitchFamily="18" charset="0"/>
              </a:rPr>
              <a:t>ncluye</a:t>
            </a:r>
            <a:r>
              <a:rPr lang="es-ES" sz="1500" i="1" dirty="0" smtClean="0">
                <a:latin typeface="Garamond" panose="02020404030301010803" pitchFamily="18" charset="0"/>
              </a:rPr>
              <a:t>:</a:t>
            </a:r>
            <a:endParaRPr lang="es-ES" sz="1500" dirty="0" smtClean="0">
              <a:latin typeface="Garamond" panose="02020404030301010803" pitchFamily="18" charset="0"/>
            </a:endParaRPr>
          </a:p>
          <a:p>
            <a:pPr lvl="1">
              <a:lnSpc>
                <a:spcPct val="80000"/>
              </a:lnSpc>
              <a:spcBef>
                <a:spcPts val="45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comprende cualquier difusión de información que forme parte de una estrategia comercial o profesional.</a:t>
            </a:r>
          </a:p>
          <a:p>
            <a:pPr lvl="1">
              <a:lnSpc>
                <a:spcPct val="80000"/>
              </a:lnSpc>
              <a:spcBef>
                <a:spcPts val="45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abarca servicios gratuitos, cuando la explotación comercial se realiza a través de los ingresos de publicidad, dando lugar a ingresos indirectamente.</a:t>
            </a:r>
          </a:p>
          <a:p>
            <a:pPr marL="457200" lvl="1" indent="0">
              <a:lnSpc>
                <a:spcPct val="8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a:t>
            </a:r>
            <a:r>
              <a:rPr lang="es-ES" sz="1500" i="1" u="sng" dirty="0" smtClean="0">
                <a:latin typeface="Garamond" panose="02020404030301010803" pitchFamily="18" charset="0"/>
              </a:rPr>
              <a:t>Por tanto, quedan también excluidos:</a:t>
            </a:r>
          </a:p>
          <a:p>
            <a:pPr lvl="1">
              <a:spcBef>
                <a:spcPts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Aquellos servicios </a:t>
            </a:r>
            <a:r>
              <a:rPr lang="es-ES" sz="1500" dirty="0">
                <a:latin typeface="Garamond" panose="02020404030301010803" pitchFamily="18" charset="0"/>
              </a:rPr>
              <a:t>en los que l</a:t>
            </a:r>
            <a:r>
              <a:rPr lang="es-ES" sz="1500" dirty="0" smtClean="0">
                <a:latin typeface="Garamond" panose="02020404030301010803" pitchFamily="18" charset="0"/>
              </a:rPr>
              <a:t>a inclusión de elementos publicitarios tiene carácter esporádico.</a:t>
            </a:r>
          </a:p>
          <a:p>
            <a:pPr lvl="1">
              <a:spcBef>
                <a:spcPts val="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500" dirty="0" smtClean="0">
                <a:latin typeface="Garamond" panose="02020404030301010803" pitchFamily="18" charset="0"/>
              </a:rPr>
              <a:t>Las páginas de Internet de carácter personal: </a:t>
            </a:r>
            <a:r>
              <a:rPr lang="es-ES" sz="1500" i="1" dirty="0" smtClean="0">
                <a:latin typeface="Garamond" panose="02020404030301010803" pitchFamily="18" charset="0"/>
              </a:rPr>
              <a:t>blogs</a:t>
            </a:r>
            <a:r>
              <a:rPr lang="es-ES" sz="1500" dirty="0" smtClean="0">
                <a:latin typeface="Garamond" panose="02020404030301010803" pitchFamily="18" charset="0"/>
              </a:rPr>
              <a:t> o difusión de contenidos personales a través de redes sociales.</a:t>
            </a:r>
          </a:p>
        </p:txBody>
      </p:sp>
    </p:spTree>
    <p:extLst>
      <p:ext uri="{BB962C8B-B14F-4D97-AF65-F5344CB8AC3E}">
        <p14:creationId xmlns:p14="http://schemas.microsoft.com/office/powerpoint/2010/main" val="3128186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274638"/>
            <a:ext cx="8229600" cy="922114"/>
          </a:xfrm>
        </p:spPr>
        <p:txBody>
          <a:bodyPr>
            <a:norm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a:latin typeface="Garamond" panose="02020404030301010803" pitchFamily="18" charset="0"/>
              </a:rPr>
              <a:t>Ámbito</a:t>
            </a:r>
            <a:r>
              <a:rPr lang="es-ES" dirty="0" smtClean="0"/>
              <a:t> </a:t>
            </a:r>
            <a:r>
              <a:rPr lang="es-ES" dirty="0">
                <a:latin typeface="Garamond" panose="02020404030301010803" pitchFamily="18" charset="0"/>
              </a:rPr>
              <a:t>de</a:t>
            </a:r>
            <a:r>
              <a:rPr lang="es-ES" dirty="0" smtClean="0"/>
              <a:t> </a:t>
            </a:r>
            <a:r>
              <a:rPr lang="es-ES" dirty="0">
                <a:latin typeface="Garamond" panose="02020404030301010803" pitchFamily="18" charset="0"/>
              </a:rPr>
              <a:t>aplicación</a:t>
            </a:r>
            <a:r>
              <a:rPr lang="es-ES" dirty="0" smtClean="0"/>
              <a:t> </a:t>
            </a:r>
            <a:r>
              <a:rPr lang="es-ES" dirty="0">
                <a:latin typeface="Garamond" panose="02020404030301010803" pitchFamily="18" charset="0"/>
              </a:rPr>
              <a:t>de</a:t>
            </a:r>
            <a:r>
              <a:rPr lang="es-ES" dirty="0" smtClean="0"/>
              <a:t> </a:t>
            </a:r>
            <a:r>
              <a:rPr lang="es-ES" dirty="0">
                <a:latin typeface="Garamond" panose="02020404030301010803" pitchFamily="18" charset="0"/>
              </a:rPr>
              <a:t>la</a:t>
            </a:r>
            <a:r>
              <a:rPr lang="es-ES" dirty="0" smtClean="0"/>
              <a:t> </a:t>
            </a:r>
            <a:r>
              <a:rPr lang="es-ES" dirty="0">
                <a:latin typeface="Garamond" panose="02020404030301010803" pitchFamily="18" charset="0"/>
              </a:rPr>
              <a:t>LSSI</a:t>
            </a:r>
          </a:p>
        </p:txBody>
      </p:sp>
      <p:sp>
        <p:nvSpPr>
          <p:cNvPr id="9219" name="Rectangle 2"/>
          <p:cNvSpPr>
            <a:spLocks noGrp="1" noChangeArrowheads="1"/>
          </p:cNvSpPr>
          <p:nvPr>
            <p:ph sz="quarter" idx="13"/>
          </p:nvPr>
        </p:nvSpPr>
        <p:spPr>
          <a:xfrm>
            <a:off x="457200" y="1556792"/>
            <a:ext cx="8229600" cy="4799558"/>
          </a:xfrm>
        </p:spPr>
        <p:txBody>
          <a:bodyPr>
            <a:normAutofit/>
          </a:bodyPr>
          <a:lstStyle/>
          <a:p>
            <a:pPr eaLnBrk="1" hangingPunct="1">
              <a:lnSpc>
                <a:spcPct val="80000"/>
              </a:lnSpc>
              <a:spcBef>
                <a:spcPts val="6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Según los tribunales españoles son PSSI:</a:t>
            </a:r>
          </a:p>
          <a:p>
            <a:pPr marL="341313" indent="-341313" eaLnBrk="1" hangingPunct="1">
              <a:lnSpc>
                <a:spcPct val="80000"/>
              </a:lnSpc>
              <a:spcBef>
                <a:spcPts val="6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400" spc="50" dirty="0">
              <a:latin typeface="Garamond" panose="02020404030301010803" pitchFamily="18" charset="0"/>
              <a:ea typeface="+mj-ea"/>
              <a:cs typeface="+mj-cs"/>
            </a:endParaRPr>
          </a:p>
          <a:p>
            <a:pPr lvl="1" eaLnBrk="1" hangingPunct="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Quienes proporcionan servicios de acceso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R, Vodafone).</a:t>
            </a:r>
          </a:p>
          <a:p>
            <a:pPr lvl="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De correo electrónico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Gmail).</a:t>
            </a:r>
          </a:p>
          <a:p>
            <a:pPr lvl="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De alojamiento de mensajes o foros en páginas web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a:t>
            </a:r>
            <a:r>
              <a:rPr lang="es-ES" sz="2400" spc="50" dirty="0" err="1">
                <a:latin typeface="Garamond" panose="02020404030301010803" pitchFamily="18" charset="0"/>
                <a:ea typeface="+mj-ea"/>
                <a:cs typeface="+mj-cs"/>
              </a:rPr>
              <a:t>Yahoo</a:t>
            </a:r>
            <a:r>
              <a:rPr lang="es-ES" sz="2400" spc="50" dirty="0">
                <a:latin typeface="Garamond" panose="02020404030301010803" pitchFamily="18" charset="0"/>
                <a:ea typeface="+mj-ea"/>
                <a:cs typeface="+mj-cs"/>
              </a:rPr>
              <a:t>).</a:t>
            </a:r>
          </a:p>
          <a:p>
            <a:pPr lvl="1" eaLnBrk="1" hangingPunct="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De alojamiento de mensajes en chats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WhatsApp).</a:t>
            </a:r>
          </a:p>
          <a:p>
            <a:pPr lvl="1" eaLnBrk="1" hangingPunct="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Herramientas de búsqueda de información en Internet o servicios de tipo de wikis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Wikipedia).</a:t>
            </a:r>
          </a:p>
          <a:p>
            <a:pPr lvl="1" eaLnBrk="1" hangingPunct="1">
              <a:lnSpc>
                <a:spcPct val="80000"/>
              </a:lnSpc>
              <a:spcBef>
                <a:spcPts val="5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spc="50" dirty="0">
                <a:latin typeface="Garamond" panose="02020404030301010803" pitchFamily="18" charset="0"/>
                <a:ea typeface="+mj-ea"/>
                <a:cs typeface="+mj-cs"/>
              </a:rPr>
              <a:t>Quienes realizan comercio electrónico (aunque la entrega de mercancías no sea </a:t>
            </a:r>
            <a:r>
              <a:rPr lang="es-ES" sz="2400" spc="50" dirty="0" err="1">
                <a:latin typeface="Garamond" panose="02020404030301010803" pitchFamily="18" charset="0"/>
                <a:ea typeface="+mj-ea"/>
                <a:cs typeface="+mj-cs"/>
              </a:rPr>
              <a:t>on</a:t>
            </a:r>
            <a:r>
              <a:rPr lang="es-ES" sz="2400" spc="50" dirty="0">
                <a:latin typeface="Garamond" panose="02020404030301010803" pitchFamily="18" charset="0"/>
                <a:ea typeface="+mj-ea"/>
                <a:cs typeface="+mj-cs"/>
              </a:rPr>
              <a:t> line) (</a:t>
            </a:r>
            <a:r>
              <a:rPr lang="es-ES" sz="2400" spc="50" dirty="0" err="1">
                <a:latin typeface="Garamond" panose="02020404030301010803" pitchFamily="18" charset="0"/>
                <a:ea typeface="+mj-ea"/>
                <a:cs typeface="+mj-cs"/>
              </a:rPr>
              <a:t>e.g</a:t>
            </a:r>
            <a:r>
              <a:rPr lang="es-ES" sz="2400" spc="50" dirty="0">
                <a:latin typeface="Garamond" panose="02020404030301010803" pitchFamily="18" charset="0"/>
                <a:ea typeface="+mj-ea"/>
                <a:cs typeface="+mj-cs"/>
              </a:rPr>
              <a:t>. Amazon</a:t>
            </a:r>
            <a:r>
              <a:rPr lang="es-ES" sz="2400" dirty="0"/>
              <a:t>).</a:t>
            </a:r>
            <a:endParaRPr lang="es-ES" sz="2400" dirty="0" smtClean="0"/>
          </a:p>
        </p:txBody>
      </p:sp>
    </p:spTree>
    <p:extLst>
      <p:ext uri="{BB962C8B-B14F-4D97-AF65-F5344CB8AC3E}">
        <p14:creationId xmlns:p14="http://schemas.microsoft.com/office/powerpoint/2010/main" val="3500817145"/>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271017"/>
            <a:ext cx="8229600" cy="781719"/>
          </a:xfrm>
        </p:spPr>
        <p:txBody>
          <a:bodyPr>
            <a:no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800" dirty="0" smtClean="0">
                <a:latin typeface="Garamond" panose="02020404030301010803" pitchFamily="18" charset="0"/>
              </a:rPr>
              <a:t>Obligaciones de los prestadores de SSI</a:t>
            </a:r>
          </a:p>
        </p:txBody>
      </p:sp>
      <p:sp>
        <p:nvSpPr>
          <p:cNvPr id="18435" name="Rectangle 2"/>
          <p:cNvSpPr>
            <a:spLocks noGrp="1" noChangeArrowheads="1"/>
          </p:cNvSpPr>
          <p:nvPr>
            <p:ph sz="quarter" idx="13"/>
          </p:nvPr>
        </p:nvSpPr>
        <p:spPr>
          <a:xfrm>
            <a:off x="457200" y="1052736"/>
            <a:ext cx="8229600" cy="5417914"/>
          </a:xfrm>
        </p:spPr>
        <p:txBody>
          <a:bodyPr vert="horz" lIns="91440" tIns="45720" rIns="91440" bIns="45720" rtlCol="0">
            <a:noAutofit/>
          </a:bodyPr>
          <a:lstStyle/>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800" cap="all" spc="50" dirty="0">
              <a:latin typeface="Garamond" panose="02020404030301010803" pitchFamily="18" charset="0"/>
              <a:ea typeface="+mj-ea"/>
              <a:cs typeface="+mj-cs"/>
            </a:endParaRPr>
          </a:p>
          <a:p>
            <a:pPr>
              <a:lnSpc>
                <a:spcPct val="80000"/>
              </a:lnSpc>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800" cap="all" spc="50" dirty="0">
              <a:latin typeface="Garamond" panose="02020404030301010803" pitchFamily="18" charset="0"/>
              <a:ea typeface="+mj-ea"/>
              <a:cs typeface="+mj-cs"/>
            </a:endParaRPr>
          </a:p>
          <a:p>
            <a:pPr>
              <a:lnSpc>
                <a:spcPct val="80000"/>
              </a:lnSpc>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cap="all" spc="50" dirty="0" smtClean="0">
                <a:latin typeface="Garamond" panose="02020404030301010803" pitchFamily="18" charset="0"/>
                <a:ea typeface="+mj-ea"/>
                <a:cs typeface="+mj-cs"/>
              </a:rPr>
              <a:t>O</a:t>
            </a:r>
            <a:r>
              <a:rPr lang="es-ES" sz="2200" spc="50" dirty="0" smtClean="0">
                <a:latin typeface="Garamond" panose="02020404030301010803" pitchFamily="18" charset="0"/>
                <a:ea typeface="+mj-ea"/>
                <a:cs typeface="+mj-cs"/>
              </a:rPr>
              <a:t>bligaciones de información general de todos los </a:t>
            </a:r>
            <a:r>
              <a:rPr lang="es-ES" sz="2200" spc="50" dirty="0" err="1" smtClean="0">
                <a:latin typeface="Garamond" panose="02020404030301010803" pitchFamily="18" charset="0"/>
                <a:ea typeface="+mj-ea"/>
                <a:cs typeface="+mj-cs"/>
              </a:rPr>
              <a:t>pssi</a:t>
            </a:r>
            <a:r>
              <a:rPr lang="es-ES" sz="2200" spc="50" dirty="0" smtClean="0">
                <a:latin typeface="Garamond" panose="02020404030301010803" pitchFamily="18" charset="0"/>
                <a:ea typeface="+mj-ea"/>
                <a:cs typeface="+mj-cs"/>
              </a:rPr>
              <a:t>: (art. 10 LSSI)</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spc="50" dirty="0" smtClean="0">
                <a:latin typeface="Garamond" panose="02020404030301010803" pitchFamily="18" charset="0"/>
                <a:ea typeface="+mj-ea"/>
                <a:cs typeface="+mj-cs"/>
              </a:rPr>
              <a:t>	Nombre, lugar de residencia, correo electrónico, etc. </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spc="50" dirty="0" smtClean="0">
                <a:latin typeface="Garamond" panose="02020404030301010803" pitchFamily="18" charset="0"/>
                <a:ea typeface="+mj-ea"/>
                <a:cs typeface="+mj-cs"/>
              </a:rPr>
              <a:t>	Es válido ofrecer esta información a través de un enlace.</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spc="50" dirty="0" smtClean="0">
                <a:latin typeface="Garamond" panose="02020404030301010803" pitchFamily="18" charset="0"/>
                <a:ea typeface="+mj-ea"/>
                <a:cs typeface="+mj-cs"/>
              </a:rPr>
              <a:t>	Se prevén multas por incumplimiento (arts. 38-39 LSSI).</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2200" cap="all" spc="50" dirty="0">
              <a:latin typeface="Garamond" panose="02020404030301010803" pitchFamily="18" charset="0"/>
              <a:ea typeface="+mj-ea"/>
              <a:cs typeface="+mj-cs"/>
            </a:endParaRPr>
          </a:p>
          <a:p>
            <a:pPr>
              <a:lnSpc>
                <a:spcPct val="80000"/>
              </a:lnSpc>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cap="all" spc="50" dirty="0" smtClean="0">
                <a:latin typeface="Garamond" panose="02020404030301010803" pitchFamily="18" charset="0"/>
                <a:ea typeface="+mj-ea"/>
                <a:cs typeface="+mj-cs"/>
              </a:rPr>
              <a:t>O</a:t>
            </a:r>
            <a:r>
              <a:rPr lang="es-ES" sz="2200" spc="50" dirty="0" smtClean="0">
                <a:latin typeface="Garamond" panose="02020404030301010803" pitchFamily="18" charset="0"/>
                <a:ea typeface="+mj-ea"/>
                <a:cs typeface="+mj-cs"/>
              </a:rPr>
              <a:t>bligaciones específicas de los prestadores de servicios de intermediación </a:t>
            </a:r>
            <a:r>
              <a:rPr lang="es-ES" sz="2200" cap="all" spc="50" dirty="0" smtClean="0">
                <a:latin typeface="Garamond" panose="02020404030301010803" pitchFamily="18" charset="0"/>
                <a:ea typeface="+mj-ea"/>
                <a:cs typeface="+mj-cs"/>
              </a:rPr>
              <a:t>(</a:t>
            </a:r>
            <a:r>
              <a:rPr lang="es-ES" sz="2200" cap="all" spc="50" dirty="0" err="1" smtClean="0">
                <a:latin typeface="Garamond" panose="02020404030301010803" pitchFamily="18" charset="0"/>
                <a:ea typeface="+mj-ea"/>
                <a:cs typeface="+mj-cs"/>
              </a:rPr>
              <a:t>ISP</a:t>
            </a:r>
            <a:r>
              <a:rPr lang="es-ES" sz="2200" spc="50" dirty="0" err="1" smtClean="0">
                <a:latin typeface="Garamond" panose="02020404030301010803" pitchFamily="18" charset="0"/>
                <a:ea typeface="+mj-ea"/>
                <a:cs typeface="+mj-cs"/>
              </a:rPr>
              <a:t>s</a:t>
            </a:r>
            <a:r>
              <a:rPr lang="es-ES" sz="2200" cap="all" spc="50" dirty="0" smtClean="0">
                <a:latin typeface="Garamond" panose="02020404030301010803" pitchFamily="18" charset="0"/>
                <a:ea typeface="+mj-ea"/>
                <a:cs typeface="+mj-cs"/>
              </a:rPr>
              <a:t>):</a:t>
            </a:r>
            <a:endParaRPr lang="es-ES" sz="2200" cap="all" spc="50" dirty="0">
              <a:latin typeface="Garamond" panose="02020404030301010803" pitchFamily="18" charset="0"/>
              <a:ea typeface="+mj-ea"/>
              <a:cs typeface="+mj-cs"/>
            </a:endParaRPr>
          </a:p>
          <a:p>
            <a:pPr>
              <a:lnSpc>
                <a:spcPct val="80000"/>
              </a:lnSpc>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cap="all" spc="50" dirty="0" smtClean="0">
                <a:latin typeface="Garamond" panose="02020404030301010803" pitchFamily="18" charset="0"/>
                <a:ea typeface="+mj-ea"/>
                <a:cs typeface="+mj-cs"/>
              </a:rPr>
              <a:t>O</a:t>
            </a:r>
            <a:r>
              <a:rPr lang="es-ES" sz="2200" spc="50" dirty="0" smtClean="0">
                <a:latin typeface="Garamond" panose="02020404030301010803" pitchFamily="18" charset="0"/>
                <a:ea typeface="+mj-ea"/>
                <a:cs typeface="+mj-cs"/>
              </a:rPr>
              <a:t>bligaciones de información sobre seguridad (art. 12bis </a:t>
            </a:r>
            <a:r>
              <a:rPr lang="es-ES" sz="2200" cap="all" spc="50" dirty="0" smtClean="0">
                <a:latin typeface="Garamond" panose="02020404030301010803" pitchFamily="18" charset="0"/>
                <a:ea typeface="+mj-ea"/>
                <a:cs typeface="+mj-cs"/>
              </a:rPr>
              <a:t>LSSI</a:t>
            </a:r>
            <a:r>
              <a:rPr lang="es-ES" sz="2200" cap="all" spc="50" dirty="0">
                <a:latin typeface="Garamond" panose="02020404030301010803" pitchFamily="18" charset="0"/>
                <a:ea typeface="+mj-ea"/>
                <a:cs typeface="+mj-cs"/>
              </a:rPr>
              <a:t>): </a:t>
            </a:r>
            <a:r>
              <a:rPr lang="es-ES" sz="2200" spc="50" dirty="0" smtClean="0">
                <a:latin typeface="Garamond" panose="02020404030301010803" pitchFamily="18" charset="0"/>
                <a:ea typeface="+mj-ea"/>
                <a:cs typeface="+mj-cs"/>
              </a:rPr>
              <a:t>se cumple  también mediante un enlace en su página</a:t>
            </a:r>
            <a:r>
              <a:rPr lang="es-ES" sz="2200" cap="all" spc="50" dirty="0" smtClean="0">
                <a:latin typeface="Garamond" panose="02020404030301010803" pitchFamily="18" charset="0"/>
                <a:ea typeface="+mj-ea"/>
                <a:cs typeface="+mj-cs"/>
              </a:rPr>
              <a:t>. </a:t>
            </a:r>
            <a:endParaRPr lang="es-ES" sz="2200" cap="all" spc="50" dirty="0">
              <a:latin typeface="Garamond" panose="02020404030301010803" pitchFamily="18" charset="0"/>
              <a:ea typeface="+mj-ea"/>
              <a:cs typeface="+mj-cs"/>
            </a:endParaRPr>
          </a:p>
          <a:p>
            <a:pPr>
              <a:lnSpc>
                <a:spcPct val="80000"/>
              </a:lnSpc>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200" cap="all" spc="50" dirty="0" smtClean="0">
                <a:latin typeface="Garamond" panose="02020404030301010803" pitchFamily="18" charset="0"/>
                <a:ea typeface="+mj-ea"/>
                <a:cs typeface="+mj-cs"/>
              </a:rPr>
              <a:t>O</a:t>
            </a:r>
            <a:r>
              <a:rPr lang="es-ES" sz="2200" spc="50" dirty="0" smtClean="0">
                <a:latin typeface="Garamond" panose="02020404030301010803" pitchFamily="18" charset="0"/>
                <a:ea typeface="+mj-ea"/>
                <a:cs typeface="+mj-cs"/>
              </a:rPr>
              <a:t>bligaciones de colaboración (arts. 11.1 y 36.1</a:t>
            </a:r>
            <a:r>
              <a:rPr lang="es-ES" sz="2200" cap="all" spc="50" dirty="0" smtClean="0">
                <a:latin typeface="Garamond" panose="02020404030301010803" pitchFamily="18" charset="0"/>
                <a:ea typeface="+mj-ea"/>
                <a:cs typeface="+mj-cs"/>
              </a:rPr>
              <a:t> </a:t>
            </a:r>
            <a:r>
              <a:rPr lang="es-ES" sz="2200" cap="all" spc="50" dirty="0">
                <a:latin typeface="Garamond" panose="02020404030301010803" pitchFamily="18" charset="0"/>
                <a:ea typeface="+mj-ea"/>
                <a:cs typeface="+mj-cs"/>
              </a:rPr>
              <a:t>LSSI).</a:t>
            </a:r>
          </a:p>
        </p:txBody>
      </p:sp>
    </p:spTree>
    <p:extLst>
      <p:ext uri="{BB962C8B-B14F-4D97-AF65-F5344CB8AC3E}">
        <p14:creationId xmlns:p14="http://schemas.microsoft.com/office/powerpoint/2010/main" val="30062279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67544" y="332656"/>
            <a:ext cx="8229600" cy="709711"/>
          </a:xfrm>
        </p:spPr>
        <p:txBody>
          <a:bodyPr>
            <a:no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600" dirty="0" smtClean="0">
                <a:latin typeface="Garamond" panose="02020404030301010803" pitchFamily="18" charset="0"/>
              </a:rPr>
              <a:t>ISP (Internet </a:t>
            </a:r>
            <a:r>
              <a:rPr lang="es-ES" sz="2600" dirty="0" err="1" smtClean="0">
                <a:latin typeface="Garamond" panose="02020404030301010803" pitchFamily="18" charset="0"/>
              </a:rPr>
              <a:t>Service</a:t>
            </a:r>
            <a:r>
              <a:rPr lang="es-ES" sz="2600" dirty="0" smtClean="0">
                <a:latin typeface="Garamond" panose="02020404030301010803" pitchFamily="18" charset="0"/>
              </a:rPr>
              <a:t> </a:t>
            </a:r>
            <a:r>
              <a:rPr lang="es-ES" sz="2600" dirty="0" err="1" smtClean="0">
                <a:latin typeface="Garamond" panose="02020404030301010803" pitchFamily="18" charset="0"/>
              </a:rPr>
              <a:t>Provider</a:t>
            </a:r>
            <a:r>
              <a:rPr lang="es-ES" sz="2600" dirty="0" smtClean="0">
                <a:latin typeface="Garamond" panose="02020404030301010803" pitchFamily="18" charset="0"/>
              </a:rPr>
              <a:t>): intermediarios</a:t>
            </a:r>
          </a:p>
        </p:txBody>
      </p:sp>
      <p:sp>
        <p:nvSpPr>
          <p:cNvPr id="8195" name="Rectangle 2"/>
          <p:cNvSpPr>
            <a:spLocks noGrp="1" noChangeArrowheads="1"/>
          </p:cNvSpPr>
          <p:nvPr>
            <p:ph sz="quarter" idx="13"/>
          </p:nvPr>
        </p:nvSpPr>
        <p:spPr>
          <a:xfrm>
            <a:off x="395536" y="908720"/>
            <a:ext cx="8229600" cy="5616624"/>
          </a:xfrm>
        </p:spPr>
        <p:txBody>
          <a:bodyPr vert="horz" lIns="91440" tIns="45720" rIns="91440" bIns="45720" rtlCol="0">
            <a:noAutofit/>
          </a:bodyPr>
          <a:lstStyle/>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800" cap="all" spc="50" dirty="0">
              <a:latin typeface="Garamond" panose="02020404030301010803" pitchFamily="18" charset="0"/>
              <a:ea typeface="+mj-ea"/>
              <a:cs typeface="+mj-cs"/>
            </a:endParaRP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S</a:t>
            </a:r>
            <a:r>
              <a:rPr lang="es-ES" sz="1800" spc="50" dirty="0" smtClean="0">
                <a:latin typeface="Garamond" panose="02020404030301010803" pitchFamily="18" charset="0"/>
                <a:ea typeface="+mj-ea"/>
                <a:cs typeface="+mj-cs"/>
              </a:rPr>
              <a:t>on</a:t>
            </a:r>
            <a:r>
              <a:rPr lang="es-ES" sz="1800" cap="all" spc="50" dirty="0" smtClean="0">
                <a:latin typeface="Garamond" panose="02020404030301010803" pitchFamily="18" charset="0"/>
                <a:ea typeface="+mj-ea"/>
                <a:cs typeface="+mj-cs"/>
              </a:rPr>
              <a:t> </a:t>
            </a:r>
            <a:r>
              <a:rPr lang="es-ES" sz="1800" cap="all" spc="50" dirty="0">
                <a:latin typeface="Garamond" panose="02020404030301010803" pitchFamily="18" charset="0"/>
                <a:ea typeface="+mj-ea"/>
                <a:cs typeface="+mj-cs"/>
              </a:rPr>
              <a:t>ISP </a:t>
            </a:r>
            <a:r>
              <a:rPr lang="es-ES" sz="1800" spc="50" dirty="0" smtClean="0">
                <a:latin typeface="Garamond" panose="02020404030301010803" pitchFamily="18" charset="0"/>
                <a:ea typeface="+mj-ea"/>
                <a:cs typeface="+mj-cs"/>
              </a:rPr>
              <a:t>aquellos que prestan servicios de:</a:t>
            </a:r>
          </a:p>
          <a:p>
            <a:pPr lvl="1"/>
            <a:r>
              <a:rPr lang="es-ES" sz="1800" dirty="0" smtClean="0">
                <a:latin typeface="Garamond" panose="02020404030301010803" pitchFamily="18" charset="0"/>
              </a:rPr>
              <a:t>Provisión </a:t>
            </a:r>
            <a:r>
              <a:rPr lang="es-ES" sz="1800" dirty="0">
                <a:latin typeface="Garamond" panose="02020404030301010803" pitchFamily="18" charset="0"/>
              </a:rPr>
              <a:t>de acceso a la Red, </a:t>
            </a:r>
          </a:p>
          <a:p>
            <a:pPr lvl="1"/>
            <a:r>
              <a:rPr lang="es-ES" sz="1800" dirty="0">
                <a:latin typeface="Garamond" panose="02020404030301010803" pitchFamily="18" charset="0"/>
              </a:rPr>
              <a:t>Mera transmisión (o transporte de señales ) </a:t>
            </a:r>
          </a:p>
          <a:p>
            <a:pPr lvl="1"/>
            <a:r>
              <a:rPr lang="es-ES" sz="1800" dirty="0">
                <a:latin typeface="Garamond" panose="02020404030301010803" pitchFamily="18" charset="0"/>
              </a:rPr>
              <a:t>Alojamiento de datos o hosting.</a:t>
            </a:r>
          </a:p>
          <a:p>
            <a:pPr lvl="1"/>
            <a:r>
              <a:rPr lang="es-ES" sz="1800" dirty="0">
                <a:latin typeface="Garamond" panose="02020404030301010803" pitchFamily="18" charset="0"/>
              </a:rPr>
              <a:t>Almacenamiento temporal en </a:t>
            </a:r>
            <a:r>
              <a:rPr lang="es-ES" sz="1800" dirty="0" err="1">
                <a:latin typeface="Garamond" panose="02020404030301010803" pitchFamily="18" charset="0"/>
              </a:rPr>
              <a:t>caching</a:t>
            </a:r>
            <a:r>
              <a:rPr lang="es-ES" sz="1800" dirty="0">
                <a:latin typeface="Garamond" panose="02020404030301010803" pitchFamily="18" charset="0"/>
              </a:rPr>
              <a:t>.</a:t>
            </a:r>
          </a:p>
          <a:p>
            <a:pPr lvl="1"/>
            <a:r>
              <a:rPr lang="es-ES" sz="1800" dirty="0">
                <a:latin typeface="Garamond" panose="02020404030301010803" pitchFamily="18" charset="0"/>
              </a:rPr>
              <a:t>Motores de búsqueda: Google, </a:t>
            </a:r>
            <a:r>
              <a:rPr lang="es-ES" sz="1800" dirty="0" err="1">
                <a:latin typeface="Garamond" panose="02020404030301010803" pitchFamily="18" charset="0"/>
              </a:rPr>
              <a:t>Yahoo</a:t>
            </a:r>
            <a:r>
              <a:rPr lang="es-ES" sz="1800" dirty="0">
                <a:latin typeface="Garamond" panose="02020404030301010803" pitchFamily="18" charset="0"/>
              </a:rPr>
              <a:t>, etc. (provisión de enlaces).</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800" cap="all" spc="50" dirty="0">
              <a:latin typeface="Garamond" panose="02020404030301010803" pitchFamily="18" charset="0"/>
              <a:ea typeface="+mj-ea"/>
              <a:cs typeface="+mj-cs"/>
            </a:endParaRP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L</a:t>
            </a:r>
            <a:r>
              <a:rPr lang="es-ES" sz="1800" spc="50" dirty="0" smtClean="0">
                <a:latin typeface="Garamond" panose="02020404030301010803" pitchFamily="18" charset="0"/>
                <a:ea typeface="+mj-ea"/>
                <a:cs typeface="+mj-cs"/>
              </a:rPr>
              <a:t>os ISP actúan como intermediarios</a:t>
            </a:r>
            <a:r>
              <a:rPr lang="es-ES" sz="1800" cap="all" spc="50" dirty="0" smtClean="0">
                <a:latin typeface="Garamond" panose="02020404030301010803" pitchFamily="18" charset="0"/>
                <a:ea typeface="+mj-ea"/>
                <a:cs typeface="+mj-cs"/>
              </a:rPr>
              <a:t>: </a:t>
            </a:r>
            <a:endParaRPr lang="es-ES" sz="1800" cap="all" spc="50" dirty="0">
              <a:latin typeface="Garamond" panose="02020404030301010803" pitchFamily="18" charset="0"/>
              <a:ea typeface="+mj-ea"/>
              <a:cs typeface="+mj-cs"/>
            </a:endParaRP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A</a:t>
            </a:r>
            <a:r>
              <a:rPr lang="es-ES" sz="1800" spc="50" dirty="0" smtClean="0">
                <a:latin typeface="Garamond" panose="02020404030301010803" pitchFamily="18" charset="0"/>
                <a:ea typeface="+mj-ea"/>
                <a:cs typeface="+mj-cs"/>
              </a:rPr>
              <a:t>sí, posibilitan que los contenidos ajenos (de terceros) circulen, se alojen y sean accesibles en la red. hacen de puente entre quienes generan o editan tales contenidos y quienes acceden a los mismos. en cuanto «puentes» mantienen una posición pasiva en relación con los contenidos</a:t>
            </a:r>
            <a:r>
              <a:rPr lang="es-ES" sz="1800" cap="all" spc="50" dirty="0" smtClean="0">
                <a:latin typeface="Garamond" panose="02020404030301010803" pitchFamily="18" charset="0"/>
                <a:ea typeface="+mj-ea"/>
                <a:cs typeface="+mj-cs"/>
              </a:rPr>
              <a:t>.</a:t>
            </a:r>
            <a:endParaRPr lang="es-ES" sz="1800" cap="all" spc="50" dirty="0">
              <a:latin typeface="Garamond" panose="02020404030301010803" pitchFamily="18" charset="0"/>
              <a:ea typeface="+mj-ea"/>
              <a:cs typeface="+mj-cs"/>
            </a:endParaRP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P</a:t>
            </a:r>
            <a:r>
              <a:rPr lang="es-ES" sz="1800" spc="50" dirty="0" smtClean="0">
                <a:latin typeface="Garamond" panose="02020404030301010803" pitchFamily="18" charset="0"/>
                <a:ea typeface="+mj-ea"/>
                <a:cs typeface="+mj-cs"/>
              </a:rPr>
              <a:t>or sus características específicas tienen un régimen de responsabilidad específico en la </a:t>
            </a:r>
            <a:r>
              <a:rPr lang="es-ES" sz="1800" spc="50" dirty="0" err="1" smtClean="0">
                <a:latin typeface="Garamond" panose="02020404030301010803" pitchFamily="18" charset="0"/>
                <a:ea typeface="+mj-ea"/>
                <a:cs typeface="+mj-cs"/>
              </a:rPr>
              <a:t>lssi</a:t>
            </a:r>
            <a:r>
              <a:rPr lang="es-ES" sz="1800" spc="50" dirty="0" smtClean="0">
                <a:latin typeface="Garamond" panose="02020404030301010803" pitchFamily="18" charset="0"/>
                <a:ea typeface="+mj-ea"/>
                <a:cs typeface="+mj-cs"/>
              </a:rPr>
              <a:t> (arts. 13-17).</a:t>
            </a:r>
          </a:p>
          <a:p>
            <a:pPr>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S</a:t>
            </a:r>
            <a:r>
              <a:rPr lang="es-ES" sz="1800" spc="50" dirty="0" smtClean="0">
                <a:latin typeface="Garamond" panose="02020404030301010803" pitchFamily="18" charset="0"/>
                <a:ea typeface="+mj-ea"/>
                <a:cs typeface="+mj-cs"/>
              </a:rPr>
              <a:t>on decisivos en el impulso del comercio electrónico.</a:t>
            </a:r>
            <a:endParaRPr lang="es-ES" sz="1800" cap="all" spc="50" dirty="0">
              <a:latin typeface="Garamond" panose="02020404030301010803" pitchFamily="18" charset="0"/>
              <a:ea typeface="+mj-ea"/>
              <a:cs typeface="+mj-cs"/>
            </a:endParaRP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600" cap="all" spc="50" dirty="0">
              <a:latin typeface="Garamond" panose="02020404030301010803" pitchFamily="18" charset="0"/>
              <a:ea typeface="+mj-ea"/>
              <a:cs typeface="+mj-cs"/>
            </a:endParaRP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s-ES" sz="1600" cap="all" spc="50" dirty="0">
              <a:latin typeface="Garamond" panose="02020404030301010803" pitchFamily="18" charset="0"/>
              <a:ea typeface="+mj-ea"/>
              <a:cs typeface="+mj-cs"/>
            </a:endParaRPr>
          </a:p>
        </p:txBody>
      </p:sp>
    </p:spTree>
    <p:extLst>
      <p:ext uri="{BB962C8B-B14F-4D97-AF65-F5344CB8AC3E}">
        <p14:creationId xmlns:p14="http://schemas.microsoft.com/office/powerpoint/2010/main" val="9960280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01080" y="400093"/>
            <a:ext cx="8363272" cy="646211"/>
          </a:xfrm>
        </p:spPr>
        <p:txBody>
          <a:bodyP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600" dirty="0" smtClean="0">
                <a:latin typeface="Garamond" panose="02020404030301010803" pitchFamily="18" charset="0"/>
              </a:rPr>
              <a:t>Deber de colaboración de los intermediarios (ISP)</a:t>
            </a:r>
          </a:p>
        </p:txBody>
      </p:sp>
      <p:sp>
        <p:nvSpPr>
          <p:cNvPr id="21507" name="Rectangle 2"/>
          <p:cNvSpPr>
            <a:spLocks noGrp="1" noChangeArrowheads="1"/>
          </p:cNvSpPr>
          <p:nvPr>
            <p:ph sz="quarter" idx="13"/>
          </p:nvPr>
        </p:nvSpPr>
        <p:spPr>
          <a:xfrm>
            <a:off x="499968" y="1196752"/>
            <a:ext cx="8147248" cy="5256584"/>
          </a:xfrm>
        </p:spPr>
        <p:txBody>
          <a:bodyPr vert="horz" lIns="91440" tIns="45720" rIns="91440" bIns="45720" rtlCol="0">
            <a:noAutofit/>
          </a:bodyPr>
          <a:lstStyle/>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a:latin typeface="Garamond" panose="02020404030301010803" pitchFamily="18" charset="0"/>
                <a:ea typeface="+mj-ea"/>
                <a:cs typeface="+mj-cs"/>
              </a:rPr>
              <a:t>      Art. 11 LSSI</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S</a:t>
            </a:r>
            <a:r>
              <a:rPr lang="es-ES" sz="1800" spc="50" dirty="0" smtClean="0">
                <a:latin typeface="Garamond" panose="02020404030301010803" pitchFamily="18" charset="0"/>
                <a:ea typeface="+mj-ea"/>
                <a:cs typeface="+mj-cs"/>
              </a:rPr>
              <a:t>e presenta cuando los órganos competentes (autoridades judiciales) adoptan las medidas necesarias para que:</a:t>
            </a:r>
          </a:p>
          <a:p>
            <a:pPr lvl="1"/>
            <a:r>
              <a:rPr lang="es-ES" sz="1800" dirty="0" smtClean="0">
                <a:latin typeface="Garamond" panose="02020404030301010803" pitchFamily="18" charset="0"/>
              </a:rPr>
              <a:t>se </a:t>
            </a:r>
            <a:r>
              <a:rPr lang="es-ES" sz="1800" dirty="0">
                <a:latin typeface="Garamond" panose="02020404030301010803" pitchFamily="18" charset="0"/>
              </a:rPr>
              <a:t>interrumpa la prestación de un servicio. </a:t>
            </a:r>
          </a:p>
          <a:p>
            <a:pPr lvl="1"/>
            <a:r>
              <a:rPr lang="es-ES" sz="1800" dirty="0">
                <a:latin typeface="Garamond" panose="02020404030301010803" pitchFamily="18" charset="0"/>
              </a:rPr>
              <a:t>determinados contenidos sean retirados.</a:t>
            </a:r>
          </a:p>
          <a:p>
            <a:pPr lvl="1"/>
            <a:r>
              <a:rPr lang="es-ES" sz="1800" dirty="0">
                <a:latin typeface="Garamond" panose="02020404030301010803" pitchFamily="18" charset="0"/>
              </a:rPr>
              <a:t>se imposibilite el acceso a determinados datos.</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P</a:t>
            </a:r>
            <a:r>
              <a:rPr lang="es-ES" sz="1800" spc="50" dirty="0" smtClean="0">
                <a:latin typeface="Garamond" panose="02020404030301010803" pitchFamily="18" charset="0"/>
                <a:ea typeface="+mj-ea"/>
                <a:cs typeface="+mj-cs"/>
              </a:rPr>
              <a:t>uede ocurrir con las siguientes finalidades (entre otras):</a:t>
            </a:r>
          </a:p>
          <a:p>
            <a:pPr lvl="1"/>
            <a:r>
              <a:rPr lang="es-ES" sz="1800" dirty="0" smtClean="0">
                <a:latin typeface="Garamond" panose="02020404030301010803" pitchFamily="18" charset="0"/>
              </a:rPr>
              <a:t>Salvaguarda </a:t>
            </a:r>
            <a:r>
              <a:rPr lang="es-ES" sz="1800" dirty="0">
                <a:latin typeface="Garamond" panose="02020404030301010803" pitchFamily="18" charset="0"/>
              </a:rPr>
              <a:t>de los derechos de la propiedad intelectual e industrial. </a:t>
            </a:r>
          </a:p>
          <a:p>
            <a:pPr lvl="1"/>
            <a:r>
              <a:rPr lang="es-ES" sz="1800" dirty="0">
                <a:latin typeface="Garamond" panose="02020404030301010803" pitchFamily="18" charset="0"/>
              </a:rPr>
              <a:t>Salvaguarda del orden público, investigación penal, seguridad pública y defensa nacional.</a:t>
            </a:r>
          </a:p>
          <a:p>
            <a:pPr lvl="1"/>
            <a:r>
              <a:rPr lang="es-ES" sz="1800" dirty="0">
                <a:latin typeface="Garamond" panose="02020404030301010803" pitchFamily="18" charset="0"/>
              </a:rPr>
              <a:t>Protección de la salud pública y de consumidores y usuarios […].</a:t>
            </a:r>
          </a:p>
          <a:p>
            <a:pPr marL="0" indent="0">
              <a:lnSpc>
                <a:spcPct val="8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1800" cap="all" spc="50" dirty="0" smtClean="0">
                <a:latin typeface="Garamond" panose="02020404030301010803" pitchFamily="18" charset="0"/>
                <a:ea typeface="+mj-ea"/>
                <a:cs typeface="+mj-cs"/>
              </a:rPr>
              <a:t>L</a:t>
            </a:r>
            <a:r>
              <a:rPr lang="es-ES" sz="1800" spc="50" dirty="0" smtClean="0">
                <a:latin typeface="Garamond" panose="02020404030301010803" pitchFamily="18" charset="0"/>
                <a:ea typeface="+mj-ea"/>
                <a:cs typeface="+mj-cs"/>
              </a:rPr>
              <a:t>as medidas serán objetivas, proporcionadas, no discriminatorias y adoptadas conforme a la ley.</a:t>
            </a:r>
            <a:endParaRPr lang="es-ES" sz="1800" spc="50" dirty="0">
              <a:latin typeface="Garamond" panose="02020404030301010803" pitchFamily="18" charset="0"/>
              <a:ea typeface="+mj-ea"/>
              <a:cs typeface="+mj-cs"/>
            </a:endParaRPr>
          </a:p>
        </p:txBody>
      </p:sp>
    </p:spTree>
    <p:extLst>
      <p:ext uri="{BB962C8B-B14F-4D97-AF65-F5344CB8AC3E}">
        <p14:creationId xmlns:p14="http://schemas.microsoft.com/office/powerpoint/2010/main" val="15066865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746518"/>
            <a:ext cx="4968553" cy="3111683"/>
          </a:xfrm>
          <a:prstGeom prst="rect">
            <a:avLst/>
          </a:prstGeom>
        </p:spPr>
      </p:pic>
      <p:sp>
        <p:nvSpPr>
          <p:cNvPr id="3" name="2 Subtítulo"/>
          <p:cNvSpPr>
            <a:spLocks noGrp="1"/>
          </p:cNvSpPr>
          <p:nvPr>
            <p:ph type="subTitle" idx="1"/>
          </p:nvPr>
        </p:nvSpPr>
        <p:spPr>
          <a:xfrm>
            <a:off x="827584" y="188640"/>
            <a:ext cx="6624735" cy="504056"/>
          </a:xfrm>
        </p:spPr>
        <p:txBody>
          <a:bodyPr vert="horz" lIns="91440" tIns="45720" rIns="91440" bIns="45720" rtlCol="0">
            <a:noAutofit/>
          </a:bodyPr>
          <a:lstStyle/>
          <a:p>
            <a:pPr algn="l">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sz="2400" cap="all" spc="50" dirty="0">
                <a:solidFill>
                  <a:schemeClr val="tx1"/>
                </a:solidFill>
                <a:latin typeface="Garamond" panose="02020404030301010803" pitchFamily="18" charset="0"/>
                <a:ea typeface="+mj-ea"/>
                <a:cs typeface="+mj-cs"/>
              </a:rPr>
              <a:t>Deber de colaboración (</a:t>
            </a:r>
            <a:r>
              <a:rPr lang="es-ES" sz="2400" cap="all" spc="50" dirty="0" err="1">
                <a:solidFill>
                  <a:schemeClr val="tx1"/>
                </a:solidFill>
                <a:latin typeface="Garamond" panose="02020404030301010803" pitchFamily="18" charset="0"/>
                <a:ea typeface="+mj-ea"/>
                <a:cs typeface="+mj-cs"/>
              </a:rPr>
              <a:t>e.g</a:t>
            </a:r>
            <a:r>
              <a:rPr lang="es-ES" sz="2400" cap="all" spc="50" dirty="0">
                <a:solidFill>
                  <a:schemeClr val="tx1"/>
                </a:solidFill>
                <a:latin typeface="Garamond" panose="02020404030301010803" pitchFamily="18" charset="0"/>
                <a:ea typeface="+mj-ea"/>
                <a:cs typeface="+mj-cs"/>
              </a:rPr>
              <a:t>.)</a:t>
            </a:r>
          </a:p>
        </p:txBody>
      </p:sp>
      <p:sp>
        <p:nvSpPr>
          <p:cNvPr id="2" name="1 Título"/>
          <p:cNvSpPr>
            <a:spLocks noGrp="1"/>
          </p:cNvSpPr>
          <p:nvPr>
            <p:ph type="ctrTitle"/>
          </p:nvPr>
        </p:nvSpPr>
        <p:spPr>
          <a:xfrm>
            <a:off x="1187624" y="4077072"/>
            <a:ext cx="7681065" cy="2513241"/>
          </a:xfrm>
        </p:spPr>
        <p:txBody>
          <a:bodyPr vert="horz" lIns="91440" tIns="45720" rIns="91440" bIns="45720" rtlCol="0">
            <a:noAutofit/>
          </a:bodyPr>
          <a:lstStyle/>
          <a:p>
            <a:pPr marL="742950" lvl="1" indent="-285750" algn="l" rtl="0">
              <a:spcBef>
                <a:spcPct val="20000"/>
              </a:spcBef>
              <a:spcAft>
                <a:spcPts val="600"/>
              </a:spcAft>
              <a:buClr>
                <a:schemeClr val="tx2"/>
              </a:buClr>
              <a:buFont typeface="Arial" pitchFamily="34" charset="0"/>
              <a:buChar char="•"/>
            </a:pP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700" kern="1200" spc="30" dirty="0">
                <a:solidFill>
                  <a:schemeClr val="tx1"/>
                </a:solidFill>
                <a:latin typeface="+mn-lt"/>
                <a:ea typeface="+mn-ea"/>
                <a:cs typeface="+mn-cs"/>
              </a:rPr>
              <a:t/>
            </a:r>
            <a:br>
              <a:rPr lang="es-ES" sz="1700" kern="1200" spc="30" dirty="0">
                <a:solidFill>
                  <a:schemeClr val="tx1"/>
                </a:solidFill>
                <a:latin typeface="+mn-lt"/>
                <a:ea typeface="+mn-ea"/>
                <a:cs typeface="+mn-cs"/>
              </a:rPr>
            </a:br>
            <a:r>
              <a:rPr lang="es-ES" sz="1900" b="1" kern="1200" spc="30" dirty="0">
                <a:solidFill>
                  <a:schemeClr val="tx1"/>
                </a:solidFill>
                <a:latin typeface="Garamond" panose="02020404030301010803" pitchFamily="18" charset="0"/>
                <a:ea typeface="+mn-ea"/>
                <a:cs typeface="+mn-cs"/>
              </a:rPr>
              <a:t>Suspensión de los servicios de acceso a internet </a:t>
            </a:r>
            <a:r>
              <a:rPr lang="es-ES" sz="1900" kern="1200" spc="30" dirty="0">
                <a:solidFill>
                  <a:schemeClr val="tx1"/>
                </a:solidFill>
                <a:latin typeface="Garamond" panose="02020404030301010803" pitchFamily="18" charset="0"/>
                <a:ea typeface="+mn-ea"/>
                <a:cs typeface="+mn-cs"/>
              </a:rPr>
              <a:t>(para salvaguardar la propiedad intelectual</a:t>
            </a:r>
            <a:r>
              <a:rPr lang="es-ES" sz="1900" kern="1200" spc="30" dirty="0" smtClean="0">
                <a:solidFill>
                  <a:schemeClr val="tx1"/>
                </a:solidFill>
                <a:latin typeface="Garamond" panose="02020404030301010803" pitchFamily="18" charset="0"/>
                <a:ea typeface="+mn-ea"/>
                <a:cs typeface="+mn-cs"/>
              </a:rPr>
              <a:t>).</a:t>
            </a:r>
            <a:r>
              <a:rPr lang="es-ES" sz="1900" kern="1200" spc="30" dirty="0">
                <a:solidFill>
                  <a:schemeClr val="tx1"/>
                </a:solidFill>
                <a:latin typeface="Garamond" panose="02020404030301010803" pitchFamily="18" charset="0"/>
                <a:ea typeface="+mn-ea"/>
                <a:cs typeface="+mn-cs"/>
              </a:rPr>
              <a:t/>
            </a:r>
            <a:br>
              <a:rPr lang="es-ES" sz="1900" kern="1200" spc="30" dirty="0">
                <a:solidFill>
                  <a:schemeClr val="tx1"/>
                </a:solidFill>
                <a:latin typeface="Garamond" panose="02020404030301010803" pitchFamily="18" charset="0"/>
                <a:ea typeface="+mn-ea"/>
                <a:cs typeface="+mn-cs"/>
              </a:rPr>
            </a:br>
            <a:r>
              <a:rPr lang="es-ES" sz="1900" kern="1200" spc="30" dirty="0">
                <a:solidFill>
                  <a:schemeClr val="tx1"/>
                </a:solidFill>
                <a:latin typeface="Garamond" panose="02020404030301010803" pitchFamily="18" charset="0"/>
                <a:ea typeface="+mn-ea"/>
                <a:cs typeface="+mn-cs"/>
              </a:rPr>
              <a:t/>
            </a:r>
            <a:br>
              <a:rPr lang="es-ES" sz="1900" kern="1200" spc="30" dirty="0">
                <a:solidFill>
                  <a:schemeClr val="tx1"/>
                </a:solidFill>
                <a:latin typeface="Garamond" panose="02020404030301010803" pitchFamily="18" charset="0"/>
                <a:ea typeface="+mn-ea"/>
                <a:cs typeface="+mn-cs"/>
              </a:rPr>
            </a:br>
            <a:r>
              <a:rPr lang="es-ES" sz="1900" kern="1200" spc="30" dirty="0">
                <a:solidFill>
                  <a:schemeClr val="tx1"/>
                </a:solidFill>
                <a:latin typeface="Garamond" panose="02020404030301010803" pitchFamily="18" charset="0"/>
                <a:ea typeface="+mn-ea"/>
                <a:cs typeface="+mn-cs"/>
              </a:rPr>
              <a:t>Sentencia de la Audiencia de Barcelona (2014) obliga a R Cable y Telecomunicaciones Galicia a suspender “de inmediato y de forma definitiva” el acceso a internet a un usuario que compartía miles de canciones en archivos compartidos P2P para salvaguardar la propiedad intelectual de los autores.</a:t>
            </a:r>
          </a:p>
        </p:txBody>
      </p:sp>
    </p:spTree>
    <p:extLst>
      <p:ext uri="{BB962C8B-B14F-4D97-AF65-F5344CB8AC3E}">
        <p14:creationId xmlns:p14="http://schemas.microsoft.com/office/powerpoint/2010/main" val="865402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o ppt">
  <a:themeElements>
    <a:clrScheme name="Cuadrícula">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extLst>
    <a:ext uri="{05A4C25C-085E-4340-85A3-A5531E510DB2}">
      <thm15:themeFamily xmlns:thm15="http://schemas.microsoft.com/office/thememl/2012/main" name="Modelo ppt" id="{568B6A07-B95C-4C46-8795-B27EDB82433E}" vid="{0220714F-7182-469C-871B-CC9A5BA7C9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adrícula">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
  <TotalTime>2174</TotalTime>
  <Words>1029</Words>
  <Application>Microsoft Office PowerPoint</Application>
  <PresentationFormat>Presentación en pantalla (4:3)</PresentationFormat>
  <Paragraphs>98</Paragraphs>
  <Slides>13</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Narrow</vt:lpstr>
      <vt:lpstr>Calibri</vt:lpstr>
      <vt:lpstr>Courier New</vt:lpstr>
      <vt:lpstr>Garamond</vt:lpstr>
      <vt:lpstr>Times New Roman</vt:lpstr>
      <vt:lpstr>Wingdings</vt:lpstr>
      <vt:lpstr>Modelo ppt</vt:lpstr>
      <vt:lpstr>Servicios de la sociedad de la información (I).  Aspectos generales</vt:lpstr>
      <vt:lpstr>Regulación básica</vt:lpstr>
      <vt:lpstr>Índice</vt:lpstr>
      <vt:lpstr>Ámbito de aplicación de la LSSI</vt:lpstr>
      <vt:lpstr>Ámbito de aplicación de la LSSI</vt:lpstr>
      <vt:lpstr>Obligaciones de los prestadores de SSI</vt:lpstr>
      <vt:lpstr>ISP (Internet Service Provider): intermediarios</vt:lpstr>
      <vt:lpstr>Deber de colaboración de los intermediarios (ISP)</vt:lpstr>
      <vt:lpstr>    Suspensión de los servicios de acceso a internet (para salvaguardar la propiedad intelectual).  Sentencia de la Audiencia de Barcelona (2014) obliga a R Cable y Telecomunicaciones Galicia a suspender “de inmediato y de forma definitiva” el acceso a internet a un usuario que compartía miles de canciones en archivos compartidos P2P para salvaguardar la propiedad intelectual de los autores.</vt:lpstr>
      <vt:lpstr>La responsabilidad de los ISP (intermediarios): régimen general </vt:lpstr>
      <vt:lpstr>Régimen general de responsabilidad</vt:lpstr>
      <vt:lpstr>     Eliminación de los enlaces y condena económica (para salvaguardar la propiedad industrial e indemnizar por la vulneración de la misma).    Sentencia de la Audiencia de Alicante (2012) de cesación de la actividad ilícita de provisión de enlaces de acceso gratuito al programa Tomtom y condena al pago de 5 millones de euros al proveedor de enlaces (javiermb.com) al propietario del software (Tom Tom International).</vt:lpstr>
      <vt:lpstr>   La responsabilidad de los ISP</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Alfonso Ballesteros Soriano</cp:lastModifiedBy>
  <cp:revision>141</cp:revision>
  <cp:lastPrinted>2015-04-22T17:37:39Z</cp:lastPrinted>
  <dcterms:created xsi:type="dcterms:W3CDTF">2018-04-03T18:21:14Z</dcterms:created>
  <dcterms:modified xsi:type="dcterms:W3CDTF">2018-12-17T09:25:59Z</dcterms:modified>
</cp:coreProperties>
</file>