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Lst>
  <p:notesMasterIdLst>
    <p:notesMasterId r:id="rId19"/>
  </p:notesMasterIdLst>
  <p:handoutMasterIdLst>
    <p:handoutMasterId r:id="rId20"/>
  </p:handoutMasterIdLst>
  <p:sldIdLst>
    <p:sldId id="256" r:id="rId2"/>
    <p:sldId id="325" r:id="rId3"/>
    <p:sldId id="374" r:id="rId4"/>
    <p:sldId id="365" r:id="rId5"/>
    <p:sldId id="360" r:id="rId6"/>
    <p:sldId id="361" r:id="rId7"/>
    <p:sldId id="366" r:id="rId8"/>
    <p:sldId id="367" r:id="rId9"/>
    <p:sldId id="372" r:id="rId10"/>
    <p:sldId id="368" r:id="rId11"/>
    <p:sldId id="369" r:id="rId12"/>
    <p:sldId id="370" r:id="rId13"/>
    <p:sldId id="371" r:id="rId14"/>
    <p:sldId id="362" r:id="rId15"/>
    <p:sldId id="364" r:id="rId16"/>
    <p:sldId id="358" r:id="rId17"/>
    <p:sldId id="373"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 uri="{FD5EFAAD-0ECE-453E-9831-46B23BE46B34}">
      <p15:chartTrackingRefBased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21330" autoAdjust="0"/>
    <p:restoredTop sz="95501" autoAdjust="0"/>
  </p:normalViewPr>
  <p:slideViewPr>
    <p:cSldViewPr>
      <p:cViewPr>
        <p:scale>
          <a:sx n="100" d="100"/>
          <a:sy n="100" d="100"/>
        </p:scale>
        <p:origin x="-344" y="-12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theme" Target="theme/theme1.xml"/><Relationship Id="rId25" Type="http://schemas.openxmlformats.org/officeDocument/2006/relationships/tableStyles" Target="tableStyle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14" Type="http://schemas.openxmlformats.org/officeDocument/2006/relationships/slide" Target="slides/slide13.xml"/><Relationship Id="rId23" Type="http://schemas.openxmlformats.org/officeDocument/2006/relationships/viewProps" Target="viewProps.xml"/><Relationship Id="rId4" Type="http://schemas.openxmlformats.org/officeDocument/2006/relationships/slide" Target="slides/slide3.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notesMaster" Target="notesMasters/notesMaster1.xml"/><Relationship Id="rId20" Type="http://schemas.openxmlformats.org/officeDocument/2006/relationships/handoutMaster" Target="handoutMasters/handoutMaster1.xml"/><Relationship Id="rId22" Type="http://schemas.openxmlformats.org/officeDocument/2006/relationships/presProps" Target="presProps.xml"/><Relationship Id="rId21" Type="http://schemas.openxmlformats.org/officeDocument/2006/relationships/printerSettings" Target="printerSettings/printerSettings1.bin"/><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BC3A60-BFBB-5447-B5EE-F9B51C906918}" type="datetimeFigureOut">
              <a:rPr lang="en-US" smtClean="0"/>
              <a:t>12/11/18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3DDBBD-0FED-FC46-8DD8-AE7795F2576D}"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ACFFA-C847-4A46-B203-B3C7D6A4A621}" type="datetimeFigureOut">
              <a:rPr lang="es-ES" smtClean="0"/>
              <a:pPr/>
              <a:t>12/11/18</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3E89B-C479-440C-93A8-B1DA36C1A444}" type="slidenum">
              <a:rPr lang="es-ES" smtClean="0"/>
              <a:pPr/>
              <a:t>‹#›</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721952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603E89B-C479-440C-93A8-B1DA36C1A444}" type="slidenum">
              <a:rPr lang="es-ES" smtClean="0"/>
              <a:pPr/>
              <a:t>1</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36464856"/>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b="0" i="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603E89B-C479-440C-93A8-B1DA36C1A444}" type="slidenum">
              <a:rPr lang="es-ES" smtClean="0"/>
              <a:pPr/>
              <a:t>11</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06376882"/>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603E89B-C479-440C-93A8-B1DA36C1A444}" type="slidenum">
              <a:rPr lang="es-ES" smtClean="0"/>
              <a:pPr/>
              <a:t>12</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68285516"/>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603E89B-C479-440C-93A8-B1DA36C1A444}" type="slidenum">
              <a:rPr lang="es-ES" smtClean="0"/>
              <a:pPr/>
              <a:t>13</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68285516"/>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603E89B-C479-440C-93A8-B1DA36C1A444}" type="slidenum">
              <a:rPr lang="es-ES" smtClean="0"/>
              <a:pPr/>
              <a:t>14</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28382316"/>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603E89B-C479-440C-93A8-B1DA36C1A444}" type="slidenum">
              <a:rPr lang="es-ES" smtClean="0"/>
              <a:pPr/>
              <a:t>15</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83968024"/>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kern="1200" dirty="0" smtClean="0">
                <a:solidFill>
                  <a:schemeClr val="tx1"/>
                </a:solidFill>
                <a:effectLst/>
                <a:latin typeface="+mn-lt"/>
                <a:ea typeface="+mn-ea"/>
                <a:cs typeface="+mn-cs"/>
              </a:rPr>
              <a:t>Un dato fundamental respecto al derecho a la portabilidad de datos personales es que no está limitado tan solo a los datos que el propio sujeto proporciona directamente sino que </a:t>
            </a:r>
            <a:r>
              <a:rPr lang="es-ES" sz="1200" b="0" i="0" u="sng" kern="1200" dirty="0" smtClean="0">
                <a:solidFill>
                  <a:schemeClr val="tx1"/>
                </a:solidFill>
                <a:effectLst/>
                <a:latin typeface="+mn-lt"/>
                <a:ea typeface="+mn-ea"/>
                <a:cs typeface="+mn-cs"/>
              </a:rPr>
              <a:t>se extiende a los datos generados por la actividad</a:t>
            </a:r>
            <a:r>
              <a:rPr lang="es-ES" sz="1200" b="0" i="0" kern="1200" dirty="0" smtClean="0">
                <a:solidFill>
                  <a:schemeClr val="tx1"/>
                </a:solidFill>
                <a:effectLst/>
                <a:latin typeface="+mn-lt"/>
                <a:ea typeface="+mn-ea"/>
                <a:cs typeface="+mn-cs"/>
              </a:rPr>
              <a:t>. Tres ejemplos de este tipo de datos: la actividad de búsqueda de un usuario en un motor de búsqueda, datos de tráfico y datos de localización geográfica.</a:t>
            </a: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Otro aspecto a destacar es el requerimiento de que</a:t>
            </a:r>
            <a:r>
              <a:rPr lang="es-ES" sz="1200" b="1" i="0" kern="1200" dirty="0" smtClean="0">
                <a:solidFill>
                  <a:schemeClr val="tx1"/>
                </a:solidFill>
                <a:effectLst/>
                <a:latin typeface="+mn-lt"/>
                <a:ea typeface="+mn-ea"/>
                <a:cs typeface="+mn-cs"/>
              </a:rPr>
              <a:t> </a:t>
            </a:r>
            <a:r>
              <a:rPr lang="es-ES" sz="1200" b="0" i="0" u="sng" kern="1200" dirty="0" smtClean="0">
                <a:solidFill>
                  <a:schemeClr val="tx1"/>
                </a:solidFill>
                <a:effectLst/>
                <a:latin typeface="+mn-lt"/>
                <a:ea typeface="+mn-ea"/>
                <a:cs typeface="+mn-cs"/>
              </a:rPr>
              <a:t>el formato en el que se entregan estos datos esté estructurado</a:t>
            </a:r>
            <a:r>
              <a:rPr lang="es-ES" sz="1200" b="0" i="0" kern="1200" dirty="0" smtClean="0">
                <a:solidFill>
                  <a:schemeClr val="tx1"/>
                </a:solidFill>
                <a:effectLst/>
                <a:latin typeface="+mn-lt"/>
                <a:ea typeface="+mn-ea"/>
                <a:cs typeface="+mn-cs"/>
              </a:rPr>
              <a:t> y respete un formato predefinido. Un problema actual del derecho al acceso es que el individuo está a expensas de que el formato elegido por el responsable de tratamiento precise de un software especial para su consulta o que su formato fuese complejo y/o carente de estructura. Este ya no podrá ser el caso a partir de la entrada en vigor del RGPD. Esto facilitará que los datos se puedan transmitir, copiar y procesar fácilmente de un sistema informático a otro.</a:t>
            </a:r>
          </a:p>
          <a:p>
            <a:r>
              <a:rPr lang="es-ES" sz="1200" b="0" i="0" kern="1200" dirty="0" smtClean="0">
                <a:solidFill>
                  <a:schemeClr val="tx1"/>
                </a:solidFill>
                <a:effectLst/>
                <a:latin typeface="+mn-lt"/>
                <a:ea typeface="+mn-ea"/>
                <a:cs typeface="+mn-cs"/>
              </a:rPr>
              <a:t>El formato estipula que en primer lugar los datos deben ser </a:t>
            </a:r>
            <a:r>
              <a:rPr lang="es-ES" sz="1200" b="1" i="0" kern="1200" dirty="0" smtClean="0">
                <a:solidFill>
                  <a:schemeClr val="tx1"/>
                </a:solidFill>
                <a:effectLst/>
                <a:latin typeface="+mn-lt"/>
                <a:ea typeface="+mn-ea"/>
                <a:cs typeface="+mn-cs"/>
              </a:rPr>
              <a:t>ofrecidos para su descarga</a:t>
            </a:r>
            <a:r>
              <a:rPr lang="es-ES" sz="1200" b="0" i="0" kern="1200" dirty="0" smtClean="0">
                <a:solidFill>
                  <a:schemeClr val="tx1"/>
                </a:solidFill>
                <a:effectLst/>
                <a:latin typeface="+mn-lt"/>
                <a:ea typeface="+mn-ea"/>
                <a:cs typeface="+mn-cs"/>
              </a:rPr>
              <a:t> pero que también se debe dar la posibilidad al sujeto de que transmitan los datos directamente de un responsable de tratamiento a otro.</a:t>
            </a:r>
          </a:p>
        </p:txBody>
      </p:sp>
      <p:sp>
        <p:nvSpPr>
          <p:cNvPr id="4" name="3 Marcador de número de diapositiva"/>
          <p:cNvSpPr>
            <a:spLocks noGrp="1"/>
          </p:cNvSpPr>
          <p:nvPr>
            <p:ph type="sldNum" sz="quarter" idx="10"/>
          </p:nvPr>
        </p:nvSpPr>
        <p:spPr/>
        <p:txBody>
          <a:bodyPr/>
          <a:lstStyle/>
          <a:p>
            <a:fld id="{8603E89B-C479-440C-93A8-B1DA36C1A444}" type="slidenum">
              <a:rPr lang="es-ES" smtClean="0"/>
              <a:pPr/>
              <a:t>16</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65092881"/>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kern="1200" dirty="0" smtClean="0">
                <a:solidFill>
                  <a:schemeClr val="tx1"/>
                </a:solidFill>
                <a:effectLst/>
                <a:latin typeface="+mn-lt"/>
                <a:ea typeface="+mn-ea"/>
                <a:cs typeface="+mn-cs"/>
              </a:rPr>
              <a:t>Un dato fundamental respecto al derecho a la portabilidad de datos personales es que no está limitado tan solo a los datos que el propio sujeto proporciona directamente sino que </a:t>
            </a:r>
            <a:r>
              <a:rPr lang="es-ES" sz="1200" b="0" i="0" u="sng" kern="1200" dirty="0" smtClean="0">
                <a:solidFill>
                  <a:schemeClr val="tx1"/>
                </a:solidFill>
                <a:effectLst/>
                <a:latin typeface="+mn-lt"/>
                <a:ea typeface="+mn-ea"/>
                <a:cs typeface="+mn-cs"/>
              </a:rPr>
              <a:t>se extiende a los datos generados por la actividad</a:t>
            </a:r>
            <a:r>
              <a:rPr lang="es-ES" sz="1200" b="0" i="0" kern="1200" dirty="0" smtClean="0">
                <a:solidFill>
                  <a:schemeClr val="tx1"/>
                </a:solidFill>
                <a:effectLst/>
                <a:latin typeface="+mn-lt"/>
                <a:ea typeface="+mn-ea"/>
                <a:cs typeface="+mn-cs"/>
              </a:rPr>
              <a:t>. Tres ejemplos de este tipo de datos: la actividad de búsqueda de un usuario en un motor de búsqueda, datos de tráfico y datos de localización geográfica.</a:t>
            </a: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Otro aspecto a destacar es el requerimiento de que</a:t>
            </a:r>
            <a:r>
              <a:rPr lang="es-ES" sz="1200" b="1" i="0" kern="1200" dirty="0" smtClean="0">
                <a:solidFill>
                  <a:schemeClr val="tx1"/>
                </a:solidFill>
                <a:effectLst/>
                <a:latin typeface="+mn-lt"/>
                <a:ea typeface="+mn-ea"/>
                <a:cs typeface="+mn-cs"/>
              </a:rPr>
              <a:t> </a:t>
            </a:r>
            <a:r>
              <a:rPr lang="es-ES" sz="1200" b="0" i="0" u="sng" kern="1200" dirty="0" smtClean="0">
                <a:solidFill>
                  <a:schemeClr val="tx1"/>
                </a:solidFill>
                <a:effectLst/>
                <a:latin typeface="+mn-lt"/>
                <a:ea typeface="+mn-ea"/>
                <a:cs typeface="+mn-cs"/>
              </a:rPr>
              <a:t>el formato en el que se entregan estos datos esté estructurado</a:t>
            </a:r>
            <a:r>
              <a:rPr lang="es-ES" sz="1200" b="0" i="0" kern="1200" dirty="0" smtClean="0">
                <a:solidFill>
                  <a:schemeClr val="tx1"/>
                </a:solidFill>
                <a:effectLst/>
                <a:latin typeface="+mn-lt"/>
                <a:ea typeface="+mn-ea"/>
                <a:cs typeface="+mn-cs"/>
              </a:rPr>
              <a:t> y respete un formato predefinido. Un problema actual del derecho al acceso es que el individuo está a expensas de que el formato elegido por el responsable de tratamiento precise de un software especial para su consulta o que su formato fuese complejo y/o carente de estructura. Este ya no podrá ser el caso a partir de la entrada en vigor del RGPD. Esto facilitará que los datos se puedan transmitir, copiar y procesar fácilmente de un sistema informático a otro.</a:t>
            </a:r>
          </a:p>
          <a:p>
            <a:r>
              <a:rPr lang="es-ES" sz="1200" b="0" i="0" kern="1200" dirty="0" smtClean="0">
                <a:solidFill>
                  <a:schemeClr val="tx1"/>
                </a:solidFill>
                <a:effectLst/>
                <a:latin typeface="+mn-lt"/>
                <a:ea typeface="+mn-ea"/>
                <a:cs typeface="+mn-cs"/>
              </a:rPr>
              <a:t>El formato estipula que en primer lugar los datos deben ser </a:t>
            </a:r>
            <a:r>
              <a:rPr lang="es-ES" sz="1200" b="1" i="0" kern="1200" dirty="0" smtClean="0">
                <a:solidFill>
                  <a:schemeClr val="tx1"/>
                </a:solidFill>
                <a:effectLst/>
                <a:latin typeface="+mn-lt"/>
                <a:ea typeface="+mn-ea"/>
                <a:cs typeface="+mn-cs"/>
              </a:rPr>
              <a:t>ofrecidos para su descarga</a:t>
            </a:r>
            <a:r>
              <a:rPr lang="es-ES" sz="1200" b="0" i="0" kern="1200" dirty="0" smtClean="0">
                <a:solidFill>
                  <a:schemeClr val="tx1"/>
                </a:solidFill>
                <a:effectLst/>
                <a:latin typeface="+mn-lt"/>
                <a:ea typeface="+mn-ea"/>
                <a:cs typeface="+mn-cs"/>
              </a:rPr>
              <a:t> pero que también se debe dar la posibilidad al sujeto de que transmitan los datos directamente de un responsable de tratamiento a otro.</a:t>
            </a:r>
          </a:p>
        </p:txBody>
      </p:sp>
      <p:sp>
        <p:nvSpPr>
          <p:cNvPr id="4" name="3 Marcador de número de diapositiva"/>
          <p:cNvSpPr>
            <a:spLocks noGrp="1"/>
          </p:cNvSpPr>
          <p:nvPr>
            <p:ph type="sldNum" sz="quarter" idx="10"/>
          </p:nvPr>
        </p:nvSpPr>
        <p:spPr/>
        <p:txBody>
          <a:bodyPr/>
          <a:lstStyle/>
          <a:p>
            <a:fld id="{8603E89B-C479-440C-93A8-B1DA36C1A444}" type="slidenum">
              <a:rPr lang="es-ES" smtClean="0"/>
              <a:pPr/>
              <a:t>17</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65092881"/>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603E89B-C479-440C-93A8-B1DA36C1A444}" type="slidenum">
              <a:rPr lang="es-ES" smtClean="0"/>
              <a:pPr/>
              <a:t>2</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78553231"/>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603E89B-C479-440C-93A8-B1DA36C1A444}" type="slidenum">
              <a:rPr lang="es-ES" smtClean="0"/>
              <a:pPr/>
              <a:t>4</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78553231"/>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603E89B-C479-440C-93A8-B1DA36C1A444}" type="slidenum">
              <a:rPr lang="es-ES" smtClean="0"/>
              <a:pPr/>
              <a:t>5</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99214353"/>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603E89B-C479-440C-93A8-B1DA36C1A444}" type="slidenum">
              <a:rPr lang="es-ES" smtClean="0"/>
              <a:pPr/>
              <a:t>6</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55559764"/>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603E89B-C479-440C-93A8-B1DA36C1A444}" type="slidenum">
              <a:rPr lang="es-ES" smtClean="0"/>
              <a:pPr/>
              <a:t>7</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55559764"/>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kern="1200" dirty="0" smtClean="0">
                <a:solidFill>
                  <a:schemeClr val="tx1"/>
                </a:solidFill>
                <a:effectLst/>
                <a:latin typeface="+mn-lt"/>
                <a:ea typeface="+mn-ea"/>
                <a:cs typeface="+mn-cs"/>
              </a:rPr>
              <a:t>Ver documento</a:t>
            </a:r>
            <a:r>
              <a:rPr lang="es-ES" sz="1200" b="0" i="0" kern="1200" baseline="0" dirty="0" smtClean="0">
                <a:solidFill>
                  <a:schemeClr val="tx1"/>
                </a:solidFill>
                <a:effectLst/>
                <a:latin typeface="+mn-lt"/>
                <a:ea typeface="+mn-ea"/>
                <a:cs typeface="+mn-cs"/>
              </a:rPr>
              <a:t> de desarrollo del DPD del Grupo del Artículo 21.</a:t>
            </a:r>
            <a:endParaRPr lang="es-ES" sz="1200" b="0" i="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603E89B-C479-440C-93A8-B1DA36C1A444}" type="slidenum">
              <a:rPr lang="es-ES" smtClean="0"/>
              <a:pPr/>
              <a:t>8</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2638174"/>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kern="1200" dirty="0" smtClean="0">
                <a:solidFill>
                  <a:schemeClr val="tx1"/>
                </a:solidFill>
                <a:effectLst/>
                <a:latin typeface="+mn-lt"/>
                <a:ea typeface="+mn-ea"/>
                <a:cs typeface="+mn-cs"/>
              </a:rPr>
              <a:t>Ver documento</a:t>
            </a:r>
            <a:r>
              <a:rPr lang="es-ES" sz="1200" b="0" i="0" kern="1200" baseline="0" dirty="0" smtClean="0">
                <a:solidFill>
                  <a:schemeClr val="tx1"/>
                </a:solidFill>
                <a:effectLst/>
                <a:latin typeface="+mn-lt"/>
                <a:ea typeface="+mn-ea"/>
                <a:cs typeface="+mn-cs"/>
              </a:rPr>
              <a:t> de desarrollo del DPD del Grupo del Artículo 21.</a:t>
            </a:r>
            <a:endParaRPr lang="es-ES" sz="1200" b="0" i="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603E89B-C479-440C-93A8-B1DA36C1A444}" type="slidenum">
              <a:rPr lang="es-ES" smtClean="0"/>
              <a:pPr/>
              <a:t>9</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2638174"/>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b="0" i="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603E89B-C479-440C-93A8-B1DA36C1A444}" type="slidenum">
              <a:rPr lang="es-ES" smtClean="0"/>
              <a:pPr/>
              <a:t>10</a:t>
            </a:fld>
            <a:endParaRPr lang="es-E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969816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Diapositiva de título">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623D5471-587B-274D-AD28-5393D167D163}" type="datetime1">
              <a:rPr lang="es-ES_tradnl" smtClean="0"/>
              <a:t>12/11/18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7D68A4-1A21-40F4-9B25-A8ACD96398C3}" type="slidenum">
              <a:rPr lang="es-ES" smtClean="0"/>
              <a:pPr/>
              <a:t>‹#›</a:t>
            </a:fld>
            <a:endParaRPr lang="es-E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241195A-39E2-8F4B-9A92-404952196045}" type="datetime1">
              <a:rPr lang="es-ES_tradnl" smtClean="0"/>
              <a:t>12/11/18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7D68A4-1A21-40F4-9B25-A8ACD96398C3}"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21F860A-817E-6A4F-A8A1-DDCC8FC48317}" type="datetime1">
              <a:rPr lang="es-ES_tradnl" smtClean="0"/>
              <a:t>12/11/18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7D68A4-1A21-40F4-9B25-A8ACD96398C3}"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4" name="Date Placeholder 3"/>
          <p:cNvSpPr>
            <a:spLocks noGrp="1"/>
          </p:cNvSpPr>
          <p:nvPr>
            <p:ph type="dt" sz="half" idx="10"/>
          </p:nvPr>
        </p:nvSpPr>
        <p:spPr/>
        <p:txBody>
          <a:bodyPr/>
          <a:lstStyle/>
          <a:p>
            <a:fld id="{A972D73D-6364-674A-AAE0-BDC68C5194B5}" type="datetime1">
              <a:rPr lang="es-ES_tradnl" smtClean="0"/>
              <a:t>12/11/18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7D68A4-1A21-40F4-9B25-A8ACD96398C3}" type="slidenum">
              <a:rPr lang="es-ES" smtClean="0"/>
              <a:pPr/>
              <a:t>‹#›</a:t>
            </a:fld>
            <a:endParaRPr lang="es-ES"/>
          </a:p>
        </p:txBody>
      </p:sp>
      <p:sp>
        <p:nvSpPr>
          <p:cNvPr id="8" name="Content Placeholder 7"/>
          <p:cNvSpPr>
            <a:spLocks noGrp="1"/>
          </p:cNvSpPr>
          <p:nvPr>
            <p:ph sz="quarter" idx="13"/>
          </p:nvPr>
        </p:nvSpPr>
        <p:spPr>
          <a:xfrm>
            <a:off x="609600" y="1600200"/>
            <a:ext cx="79248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082FEB5-7AFA-F843-A7B8-5F5D52359C60}" type="datetime1">
              <a:rPr lang="es-ES_tradnl" smtClean="0"/>
              <a:t>12/11/18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7D68A4-1A21-40F4-9B25-A8ACD96398C3}"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os objeto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5" name="Date Placeholder 4"/>
          <p:cNvSpPr>
            <a:spLocks noGrp="1"/>
          </p:cNvSpPr>
          <p:nvPr>
            <p:ph type="dt" sz="half" idx="10"/>
          </p:nvPr>
        </p:nvSpPr>
        <p:spPr/>
        <p:txBody>
          <a:bodyPr/>
          <a:lstStyle/>
          <a:p>
            <a:fld id="{A5A9A747-CB96-9B45-90AE-9CED39AD0E08}" type="datetime1">
              <a:rPr lang="es-ES_tradnl" smtClean="0"/>
              <a:t>12/11/18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E7D68A4-1A21-40F4-9B25-A8ACD96398C3}"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ció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16DAEF6B-F36F-C140-B9EE-FB7CE6CCC8DB}" type="datetime1">
              <a:rPr lang="es-ES_tradnl" smtClean="0"/>
              <a:t>12/11/18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E7D68A4-1A21-40F4-9B25-A8ACD96398C3}"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33EF61D-CA54-DF4F-805A-46319D17EB08}" type="datetime1">
              <a:rPr lang="es-ES_tradnl" smtClean="0"/>
              <a:t>12/11/18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E7D68A4-1A21-40F4-9B25-A8ACD96398C3}"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1B821-940C-CA47-8008-363FE30D3AAD}" type="datetime1">
              <a:rPr lang="es-ES_tradnl" smtClean="0"/>
              <a:t>12/11/18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E7D68A4-1A21-40F4-9B25-A8ACD96398C3}"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ido con título">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5B9BAB1-8F46-C942-A330-9FB4295FD34A}" type="datetime1">
              <a:rPr lang="es-ES_tradnl" smtClean="0"/>
              <a:t>12/11/18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E7D68A4-1A21-40F4-9B25-A8ACD96398C3}"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Imagen con título">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59CFF0E-DD65-9942-BD6A-E66EFF6AEE61}" type="datetime1">
              <a:rPr lang="es-ES_tradnl" smtClean="0"/>
              <a:t>12/11/18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E7D68A4-1A21-40F4-9B25-A8ACD96398C3}"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pn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4B547EE-91BA-6A46-A315-A700A4FC8471}" type="datetime1">
              <a:rPr lang="es-ES_tradnl" smtClean="0"/>
              <a:t>12/11/18</a:t>
            </a:fld>
            <a:endParaRPr lang="es-E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s-E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7E7D68A4-1A21-40F4-9B25-A8ACD96398C3}" type="slidenum">
              <a:rPr lang="es-ES" smtClean="0"/>
              <a:pPr/>
              <a:t>‹#›</a:t>
            </a:fld>
            <a:endParaRPr lang="es-E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31640" y="4941168"/>
            <a:ext cx="6302932" cy="576064"/>
          </a:xfrm>
        </p:spPr>
        <p:txBody>
          <a:bodyPr>
            <a:normAutofit/>
          </a:bodyPr>
          <a:lstStyle/>
          <a:p>
            <a:endParaRPr lang="es-ES" sz="1400" dirty="0">
              <a:solidFill>
                <a:srgbClr val="00B050"/>
              </a:solidFill>
              <a:latin typeface="Garamond" panose="02020404030301010803" pitchFamily="18" charset="0"/>
            </a:endParaRPr>
          </a:p>
        </p:txBody>
      </p:sp>
      <p:sp>
        <p:nvSpPr>
          <p:cNvPr id="2" name="1 Título"/>
          <p:cNvSpPr>
            <a:spLocks noGrp="1"/>
          </p:cNvSpPr>
          <p:nvPr>
            <p:ph type="ctrTitle"/>
          </p:nvPr>
        </p:nvSpPr>
        <p:spPr>
          <a:xfrm>
            <a:off x="755576" y="2132856"/>
            <a:ext cx="7772400" cy="1470025"/>
          </a:xfrm>
        </p:spPr>
        <p:txBody>
          <a:bodyPr/>
          <a:lstStyle/>
          <a:p>
            <a:r>
              <a:rPr lang="es-ES" dirty="0" smtClean="0">
                <a:latin typeface="Garamond" panose="02020404030301010803" pitchFamily="18" charset="0"/>
              </a:rPr>
              <a:t>LA PROTECCIÓN DE DATOS PERSONALES</a:t>
            </a:r>
            <a:endParaRPr lang="es-ES" dirty="0">
              <a:latin typeface="Garamond" panose="02020404030301010803" pitchFamily="18"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07230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435280" cy="1008112"/>
          </a:xfrm>
        </p:spPr>
        <p:txBody>
          <a:bodyPr>
            <a:normAutofit/>
          </a:bodyPr>
          <a:lstStyle/>
          <a:p>
            <a:pPr algn="ctr"/>
            <a:r>
              <a:rPr lang="es-ES" i="1" dirty="0" smtClean="0">
                <a:latin typeface="Garamond"/>
              </a:rPr>
              <a:t/>
            </a:r>
            <a:br>
              <a:rPr lang="es-ES" i="1" dirty="0" smtClean="0">
                <a:latin typeface="Garamond"/>
              </a:rPr>
            </a:br>
            <a:r>
              <a:rPr lang="es-ES" dirty="0" smtClean="0">
                <a:latin typeface="Garamond"/>
              </a:rPr>
              <a:t>sujetos: el delegado de pd</a:t>
            </a:r>
            <a:endParaRPr lang="es-ES" dirty="0">
              <a:solidFill>
                <a:schemeClr val="tx2">
                  <a:lumMod val="75000"/>
                </a:schemeClr>
              </a:solidFill>
            </a:endParaRPr>
          </a:p>
        </p:txBody>
      </p:sp>
      <p:sp>
        <p:nvSpPr>
          <p:cNvPr id="3" name="2 Marcador de contenido"/>
          <p:cNvSpPr>
            <a:spLocks noGrp="1"/>
          </p:cNvSpPr>
          <p:nvPr>
            <p:ph sz="quarter" idx="13"/>
          </p:nvPr>
        </p:nvSpPr>
        <p:spPr>
          <a:xfrm>
            <a:off x="560040" y="1752600"/>
            <a:ext cx="8355360" cy="4648199"/>
          </a:xfrm>
        </p:spPr>
        <p:txBody>
          <a:bodyPr>
            <a:normAutofit/>
          </a:bodyPr>
          <a:lstStyle/>
          <a:p>
            <a:r>
              <a:rPr lang="es-ES" sz="2000" dirty="0" smtClean="0">
                <a:latin typeface="Garamond"/>
              </a:rPr>
              <a:t>Su designación y </a:t>
            </a:r>
            <a:r>
              <a:rPr lang="es-ES" sz="2000" dirty="0">
                <a:latin typeface="Garamond"/>
              </a:rPr>
              <a:t>sus datos de contacto deben hacerse públicos por los responsables y encargados y deberán ser comunicados a las autoridades de supervisión competentes. </a:t>
            </a:r>
            <a:endParaRPr lang="es-ES" sz="2000" dirty="0" smtClean="0">
              <a:latin typeface="Garamond"/>
            </a:endParaRPr>
          </a:p>
          <a:p>
            <a:r>
              <a:rPr lang="es-ES" sz="2000" dirty="0" smtClean="0">
                <a:latin typeface="Garamond"/>
              </a:rPr>
              <a:t>Ha de ser autónomo en el ejercicio de sus funciones y tener los recursos necesarios para desarrollar su actividad.</a:t>
            </a:r>
          </a:p>
          <a:p>
            <a:r>
              <a:rPr lang="es-ES" sz="2000" dirty="0">
                <a:latin typeface="Garamond"/>
              </a:rPr>
              <a:t>La AEPD ha optado por promover un sistema de certificación de profesionales de protección de datos como herramienta útil a la hora de evaluar que los candidatos a ocupar el puesto de DPD reúnen las cualificaciones profesionales y los conocimientos </a:t>
            </a:r>
            <a:r>
              <a:rPr lang="es-ES" sz="2000" dirty="0" smtClean="0">
                <a:latin typeface="Garamond"/>
              </a:rPr>
              <a:t>requeridos (pero este certificado no es un requisito indispensable).</a:t>
            </a:r>
          </a:p>
          <a:p>
            <a:r>
              <a:rPr lang="es-ES" sz="2000" dirty="0" smtClean="0">
                <a:latin typeface="Garamond"/>
              </a:rPr>
              <a:t>El DPD ha de ser nombrado atendiendo a sus cualificaciones profesionales y, en particular, a su conocimiento de la legislación y la práctica de la protección de datos. </a:t>
            </a:r>
            <a:endParaRPr lang="es-ES" sz="2000" u="sng" dirty="0" smtClean="0">
              <a:latin typeface="Garamond"/>
            </a:endParaRPr>
          </a:p>
          <a:p>
            <a:endParaRPr lang="es-ES" sz="2000" dirty="0" smtClean="0">
              <a:latin typeface="Garamond"/>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10517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435280" cy="1008112"/>
          </a:xfrm>
        </p:spPr>
        <p:txBody>
          <a:bodyPr>
            <a:normAutofit fontScale="90000"/>
          </a:bodyPr>
          <a:lstStyle/>
          <a:p>
            <a:pPr algn="ctr"/>
            <a:r>
              <a:rPr lang="es-ES" i="1" dirty="0" smtClean="0"/>
              <a:t/>
            </a:r>
            <a:br>
              <a:rPr lang="es-ES" i="1" dirty="0" smtClean="0"/>
            </a:br>
            <a:r>
              <a:rPr lang="es-ES" i="1" dirty="0" smtClean="0">
                <a:latin typeface="Garamond"/>
              </a:rPr>
              <a:t/>
            </a:r>
            <a:br>
              <a:rPr lang="es-ES" i="1" dirty="0" smtClean="0">
                <a:latin typeface="Garamond"/>
              </a:rPr>
            </a:br>
            <a:r>
              <a:rPr lang="es-ES" dirty="0" smtClean="0">
                <a:latin typeface="Garamond"/>
              </a:rPr>
              <a:t>sujetos: el delegado de pd</a:t>
            </a:r>
            <a:endParaRPr lang="es-ES" dirty="0">
              <a:solidFill>
                <a:schemeClr val="tx2">
                  <a:lumMod val="75000"/>
                </a:schemeClr>
              </a:solidFill>
            </a:endParaRPr>
          </a:p>
        </p:txBody>
      </p:sp>
      <p:sp>
        <p:nvSpPr>
          <p:cNvPr id="3" name="2 Marcador de contenido"/>
          <p:cNvSpPr>
            <a:spLocks noGrp="1"/>
          </p:cNvSpPr>
          <p:nvPr>
            <p:ph sz="quarter" idx="13"/>
          </p:nvPr>
        </p:nvSpPr>
        <p:spPr>
          <a:xfrm>
            <a:off x="560040" y="1484784"/>
            <a:ext cx="8229600" cy="4555679"/>
          </a:xfrm>
        </p:spPr>
        <p:txBody>
          <a:bodyPr>
            <a:noAutofit/>
          </a:bodyPr>
          <a:lstStyle/>
          <a:p>
            <a:pPr marL="0" indent="0">
              <a:buNone/>
            </a:pPr>
            <a:r>
              <a:rPr lang="es-ES" sz="2200" dirty="0" smtClean="0">
                <a:latin typeface="Garamond"/>
              </a:rPr>
              <a:t>Tendrá, </a:t>
            </a:r>
            <a:r>
              <a:rPr lang="es-ES" sz="2200" dirty="0">
                <a:latin typeface="Garamond"/>
              </a:rPr>
              <a:t>entre </a:t>
            </a:r>
            <a:r>
              <a:rPr lang="es-ES" sz="2200" dirty="0" smtClean="0">
                <a:latin typeface="Garamond"/>
              </a:rPr>
              <a:t>otras, </a:t>
            </a:r>
            <a:r>
              <a:rPr lang="es-ES" sz="2200" dirty="0">
                <a:latin typeface="Garamond"/>
              </a:rPr>
              <a:t>las siguientes funciones:</a:t>
            </a:r>
          </a:p>
          <a:p>
            <a:endParaRPr lang="es-ES" sz="2200" dirty="0">
              <a:latin typeface="Garamond"/>
            </a:endParaRPr>
          </a:p>
          <a:p>
            <a:pPr marL="468000"/>
            <a:r>
              <a:rPr lang="es-ES" sz="2200" dirty="0">
                <a:latin typeface="Garamond"/>
              </a:rPr>
              <a:t>Informar y asesorar al responsable o al encargado y a los trabajadores sobre las obligaciones que impone la normativa de protección de datos.</a:t>
            </a:r>
          </a:p>
          <a:p>
            <a:pPr marL="468000"/>
            <a:r>
              <a:rPr lang="es-ES" sz="2200" dirty="0">
                <a:latin typeface="Garamond"/>
              </a:rPr>
              <a:t>Supervisar el cumplimiento de la normativa.</a:t>
            </a:r>
          </a:p>
          <a:p>
            <a:pPr marL="468000"/>
            <a:r>
              <a:rPr lang="es-ES" sz="2200" dirty="0">
                <a:latin typeface="Garamond"/>
              </a:rPr>
              <a:t>Asesorar respecto de la evaluación de impacto relativa a la protección de datos.</a:t>
            </a:r>
          </a:p>
          <a:p>
            <a:pPr marL="468000"/>
            <a:r>
              <a:rPr lang="es-ES" sz="2200" dirty="0">
                <a:latin typeface="Garamond"/>
              </a:rPr>
              <a:t>Cooperar con la autoridad de control.</a:t>
            </a:r>
          </a:p>
          <a:p>
            <a:pPr marL="468000"/>
            <a:r>
              <a:rPr lang="es-ES" sz="2200" dirty="0">
                <a:latin typeface="Garamond"/>
              </a:rPr>
              <a:t>Actuar como punto de contacto para cuestiones relativas al tratamiento.</a:t>
            </a:r>
            <a:endParaRPr lang="es-ES" sz="2200" dirty="0" smtClean="0">
              <a:latin typeface="Garamond"/>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34151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435280" cy="914400"/>
          </a:xfrm>
        </p:spPr>
        <p:txBody>
          <a:bodyPr>
            <a:normAutofit fontScale="90000"/>
          </a:bodyPr>
          <a:lstStyle/>
          <a:p>
            <a:pPr algn="ctr"/>
            <a:r>
              <a:rPr lang="es-ES" i="1" dirty="0" smtClean="0">
                <a:solidFill>
                  <a:schemeClr val="tx2">
                    <a:lumMod val="75000"/>
                  </a:schemeClr>
                </a:solidFill>
              </a:rPr>
              <a:t/>
            </a:r>
            <a:br>
              <a:rPr lang="es-ES" i="1" dirty="0" smtClean="0">
                <a:solidFill>
                  <a:schemeClr val="tx2">
                    <a:lumMod val="75000"/>
                  </a:schemeClr>
                </a:solidFill>
              </a:rPr>
            </a:br>
            <a:r>
              <a:rPr lang="es-ES" sz="2800" dirty="0" smtClean="0">
                <a:latin typeface="Garamond"/>
              </a:rPr>
              <a:t>El enfoque del riesgo</a:t>
            </a:r>
            <a:endParaRPr lang="es-ES" sz="2800" dirty="0">
              <a:solidFill>
                <a:schemeClr val="tx2">
                  <a:lumMod val="75000"/>
                </a:schemeClr>
              </a:solidFill>
              <a:latin typeface="Garamond"/>
            </a:endParaRPr>
          </a:p>
        </p:txBody>
      </p:sp>
      <p:sp>
        <p:nvSpPr>
          <p:cNvPr id="3" name="2 Marcador de contenido"/>
          <p:cNvSpPr>
            <a:spLocks noGrp="1"/>
          </p:cNvSpPr>
          <p:nvPr>
            <p:ph sz="quarter" idx="13"/>
          </p:nvPr>
        </p:nvSpPr>
        <p:spPr>
          <a:xfrm>
            <a:off x="457200" y="1371600"/>
            <a:ext cx="8229600" cy="5105400"/>
          </a:xfrm>
        </p:spPr>
        <p:txBody>
          <a:bodyPr>
            <a:normAutofit lnSpcReduction="10000"/>
          </a:bodyPr>
          <a:lstStyle/>
          <a:p>
            <a:pPr marL="0" indent="0" algn="ctr">
              <a:buNone/>
            </a:pPr>
            <a:endParaRPr lang="es-ES" sz="2000" b="1" dirty="0" smtClean="0"/>
          </a:p>
          <a:p>
            <a:r>
              <a:rPr lang="es-ES" sz="2000" dirty="0">
                <a:latin typeface="Garamond"/>
              </a:rPr>
              <a:t>El RGPD señala que las medidas dirigidas a garantizar su cumplimiento deben tener en cuenta </a:t>
            </a:r>
            <a:r>
              <a:rPr lang="es-ES" sz="2000" i="1" dirty="0">
                <a:latin typeface="Garamond"/>
              </a:rPr>
              <a:t>la naturaleza, el ámbito, el contexto y los fines del tratamiento</a:t>
            </a:r>
            <a:r>
              <a:rPr lang="es-ES" sz="2000" dirty="0">
                <a:latin typeface="Garamond"/>
              </a:rPr>
              <a:t> </a:t>
            </a:r>
            <a:r>
              <a:rPr lang="es-ES" sz="2000" i="1" dirty="0">
                <a:latin typeface="Garamond"/>
              </a:rPr>
              <a:t>así como el riesgo para los derechos y libertades de las personas</a:t>
            </a:r>
            <a:r>
              <a:rPr lang="es-ES" sz="2000" dirty="0" smtClean="0">
                <a:latin typeface="Garamond"/>
              </a:rPr>
              <a:t>.</a:t>
            </a:r>
          </a:p>
          <a:p>
            <a:r>
              <a:rPr lang="es-ES" sz="2000" dirty="0">
                <a:latin typeface="Garamond"/>
              </a:rPr>
              <a:t>De acuerdo con este enfoque, algunas de las medidas que el RGPD establece se </a:t>
            </a:r>
            <a:r>
              <a:rPr lang="es-ES" sz="2000" dirty="0" smtClean="0">
                <a:latin typeface="Garamond"/>
              </a:rPr>
              <a:t>aplicarán sólo </a:t>
            </a:r>
            <a:r>
              <a:rPr lang="es-ES" sz="2000" dirty="0">
                <a:latin typeface="Garamond"/>
              </a:rPr>
              <a:t>cuando exista un alto riesgo para los derechos y libertades, mientras que otras </a:t>
            </a:r>
            <a:r>
              <a:rPr lang="es-ES" sz="2000" dirty="0" smtClean="0">
                <a:latin typeface="Garamond"/>
              </a:rPr>
              <a:t>deberán modularse </a:t>
            </a:r>
            <a:r>
              <a:rPr lang="es-ES" sz="2000" dirty="0">
                <a:latin typeface="Garamond"/>
              </a:rPr>
              <a:t>en función del nivel y tipo de riesgo que </a:t>
            </a:r>
            <a:r>
              <a:rPr lang="es-ES" sz="2000" dirty="0" smtClean="0">
                <a:latin typeface="Garamond"/>
              </a:rPr>
              <a:t>los tratamientos </a:t>
            </a:r>
            <a:r>
              <a:rPr lang="es-ES" sz="2000" dirty="0">
                <a:latin typeface="Garamond"/>
              </a:rPr>
              <a:t>presenten.</a:t>
            </a:r>
            <a:endParaRPr lang="es-ES" sz="2000" dirty="0" smtClean="0">
              <a:latin typeface="Garamond"/>
            </a:endParaRPr>
          </a:p>
          <a:p>
            <a:r>
              <a:rPr lang="es-ES" sz="2000" dirty="0" smtClean="0">
                <a:latin typeface="Garamond"/>
              </a:rPr>
              <a:t>La </a:t>
            </a:r>
            <a:r>
              <a:rPr lang="es-ES" sz="2000" u="sng" dirty="0">
                <a:latin typeface="Garamond"/>
              </a:rPr>
              <a:t>aplicación de las medidas previstas por el RGPD </a:t>
            </a:r>
            <a:r>
              <a:rPr lang="es-ES" sz="2000" b="1" u="sng" dirty="0">
                <a:latin typeface="Garamond"/>
              </a:rPr>
              <a:t>debe adaptarse</a:t>
            </a:r>
            <a:r>
              <a:rPr lang="es-ES" sz="2000" dirty="0">
                <a:latin typeface="Garamond"/>
              </a:rPr>
              <a:t>, por tanto, a </a:t>
            </a:r>
            <a:r>
              <a:rPr lang="es-ES" sz="2000" dirty="0" smtClean="0">
                <a:latin typeface="Garamond"/>
              </a:rPr>
              <a:t>las características de </a:t>
            </a:r>
            <a:r>
              <a:rPr lang="es-ES" sz="2000" dirty="0">
                <a:latin typeface="Garamond"/>
              </a:rPr>
              <a:t>las organizaciones. Lo que puede ser adecuado para </a:t>
            </a:r>
            <a:r>
              <a:rPr lang="es-ES" sz="2000" dirty="0" smtClean="0">
                <a:latin typeface="Garamond"/>
              </a:rPr>
              <a:t>una organización </a:t>
            </a:r>
            <a:r>
              <a:rPr lang="es-ES" sz="2000" dirty="0">
                <a:latin typeface="Garamond"/>
              </a:rPr>
              <a:t>que </a:t>
            </a:r>
            <a:r>
              <a:rPr lang="es-ES" sz="2000" dirty="0" smtClean="0">
                <a:latin typeface="Garamond"/>
              </a:rPr>
              <a:t>maneja datos </a:t>
            </a:r>
            <a:r>
              <a:rPr lang="es-ES" sz="2000" dirty="0">
                <a:latin typeface="Garamond"/>
              </a:rPr>
              <a:t>de millones de interesados en tratamientos complejos que involucran información </a:t>
            </a:r>
            <a:r>
              <a:rPr lang="es-ES" sz="2000" dirty="0" smtClean="0">
                <a:latin typeface="Garamond"/>
              </a:rPr>
              <a:t>personal sensible </a:t>
            </a:r>
            <a:r>
              <a:rPr lang="es-ES" sz="2000" dirty="0">
                <a:latin typeface="Garamond"/>
              </a:rPr>
              <a:t>o volúmenes importantes de datos sobre cada afectado no es necesario para una </a:t>
            </a:r>
            <a:r>
              <a:rPr lang="es-ES" sz="2000" dirty="0" smtClean="0">
                <a:latin typeface="Garamond"/>
              </a:rPr>
              <a:t>pequeña empresa </a:t>
            </a:r>
            <a:r>
              <a:rPr lang="es-ES" sz="2000" dirty="0">
                <a:latin typeface="Garamond"/>
              </a:rPr>
              <a:t>que lleva a cabo un volumen limitado de tratamientos de datos no sensibles.</a:t>
            </a:r>
          </a:p>
          <a:p>
            <a:endParaRPr lang="es-ES" dirty="0"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00009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435280" cy="1066800"/>
          </a:xfrm>
        </p:spPr>
        <p:txBody>
          <a:bodyPr>
            <a:normAutofit/>
          </a:bodyPr>
          <a:lstStyle/>
          <a:p>
            <a:pPr algn="ctr"/>
            <a:r>
              <a:rPr lang="es-ES" sz="2800" dirty="0" smtClean="0">
                <a:latin typeface="Garamond"/>
              </a:rPr>
              <a:t>Pd desde el diseño y por defecto</a:t>
            </a:r>
            <a:endParaRPr lang="es-ES" sz="2800" dirty="0">
              <a:solidFill>
                <a:schemeClr val="tx2">
                  <a:lumMod val="75000"/>
                </a:schemeClr>
              </a:solidFill>
              <a:latin typeface="Garamond"/>
            </a:endParaRPr>
          </a:p>
        </p:txBody>
      </p:sp>
      <p:sp>
        <p:nvSpPr>
          <p:cNvPr id="3" name="2 Marcador de contenido"/>
          <p:cNvSpPr>
            <a:spLocks noGrp="1"/>
          </p:cNvSpPr>
          <p:nvPr>
            <p:ph sz="quarter" idx="13"/>
          </p:nvPr>
        </p:nvSpPr>
        <p:spPr>
          <a:xfrm>
            <a:off x="457200" y="1447800"/>
            <a:ext cx="8229600" cy="5029200"/>
          </a:xfrm>
        </p:spPr>
        <p:txBody>
          <a:bodyPr>
            <a:normAutofit/>
          </a:bodyPr>
          <a:lstStyle/>
          <a:p>
            <a:pPr marL="0" indent="0" algn="ctr">
              <a:buNone/>
            </a:pPr>
            <a:endParaRPr lang="es-ES" sz="2000" b="1" dirty="0" smtClean="0"/>
          </a:p>
          <a:p>
            <a:r>
              <a:rPr lang="es-ES" sz="2000" dirty="0" smtClean="0">
                <a:latin typeface="Garamond"/>
              </a:rPr>
              <a:t>Estos se aplicarán en función de lo que resulte de los análisis de riesgos.</a:t>
            </a:r>
          </a:p>
          <a:p>
            <a:r>
              <a:rPr lang="es-ES" sz="2000" dirty="0" smtClean="0">
                <a:latin typeface="Garamond"/>
              </a:rPr>
              <a:t>Se trata de que la propia tecnología juegue un papel central en la protección de la intimidad: integrar la privacidad en la arquitectura de todo sistema o aplicación así como en el diseño de aquellos procesos que conllevan el tratamiento de datos.</a:t>
            </a:r>
          </a:p>
          <a:p>
            <a:r>
              <a:rPr lang="es-ES" sz="2000" dirty="0" smtClean="0">
                <a:latin typeface="Garamond"/>
              </a:rPr>
              <a:t>La protección de datos desde el diseño refleja una visión de prevención, actuando con anterioridad a la vulneración de la PD. Algunos principios de la PD desde el diseño: </a:t>
            </a:r>
          </a:p>
          <a:p>
            <a:r>
              <a:rPr lang="es-ES" sz="2000" dirty="0" smtClean="0">
                <a:latin typeface="Garamond"/>
              </a:rPr>
              <a:t>1) Proactivo, no reactivo.</a:t>
            </a:r>
          </a:p>
          <a:p>
            <a:r>
              <a:rPr lang="es-ES" sz="2000" dirty="0" smtClean="0">
                <a:latin typeface="Garamond"/>
              </a:rPr>
              <a:t>2) Privacidad como configuración determinada (PD por defecto).</a:t>
            </a:r>
          </a:p>
          <a:p>
            <a:r>
              <a:rPr lang="es-ES" sz="2000" dirty="0" smtClean="0">
                <a:latin typeface="Garamond"/>
              </a:rPr>
              <a:t>3) Privacidad incrustada en el diseño.</a:t>
            </a:r>
          </a:p>
          <a:p>
            <a:pPr>
              <a:buNone/>
            </a:pPr>
            <a:endParaRPr lang="es-ES" sz="2000" dirty="0" smtClean="0">
              <a:latin typeface="Garamond"/>
            </a:endParaRPr>
          </a:p>
          <a:p>
            <a:endParaRPr lang="es-ES" dirty="0"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00009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457200"/>
            <a:ext cx="8496944" cy="762000"/>
          </a:xfrm>
        </p:spPr>
        <p:txBody>
          <a:bodyPr>
            <a:normAutofit fontScale="90000"/>
          </a:bodyPr>
          <a:lstStyle/>
          <a:p>
            <a:pPr algn="ctr"/>
            <a:r>
              <a:rPr lang="es-ES" i="1" dirty="0" smtClean="0">
                <a:latin typeface="Garamond"/>
              </a:rPr>
              <a:t/>
            </a:r>
            <a:br>
              <a:rPr lang="es-ES" i="1" dirty="0" smtClean="0">
                <a:latin typeface="Garamond"/>
              </a:rPr>
            </a:br>
            <a:r>
              <a:rPr lang="es-ES" dirty="0" smtClean="0">
                <a:latin typeface="Garamond"/>
              </a:rPr>
              <a:t>algunas definiciones nuevas</a:t>
            </a:r>
            <a:endParaRPr lang="es-ES" dirty="0">
              <a:latin typeface="Garamond"/>
            </a:endParaRPr>
          </a:p>
        </p:txBody>
      </p:sp>
      <p:sp>
        <p:nvSpPr>
          <p:cNvPr id="3" name="2 Marcador de contenido"/>
          <p:cNvSpPr>
            <a:spLocks noGrp="1"/>
          </p:cNvSpPr>
          <p:nvPr>
            <p:ph sz="quarter" idx="13"/>
          </p:nvPr>
        </p:nvSpPr>
        <p:spPr>
          <a:xfrm>
            <a:off x="457200" y="1447800"/>
            <a:ext cx="8229600" cy="4966395"/>
          </a:xfrm>
        </p:spPr>
        <p:txBody>
          <a:bodyPr>
            <a:normAutofit/>
          </a:bodyPr>
          <a:lstStyle/>
          <a:p>
            <a:endParaRPr lang="es-ES" sz="1800" b="1" dirty="0" smtClean="0">
              <a:latin typeface="Garamond" panose="02020404030301010803" pitchFamily="18" charset="0"/>
            </a:endParaRPr>
          </a:p>
          <a:p>
            <a:r>
              <a:rPr lang="es-ES" sz="2000" b="1" dirty="0" smtClean="0">
                <a:latin typeface="Garamond" panose="02020404030301010803" pitchFamily="18" charset="0"/>
              </a:rPr>
              <a:t>Elaboración de perfiles: </a:t>
            </a:r>
            <a:r>
              <a:rPr lang="es-ES" sz="2000" dirty="0" smtClean="0">
                <a:latin typeface="Garamond" panose="02020404030301010803" pitchFamily="18" charset="0"/>
              </a:rPr>
              <a:t>toda forma de tratamiento automatizado de datos personales que consiste en evaluar datos personales de una persona física, en particular analizar el rendimiento profesional, situación económica, salud, preferencias personales, etc.</a:t>
            </a:r>
          </a:p>
          <a:p>
            <a:r>
              <a:rPr lang="es-ES" sz="2000" b="1" dirty="0" smtClean="0">
                <a:latin typeface="Garamond" panose="02020404030301010803" pitchFamily="18" charset="0"/>
              </a:rPr>
              <a:t>Seudonimización: </a:t>
            </a:r>
            <a:r>
              <a:rPr lang="es-ES" sz="2000" dirty="0" smtClean="0">
                <a:latin typeface="Garamond" panose="02020404030301010803" pitchFamily="18" charset="0"/>
              </a:rPr>
              <a:t>tratamiento de datos personales de tal manera que ya no puedan atribuirse a un interesado sin utilizar información adicional, siempre que dicha información figure por separado. Persigue reducir los riesgos y  responde al principio de minimización de datos.</a:t>
            </a:r>
          </a:p>
          <a:p>
            <a:r>
              <a:rPr lang="es-ES" sz="2000" b="1" dirty="0" smtClean="0">
                <a:latin typeface="Garamond" panose="02020404030301010803" pitchFamily="18" charset="0"/>
              </a:rPr>
              <a:t>Violación de la seguridad de los datos</a:t>
            </a:r>
            <a:r>
              <a:rPr lang="es-ES" sz="2000" dirty="0" smtClean="0">
                <a:latin typeface="Garamond" panose="02020404030301010803" pitchFamily="18" charset="0"/>
              </a:rPr>
              <a:t>: el responsable del tratamiento debe comunicar a la autoridad de control la destrucción, pérdida o alteración accidental o ilícita de datos personales.</a:t>
            </a:r>
          </a:p>
          <a:p>
            <a:endParaRPr lang="es-ES" sz="2200" dirty="0" smtClean="0">
              <a:latin typeface="Garamond" panose="02020404030301010803" pitchFamily="18"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19343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533400"/>
            <a:ext cx="8496944" cy="838200"/>
          </a:xfrm>
        </p:spPr>
        <p:txBody>
          <a:bodyPr>
            <a:normAutofit fontScale="90000"/>
          </a:bodyPr>
          <a:lstStyle/>
          <a:p>
            <a:pPr algn="ctr"/>
            <a:r>
              <a:rPr lang="es-ES" i="1" dirty="0" smtClean="0">
                <a:solidFill>
                  <a:schemeClr val="tx2">
                    <a:lumMod val="75000"/>
                  </a:schemeClr>
                </a:solidFill>
              </a:rPr>
              <a:t/>
            </a:r>
            <a:br>
              <a:rPr lang="es-ES" i="1" dirty="0" smtClean="0">
                <a:solidFill>
                  <a:schemeClr val="tx2">
                    <a:lumMod val="75000"/>
                  </a:schemeClr>
                </a:solidFill>
              </a:rPr>
            </a:br>
            <a:r>
              <a:rPr lang="es-ES" dirty="0" smtClean="0">
                <a:latin typeface="Garamond" panose="02020404030301010803" pitchFamily="18" charset="0"/>
              </a:rPr>
              <a:t>CONSENTIMIENTO</a:t>
            </a:r>
            <a:endParaRPr lang="es-ES" dirty="0">
              <a:latin typeface="Garamond" panose="02020404030301010803" pitchFamily="18" charset="0"/>
            </a:endParaRPr>
          </a:p>
        </p:txBody>
      </p:sp>
      <p:sp>
        <p:nvSpPr>
          <p:cNvPr id="3" name="2 Marcador de contenido"/>
          <p:cNvSpPr>
            <a:spLocks noGrp="1"/>
          </p:cNvSpPr>
          <p:nvPr>
            <p:ph sz="quarter" idx="13"/>
          </p:nvPr>
        </p:nvSpPr>
        <p:spPr>
          <a:xfrm>
            <a:off x="457200" y="1676400"/>
            <a:ext cx="8229600" cy="4571999"/>
          </a:xfrm>
        </p:spPr>
        <p:txBody>
          <a:bodyPr>
            <a:noAutofit/>
          </a:bodyPr>
          <a:lstStyle/>
          <a:p>
            <a:r>
              <a:rPr lang="es-ES" sz="2100" dirty="0" smtClean="0">
                <a:latin typeface="Garamond" panose="02020404030301010803" pitchFamily="18" charset="0"/>
              </a:rPr>
              <a:t>“Toda manifestación de voluntad libre, específica, informada e inequívoca por la que el interesado acepta, ya sea mediante una declaración o una clara acción afirmativa, el tratamiento de datos personales que le conciernen”.</a:t>
            </a:r>
          </a:p>
          <a:p>
            <a:r>
              <a:rPr lang="es-ES" sz="2100" dirty="0" smtClean="0">
                <a:latin typeface="Garamond" panose="02020404030301010803" pitchFamily="18" charset="0"/>
              </a:rPr>
              <a:t>E.g.: una declaración por escrito (también electrónica) u oral; marcar una casilla en un sitio web de internet, escoger parámetros técnicos para utilizar SSI (</a:t>
            </a:r>
            <a:r>
              <a:rPr lang="es-ES" sz="2100" i="1" dirty="0" smtClean="0">
                <a:latin typeface="Garamond" panose="02020404030301010803" pitchFamily="18" charset="0"/>
              </a:rPr>
              <a:t>cookies</a:t>
            </a:r>
            <a:r>
              <a:rPr lang="es-ES" sz="2100" dirty="0" smtClean="0">
                <a:latin typeface="Garamond" panose="02020404030301010803" pitchFamily="18" charset="0"/>
              </a:rPr>
              <a:t>) o cualquier otra declaración o conducta que indique </a:t>
            </a:r>
            <a:r>
              <a:rPr lang="es-ES" sz="2100" dirty="0" smtClean="0">
                <a:latin typeface="Garamond" panose="02020404030301010803" pitchFamily="18" charset="0"/>
              </a:rPr>
              <a:t>claramente </a:t>
            </a:r>
            <a:r>
              <a:rPr lang="es-ES" sz="2100" dirty="0" smtClean="0">
                <a:latin typeface="Garamond" panose="02020404030301010803" pitchFamily="18" charset="0"/>
              </a:rPr>
              <a:t>que el interesado acepta el tratamiento.</a:t>
            </a:r>
          </a:p>
          <a:p>
            <a:r>
              <a:rPr lang="es-ES" sz="2100" dirty="0" smtClean="0">
                <a:latin typeface="Garamond" panose="02020404030301010803" pitchFamily="18" charset="0"/>
              </a:rPr>
              <a:t>Ya no cabrá, como antes: casillas no marcadas o inacción.</a:t>
            </a:r>
          </a:p>
          <a:p>
            <a:r>
              <a:rPr lang="es-ES" sz="2100" dirty="0" smtClean="0">
                <a:latin typeface="Garamond" panose="02020404030301010803" pitchFamily="18" charset="0"/>
              </a:rPr>
              <a:t>Otras bases de legitimación para el tratamiento: en algunos casos no se requiere: proteger intereses vitales del afectado, interés público o intereses legítimos de un tercero.</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23826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81000"/>
            <a:ext cx="8435280" cy="838200"/>
          </a:xfrm>
        </p:spPr>
        <p:txBody>
          <a:bodyPr>
            <a:normAutofit/>
          </a:bodyPr>
          <a:lstStyle/>
          <a:p>
            <a:pPr algn="ctr"/>
            <a:r>
              <a:rPr lang="es-ES" sz="2800" dirty="0" smtClean="0">
                <a:latin typeface="Garamond"/>
              </a:rPr>
              <a:t>DERECHO A LA Portabilidad DE LOS DATOS</a:t>
            </a:r>
            <a:endParaRPr lang="es-ES" sz="2800" dirty="0">
              <a:solidFill>
                <a:schemeClr val="tx2">
                  <a:lumMod val="75000"/>
                </a:schemeClr>
              </a:solidFill>
            </a:endParaRPr>
          </a:p>
        </p:txBody>
      </p:sp>
      <p:sp>
        <p:nvSpPr>
          <p:cNvPr id="3" name="2 Marcador de contenido"/>
          <p:cNvSpPr>
            <a:spLocks noGrp="1"/>
          </p:cNvSpPr>
          <p:nvPr>
            <p:ph sz="quarter" idx="13"/>
          </p:nvPr>
        </p:nvSpPr>
        <p:spPr>
          <a:xfrm>
            <a:off x="457200" y="1371600"/>
            <a:ext cx="8229600" cy="4898579"/>
          </a:xfrm>
        </p:spPr>
        <p:txBody>
          <a:bodyPr>
            <a:normAutofit/>
          </a:bodyPr>
          <a:lstStyle/>
          <a:p>
            <a:pPr marL="0" indent="0" algn="ctr">
              <a:buNone/>
            </a:pPr>
            <a:endParaRPr lang="en-GB" sz="2200" b="1" dirty="0" smtClean="0">
              <a:latin typeface="Garamond"/>
            </a:endParaRPr>
          </a:p>
          <a:p>
            <a:r>
              <a:rPr lang="es-ES" sz="2200" dirty="0" smtClean="0">
                <a:latin typeface="Garamond"/>
              </a:rPr>
              <a:t>El </a:t>
            </a:r>
            <a:r>
              <a:rPr lang="es-ES" sz="2200" dirty="0">
                <a:latin typeface="Garamond"/>
              </a:rPr>
              <a:t>derecho a la portabilidad de los datos es una forma avanzada del derecho de acceso </a:t>
            </a:r>
            <a:r>
              <a:rPr lang="es-ES" sz="2200" dirty="0" smtClean="0">
                <a:latin typeface="Garamond"/>
              </a:rPr>
              <a:t>porque </a:t>
            </a:r>
            <a:r>
              <a:rPr lang="es-ES" sz="2200" dirty="0">
                <a:latin typeface="Garamond"/>
              </a:rPr>
              <a:t>permite a los individuos que han cedido sus datos a un responsable del tratamiento </a:t>
            </a:r>
            <a:r>
              <a:rPr lang="es-ES" sz="2200" dirty="0" smtClean="0">
                <a:latin typeface="Garamond"/>
              </a:rPr>
              <a:t>(empresa, organización) recibir </a:t>
            </a:r>
            <a:r>
              <a:rPr lang="es-ES" sz="2200" dirty="0">
                <a:latin typeface="Garamond"/>
              </a:rPr>
              <a:t>estos mismos datos en un formato estructurado y que sea legible por parte de una máquina de modo </a:t>
            </a:r>
            <a:r>
              <a:rPr lang="es-ES" sz="2200" u="sng" dirty="0">
                <a:latin typeface="Garamond"/>
              </a:rPr>
              <a:t>que pueda transmitirlos fácilmente a otra empresa u </a:t>
            </a:r>
            <a:r>
              <a:rPr lang="es-ES" sz="2200" u="sng" dirty="0" smtClean="0">
                <a:latin typeface="Garamond"/>
              </a:rPr>
              <a:t>organización</a:t>
            </a:r>
            <a:r>
              <a:rPr lang="es-ES" sz="2200" dirty="0" smtClean="0">
                <a:latin typeface="Garamond"/>
              </a:rPr>
              <a:t> (facilita, por ejemplo, cambiar de proveedores al consumidor).</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85387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81000"/>
            <a:ext cx="8435280" cy="838200"/>
          </a:xfrm>
        </p:spPr>
        <p:txBody>
          <a:bodyPr>
            <a:normAutofit/>
          </a:bodyPr>
          <a:lstStyle/>
          <a:p>
            <a:pPr algn="ctr"/>
            <a:r>
              <a:rPr lang="es-ES" sz="2800" dirty="0" smtClean="0">
                <a:latin typeface="Garamond"/>
              </a:rPr>
              <a:t>DERECHO AL OLVIDO</a:t>
            </a:r>
            <a:endParaRPr lang="es-ES" sz="2800" dirty="0">
              <a:solidFill>
                <a:schemeClr val="tx2">
                  <a:lumMod val="75000"/>
                </a:schemeClr>
              </a:solidFill>
            </a:endParaRPr>
          </a:p>
        </p:txBody>
      </p:sp>
      <p:sp>
        <p:nvSpPr>
          <p:cNvPr id="3" name="2 Marcador de contenido"/>
          <p:cNvSpPr>
            <a:spLocks noGrp="1"/>
          </p:cNvSpPr>
          <p:nvPr>
            <p:ph sz="quarter" idx="13"/>
          </p:nvPr>
        </p:nvSpPr>
        <p:spPr>
          <a:xfrm>
            <a:off x="457200" y="1371600"/>
            <a:ext cx="8229600" cy="4898579"/>
          </a:xfrm>
        </p:spPr>
        <p:txBody>
          <a:bodyPr>
            <a:normAutofit/>
          </a:bodyPr>
          <a:lstStyle/>
          <a:p>
            <a:pPr marL="0" indent="0" algn="ctr">
              <a:buNone/>
            </a:pPr>
            <a:endParaRPr lang="en-GB" sz="2200" b="1" dirty="0" smtClean="0">
              <a:latin typeface="Garamond"/>
            </a:endParaRPr>
          </a:p>
          <a:p>
            <a:r>
              <a:rPr lang="es-ES" sz="2200" dirty="0" smtClean="0">
                <a:latin typeface="Garamond"/>
              </a:rPr>
              <a:t>Se relaciona con el derecho a la cancelación de datos y a la oposición a un tratamiento: no es propiamente un nuevo derecho.</a:t>
            </a:r>
          </a:p>
          <a:p>
            <a:r>
              <a:rPr lang="es-ES" sz="2200" dirty="0" smtClean="0">
                <a:latin typeface="Garamond"/>
              </a:rPr>
              <a:t>Es un derecho a borrar un dato erróneo o desactualizado (que ha cambiado) y que perjudica a la persona.</a:t>
            </a:r>
          </a:p>
          <a:p>
            <a:r>
              <a:rPr lang="es-ES" sz="2200" dirty="0" smtClean="0">
                <a:latin typeface="Garamond"/>
              </a:rPr>
              <a:t>Surge con el Caso Mario Costeja que buscaba borrar datos antiguos que aparecían en Google al buscar su nombre. Aparecía su nombre y el de su mujer como deudores y propietarios de una vivienda embargada en un diario de papel que luego fue digitalizado. Habían pasado 20 años. La deuda se había saldado cuando apareció esto en internet. El diario se negó a retirar la información. Se siguió un procedimiento de la AEPD contra Google </a:t>
            </a:r>
            <a:r>
              <a:rPr lang="es-ES" sz="2200" smtClean="0">
                <a:latin typeface="Garamond"/>
              </a:rPr>
              <a:t>ante el </a:t>
            </a:r>
            <a:r>
              <a:rPr lang="es-ES" sz="2200" dirty="0" smtClean="0">
                <a:latin typeface="Garamond"/>
              </a:rPr>
              <a:t>TJUE que dio la razón a la Agencia española y a Costeja.</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85387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33400"/>
            <a:ext cx="8229600" cy="990600"/>
          </a:xfrm>
        </p:spPr>
        <p:txBody>
          <a:bodyPr>
            <a:normAutofit fontScale="90000"/>
          </a:bodyPr>
          <a:lstStyle/>
          <a:p>
            <a:pPr algn="ctr"/>
            <a:r>
              <a:rPr lang="es-ES" i="1" dirty="0" smtClean="0">
                <a:solidFill>
                  <a:schemeClr val="tx2">
                    <a:lumMod val="75000"/>
                  </a:schemeClr>
                </a:solidFill>
                <a:latin typeface="Garamond"/>
              </a:rPr>
              <a:t/>
            </a:r>
            <a:br>
              <a:rPr lang="es-ES" i="1" dirty="0" smtClean="0">
                <a:solidFill>
                  <a:schemeClr val="tx2">
                    <a:lumMod val="75000"/>
                  </a:schemeClr>
                </a:solidFill>
                <a:latin typeface="Garamond"/>
              </a:rPr>
            </a:br>
            <a:r>
              <a:rPr lang="es-ES" i="1" dirty="0" smtClean="0">
                <a:solidFill>
                  <a:schemeClr val="tx2">
                    <a:lumMod val="75000"/>
                  </a:schemeClr>
                </a:solidFill>
                <a:latin typeface="Garamond"/>
              </a:rPr>
              <a:t/>
            </a:r>
            <a:br>
              <a:rPr lang="es-ES" i="1" dirty="0" smtClean="0">
                <a:solidFill>
                  <a:schemeClr val="tx2">
                    <a:lumMod val="75000"/>
                  </a:schemeClr>
                </a:solidFill>
                <a:latin typeface="Garamond"/>
              </a:rPr>
            </a:br>
            <a:r>
              <a:rPr lang="es-ES" i="1" dirty="0" smtClean="0">
                <a:solidFill>
                  <a:schemeClr val="tx2">
                    <a:lumMod val="75000"/>
                  </a:schemeClr>
                </a:solidFill>
                <a:latin typeface="Garamond"/>
              </a:rPr>
              <a:t/>
            </a:r>
            <a:br>
              <a:rPr lang="es-ES" i="1" dirty="0" smtClean="0">
                <a:solidFill>
                  <a:schemeClr val="tx2">
                    <a:lumMod val="75000"/>
                  </a:schemeClr>
                </a:solidFill>
                <a:latin typeface="Garamond"/>
              </a:rPr>
            </a:br>
            <a:r>
              <a:rPr lang="es-ES" i="1" dirty="0" smtClean="0">
                <a:solidFill>
                  <a:schemeClr val="tx2">
                    <a:lumMod val="75000"/>
                  </a:schemeClr>
                </a:solidFill>
                <a:latin typeface="Garamond"/>
              </a:rPr>
              <a:t/>
            </a:r>
            <a:br>
              <a:rPr lang="es-ES" i="1" dirty="0" smtClean="0">
                <a:solidFill>
                  <a:schemeClr val="tx2">
                    <a:lumMod val="75000"/>
                  </a:schemeClr>
                </a:solidFill>
                <a:latin typeface="Garamond"/>
              </a:rPr>
            </a:br>
            <a:r>
              <a:rPr lang="es-ES" dirty="0" smtClean="0">
                <a:latin typeface="Garamond"/>
              </a:rPr>
              <a:t>una introducción</a:t>
            </a:r>
            <a:r>
              <a:rPr lang="es-ES" dirty="0">
                <a:solidFill>
                  <a:schemeClr val="tx2">
                    <a:lumMod val="75000"/>
                  </a:schemeClr>
                </a:solidFill>
              </a:rPr>
              <a:t/>
            </a:r>
            <a:br>
              <a:rPr lang="es-ES" dirty="0">
                <a:solidFill>
                  <a:schemeClr val="tx2">
                    <a:lumMod val="75000"/>
                  </a:schemeClr>
                </a:solidFill>
              </a:rPr>
            </a:br>
            <a:endParaRPr lang="es-ES" dirty="0">
              <a:solidFill>
                <a:schemeClr val="tx2">
                  <a:lumMod val="75000"/>
                </a:schemeClr>
              </a:solidFill>
            </a:endParaRPr>
          </a:p>
        </p:txBody>
      </p:sp>
      <p:sp>
        <p:nvSpPr>
          <p:cNvPr id="3" name="2 Marcador de contenido"/>
          <p:cNvSpPr>
            <a:spLocks noGrp="1"/>
          </p:cNvSpPr>
          <p:nvPr>
            <p:ph sz="quarter" idx="13"/>
          </p:nvPr>
        </p:nvSpPr>
        <p:spPr>
          <a:xfrm>
            <a:off x="457200" y="1447800"/>
            <a:ext cx="8229600" cy="4678363"/>
          </a:xfrm>
        </p:spPr>
        <p:txBody>
          <a:bodyPr>
            <a:normAutofit/>
          </a:bodyPr>
          <a:lstStyle/>
          <a:p>
            <a:endParaRPr lang="es-ES" dirty="0" smtClean="0">
              <a:latin typeface="Garamond" panose="02020404030301010803" pitchFamily="18" charset="0"/>
            </a:endParaRPr>
          </a:p>
          <a:p>
            <a:r>
              <a:rPr lang="es-ES" sz="2400" dirty="0" smtClean="0">
                <a:latin typeface="Garamond" panose="02020404030301010803" pitchFamily="18" charset="0"/>
              </a:rPr>
              <a:t>Desde 2018 es obligatorio </a:t>
            </a:r>
            <a:r>
              <a:rPr lang="es-ES" sz="2400" dirty="0">
                <a:latin typeface="Garamond" panose="02020404030301010803" pitchFamily="18" charset="0"/>
              </a:rPr>
              <a:t>cumplir </a:t>
            </a:r>
            <a:r>
              <a:rPr lang="es-ES" sz="2400" dirty="0" smtClean="0">
                <a:latin typeface="Garamond" panose="02020404030301010803" pitchFamily="18" charset="0"/>
              </a:rPr>
              <a:t>el </a:t>
            </a:r>
            <a:r>
              <a:rPr lang="es-ES" sz="2400" i="1" dirty="0">
                <a:latin typeface="Garamond" panose="02020404030301010803" pitchFamily="18" charset="0"/>
              </a:rPr>
              <a:t>Reglamento </a:t>
            </a:r>
            <a:r>
              <a:rPr lang="es-ES" sz="2400" i="1" dirty="0" smtClean="0">
                <a:latin typeface="Garamond" panose="02020404030301010803" pitchFamily="18" charset="0"/>
              </a:rPr>
              <a:t>General de Protección de Datos </a:t>
            </a:r>
            <a:r>
              <a:rPr lang="es-ES" sz="2400" dirty="0" smtClean="0">
                <a:latin typeface="Garamond" panose="02020404030301010803" pitchFamily="18" charset="0"/>
              </a:rPr>
              <a:t>que entró en vigor en mayo de 2016</a:t>
            </a:r>
            <a:r>
              <a:rPr lang="es-ES" sz="2400" i="1" dirty="0" smtClean="0">
                <a:latin typeface="Garamond" panose="02020404030301010803" pitchFamily="18" charset="0"/>
              </a:rPr>
              <a:t>. </a:t>
            </a:r>
            <a:r>
              <a:rPr lang="es-ES" sz="2400" dirty="0" smtClean="0">
                <a:latin typeface="Garamond" panose="02020404030301010803" pitchFamily="18" charset="0"/>
              </a:rPr>
              <a:t>Esta normativa es de aplicación </a:t>
            </a:r>
            <a:r>
              <a:rPr lang="es-ES" sz="2400" dirty="0">
                <a:latin typeface="Garamond" panose="02020404030301010803" pitchFamily="18" charset="0"/>
              </a:rPr>
              <a:t>directa en </a:t>
            </a:r>
            <a:r>
              <a:rPr lang="es-ES" sz="2400" dirty="0" smtClean="0">
                <a:latin typeface="Garamond" panose="02020404030301010803" pitchFamily="18" charset="0"/>
              </a:rPr>
              <a:t>España. La nueva ley española de protección de datos está pendiente de aprobación parlamentaria.</a:t>
            </a:r>
          </a:p>
          <a:p>
            <a:r>
              <a:rPr lang="es-ES" sz="2400" dirty="0">
                <a:latin typeface="Garamond" panose="02020404030301010803" pitchFamily="18" charset="0"/>
              </a:rPr>
              <a:t>El RGPD contiene muchos conceptos, principios y mecanismos similares a los establecidos </a:t>
            </a:r>
            <a:r>
              <a:rPr lang="es-ES" sz="2400" dirty="0" smtClean="0">
                <a:latin typeface="Garamond" panose="02020404030301010803" pitchFamily="18" charset="0"/>
              </a:rPr>
              <a:t>(por la Directiva </a:t>
            </a:r>
            <a:r>
              <a:rPr lang="es-ES" sz="2400" dirty="0">
                <a:latin typeface="Garamond" panose="02020404030301010803" pitchFamily="18" charset="0"/>
              </a:rPr>
              <a:t>95/46 </a:t>
            </a:r>
            <a:r>
              <a:rPr lang="es-ES" sz="2400" dirty="0" smtClean="0">
                <a:latin typeface="Garamond" panose="02020404030301010803" pitchFamily="18" charset="0"/>
              </a:rPr>
              <a:t>y) </a:t>
            </a:r>
            <a:r>
              <a:rPr lang="es-ES" sz="2400" dirty="0">
                <a:latin typeface="Garamond" panose="02020404030301010803" pitchFamily="18" charset="0"/>
              </a:rPr>
              <a:t>por </a:t>
            </a:r>
            <a:r>
              <a:rPr lang="es-ES" sz="2400" dirty="0" smtClean="0">
                <a:latin typeface="Garamond" panose="02020404030301010803" pitchFamily="18" charset="0"/>
              </a:rPr>
              <a:t>la LOPD</a:t>
            </a:r>
            <a:r>
              <a:rPr lang="es-ES" sz="2400" dirty="0">
                <a:latin typeface="Garamond" panose="02020404030301010803" pitchFamily="18" charset="0"/>
              </a:rPr>
              <a:t>. Sin embargo, el RGPD modifica algunos aspectos del régimen actual y contiene nuevas </a:t>
            </a:r>
            <a:r>
              <a:rPr lang="es-ES" sz="2400" dirty="0" smtClean="0">
                <a:latin typeface="Garamond" panose="02020404030301010803" pitchFamily="18" charset="0"/>
              </a:rPr>
              <a:t>obligaciones y algunos cambios en los derechos.</a:t>
            </a:r>
          </a:p>
          <a:p>
            <a:endParaRPr lang="es-ES" dirty="0">
              <a:latin typeface="Garamond" panose="02020404030301010803" pitchFamily="18" charset="0"/>
            </a:endParaRPr>
          </a:p>
          <a:p>
            <a:endParaRPr lang="es-ES" dirty="0">
              <a:latin typeface="Garamond" panose="02020404030301010803" pitchFamily="18"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53377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554162"/>
          </a:xfrm>
        </p:spPr>
        <p:txBody>
          <a:bodyPr/>
          <a:lstStyle/>
          <a:p>
            <a:pPr algn="ctr"/>
            <a:r>
              <a:rPr lang="en-US" dirty="0" smtClean="0">
                <a:latin typeface="Garamond"/>
              </a:rPr>
              <a:t>GRUPO DE TRABAJO </a:t>
            </a:r>
            <a:br>
              <a:rPr lang="en-US" dirty="0" smtClean="0">
                <a:latin typeface="Garamond"/>
              </a:rPr>
            </a:br>
            <a:r>
              <a:rPr lang="en-US" dirty="0" smtClean="0">
                <a:latin typeface="Garamond"/>
              </a:rPr>
              <a:t>del </a:t>
            </a:r>
            <a:r>
              <a:rPr lang="en-US" dirty="0" err="1" smtClean="0">
                <a:latin typeface="Garamond"/>
              </a:rPr>
              <a:t>artículo</a:t>
            </a:r>
            <a:r>
              <a:rPr lang="en-US" dirty="0" smtClean="0">
                <a:latin typeface="Garamond"/>
              </a:rPr>
              <a:t> 29 </a:t>
            </a:r>
            <a:r>
              <a:rPr lang="en-US" dirty="0" err="1" smtClean="0">
                <a:latin typeface="Garamond"/>
              </a:rPr>
              <a:t>sobre</a:t>
            </a:r>
            <a:r>
              <a:rPr lang="en-US" dirty="0" smtClean="0">
                <a:latin typeface="Garamond"/>
              </a:rPr>
              <a:t> </a:t>
            </a:r>
            <a:r>
              <a:rPr lang="en-US" dirty="0" err="1" smtClean="0">
                <a:latin typeface="Garamond"/>
              </a:rPr>
              <a:t>protección</a:t>
            </a:r>
            <a:r>
              <a:rPr lang="en-US" dirty="0" smtClean="0">
                <a:latin typeface="Garamond"/>
              </a:rPr>
              <a:t> de </a:t>
            </a:r>
            <a:r>
              <a:rPr lang="en-US" dirty="0" err="1" smtClean="0">
                <a:latin typeface="Garamond"/>
              </a:rPr>
              <a:t>datos</a:t>
            </a:r>
            <a:endParaRPr lang="en-US" dirty="0">
              <a:latin typeface="Garamond"/>
            </a:endParaRPr>
          </a:p>
        </p:txBody>
      </p:sp>
      <p:sp>
        <p:nvSpPr>
          <p:cNvPr id="3" name="Content Placeholder 2"/>
          <p:cNvSpPr>
            <a:spLocks noGrp="1"/>
          </p:cNvSpPr>
          <p:nvPr>
            <p:ph sz="quarter" idx="13"/>
          </p:nvPr>
        </p:nvSpPr>
        <p:spPr>
          <a:xfrm>
            <a:off x="609600" y="1828800"/>
            <a:ext cx="7924800" cy="4038600"/>
          </a:xfrm>
        </p:spPr>
        <p:txBody>
          <a:bodyPr>
            <a:normAutofit/>
          </a:bodyPr>
          <a:lstStyle/>
          <a:p>
            <a:pPr>
              <a:buNone/>
            </a:pPr>
            <a:endParaRPr lang="en-US" sz="2200" dirty="0" smtClean="0">
              <a:latin typeface="Garamond"/>
            </a:endParaRPr>
          </a:p>
          <a:p>
            <a:pPr>
              <a:buFont typeface="Arial"/>
              <a:buChar char="•"/>
            </a:pPr>
            <a:r>
              <a:rPr lang="en-US" sz="2200" dirty="0" smtClean="0">
                <a:latin typeface="Garamond"/>
              </a:rPr>
              <a:t>En </a:t>
            </a:r>
            <a:r>
              <a:rPr lang="en-US" sz="2200" dirty="0" err="1" smtClean="0">
                <a:latin typeface="Garamond"/>
              </a:rPr>
              <a:t>inglés</a:t>
            </a:r>
            <a:r>
              <a:rPr lang="en-US" sz="2200" dirty="0" smtClean="0">
                <a:latin typeface="Garamond"/>
              </a:rPr>
              <a:t>: Article 29 Data Protection Working Party.</a:t>
            </a:r>
          </a:p>
          <a:p>
            <a:pPr>
              <a:buFont typeface="Arial"/>
              <a:buChar char="•"/>
            </a:pPr>
            <a:r>
              <a:rPr lang="en-US" sz="2200" dirty="0" smtClean="0">
                <a:latin typeface="Garamond"/>
              </a:rPr>
              <a:t>Es la </a:t>
            </a:r>
            <a:r>
              <a:rPr lang="en-US" sz="2200" dirty="0" err="1" smtClean="0">
                <a:latin typeface="Garamond"/>
              </a:rPr>
              <a:t>autoridad</a:t>
            </a:r>
            <a:r>
              <a:rPr lang="en-US" sz="2200" dirty="0" smtClean="0">
                <a:latin typeface="Garamond"/>
              </a:rPr>
              <a:t> de la Unión </a:t>
            </a:r>
            <a:r>
              <a:rPr lang="en-US" sz="2200" dirty="0" err="1" smtClean="0">
                <a:latin typeface="Garamond"/>
              </a:rPr>
              <a:t>Europea</a:t>
            </a:r>
            <a:r>
              <a:rPr lang="en-US" sz="2200" dirty="0" smtClean="0">
                <a:latin typeface="Garamond"/>
              </a:rPr>
              <a:t> en la </a:t>
            </a:r>
            <a:r>
              <a:rPr lang="en-US" sz="2200" dirty="0" err="1" smtClean="0">
                <a:latin typeface="Garamond"/>
              </a:rPr>
              <a:t>materia</a:t>
            </a:r>
            <a:r>
              <a:rPr lang="en-US" sz="2200" dirty="0" smtClean="0">
                <a:latin typeface="Garamond"/>
              </a:rPr>
              <a:t>.</a:t>
            </a:r>
          </a:p>
          <a:p>
            <a:pPr>
              <a:buFont typeface="Arial"/>
              <a:buChar char="•"/>
            </a:pPr>
            <a:r>
              <a:rPr lang="en-US" sz="2200" dirty="0" err="1" smtClean="0">
                <a:latin typeface="Garamond"/>
              </a:rPr>
              <a:t>Sus</a:t>
            </a:r>
            <a:r>
              <a:rPr lang="en-US" sz="2200" dirty="0" smtClean="0">
                <a:latin typeface="Garamond"/>
              </a:rPr>
              <a:t> </a:t>
            </a:r>
            <a:r>
              <a:rPr lang="en-US" sz="2200" dirty="0" err="1" smtClean="0">
                <a:latin typeface="Garamond"/>
              </a:rPr>
              <a:t>directrices</a:t>
            </a:r>
            <a:r>
              <a:rPr lang="en-US" sz="2200" dirty="0" smtClean="0">
                <a:latin typeface="Garamond"/>
              </a:rPr>
              <a:t> </a:t>
            </a:r>
            <a:r>
              <a:rPr lang="en-US" sz="2200" dirty="0" err="1" smtClean="0">
                <a:latin typeface="Garamond"/>
              </a:rPr>
              <a:t>sobre</a:t>
            </a:r>
            <a:r>
              <a:rPr lang="en-US" sz="2200" dirty="0" smtClean="0">
                <a:latin typeface="Garamond"/>
              </a:rPr>
              <a:t> </a:t>
            </a:r>
            <a:r>
              <a:rPr lang="en-US" sz="2200" dirty="0" err="1" smtClean="0">
                <a:latin typeface="Garamond"/>
              </a:rPr>
              <a:t>protección</a:t>
            </a:r>
            <a:r>
              <a:rPr lang="en-US" sz="2200" dirty="0" smtClean="0">
                <a:latin typeface="Garamond"/>
              </a:rPr>
              <a:t> de </a:t>
            </a:r>
            <a:r>
              <a:rPr lang="en-US" sz="2200" dirty="0" err="1" smtClean="0">
                <a:latin typeface="Garamond"/>
              </a:rPr>
              <a:t>datos</a:t>
            </a:r>
            <a:r>
              <a:rPr lang="en-US" sz="2200" dirty="0" smtClean="0">
                <a:latin typeface="Garamond"/>
              </a:rPr>
              <a:t> son la </a:t>
            </a:r>
            <a:r>
              <a:rPr lang="en-US" sz="2200" dirty="0" err="1" smtClean="0">
                <a:latin typeface="Garamond"/>
              </a:rPr>
              <a:t>mejor</a:t>
            </a:r>
            <a:r>
              <a:rPr lang="en-US" sz="2200" dirty="0" smtClean="0">
                <a:latin typeface="Garamond"/>
              </a:rPr>
              <a:t> </a:t>
            </a:r>
            <a:r>
              <a:rPr lang="en-US" sz="2200" dirty="0" err="1" smtClean="0">
                <a:latin typeface="Garamond"/>
              </a:rPr>
              <a:t>manera</a:t>
            </a:r>
            <a:r>
              <a:rPr lang="en-US" sz="2200" dirty="0" smtClean="0">
                <a:latin typeface="Garamond"/>
              </a:rPr>
              <a:t> de saber </a:t>
            </a:r>
            <a:r>
              <a:rPr lang="en-US" sz="2200" dirty="0" err="1" smtClean="0">
                <a:latin typeface="Garamond"/>
              </a:rPr>
              <a:t>cómo</a:t>
            </a:r>
            <a:r>
              <a:rPr lang="en-US" sz="2200" dirty="0" smtClean="0">
                <a:latin typeface="Garamond"/>
              </a:rPr>
              <a:t> hay </a:t>
            </a:r>
            <a:r>
              <a:rPr lang="en-US" sz="2200" dirty="0" err="1" smtClean="0">
                <a:latin typeface="Garamond"/>
              </a:rPr>
              <a:t>que</a:t>
            </a:r>
            <a:r>
              <a:rPr lang="en-US" sz="2200" dirty="0" smtClean="0">
                <a:latin typeface="Garamond"/>
              </a:rPr>
              <a:t> </a:t>
            </a:r>
            <a:r>
              <a:rPr lang="en-US" sz="2200" dirty="0" err="1" smtClean="0">
                <a:latin typeface="Garamond"/>
              </a:rPr>
              <a:t>interpretar</a:t>
            </a:r>
            <a:r>
              <a:rPr lang="en-US" sz="2200" dirty="0" smtClean="0">
                <a:latin typeface="Garamond"/>
              </a:rPr>
              <a:t> la </a:t>
            </a:r>
            <a:r>
              <a:rPr lang="en-US" sz="2200" dirty="0" err="1" smtClean="0">
                <a:latin typeface="Garamond"/>
              </a:rPr>
              <a:t>normativa</a:t>
            </a:r>
            <a:r>
              <a:rPr lang="en-US" sz="2200" dirty="0" smtClean="0">
                <a:latin typeface="Garamond"/>
              </a:rPr>
              <a:t> </a:t>
            </a:r>
            <a:r>
              <a:rPr lang="en-US" sz="2200" dirty="0" err="1" smtClean="0">
                <a:latin typeface="Garamond"/>
              </a:rPr>
              <a:t>europea</a:t>
            </a:r>
            <a:r>
              <a:rPr lang="en-US" sz="2200" dirty="0" smtClean="0">
                <a:latin typeface="Garamond"/>
              </a:rPr>
              <a:t> (la </a:t>
            </a:r>
            <a:r>
              <a:rPr lang="en-US" sz="2200" dirty="0" err="1" smtClean="0">
                <a:latin typeface="Garamond"/>
              </a:rPr>
              <a:t>Agencia</a:t>
            </a:r>
            <a:r>
              <a:rPr lang="en-US" sz="2200" dirty="0" smtClean="0">
                <a:latin typeface="Garamond"/>
              </a:rPr>
              <a:t> </a:t>
            </a:r>
            <a:r>
              <a:rPr lang="en-US" sz="2200" dirty="0" err="1" smtClean="0">
                <a:latin typeface="Garamond"/>
              </a:rPr>
              <a:t>Española</a:t>
            </a:r>
            <a:r>
              <a:rPr lang="en-US" sz="2200" dirty="0" smtClean="0">
                <a:latin typeface="Garamond"/>
              </a:rPr>
              <a:t> </a:t>
            </a:r>
            <a:r>
              <a:rPr lang="en-US" sz="2200" dirty="0" err="1" smtClean="0">
                <a:latin typeface="Garamond"/>
              </a:rPr>
              <a:t>pierde</a:t>
            </a:r>
            <a:r>
              <a:rPr lang="en-US" sz="2200" dirty="0" smtClean="0">
                <a:latin typeface="Garamond"/>
              </a:rPr>
              <a:t> </a:t>
            </a:r>
            <a:r>
              <a:rPr lang="en-US" sz="2200" dirty="0" err="1" smtClean="0">
                <a:latin typeface="Garamond"/>
              </a:rPr>
              <a:t>importancia</a:t>
            </a:r>
            <a:r>
              <a:rPr lang="en-US" sz="2200" dirty="0" smtClean="0">
                <a:latin typeface="Garamond"/>
              </a:rPr>
              <a:t> </a:t>
            </a:r>
            <a:r>
              <a:rPr lang="en-US" sz="2200" dirty="0" err="1" smtClean="0">
                <a:latin typeface="Garamond"/>
              </a:rPr>
              <a:t>frente</a:t>
            </a:r>
            <a:r>
              <a:rPr lang="en-US" sz="2200" dirty="0" smtClean="0">
                <a:latin typeface="Garamond"/>
              </a:rPr>
              <a:t> al </a:t>
            </a:r>
            <a:r>
              <a:rPr lang="en-US" sz="2200" dirty="0" err="1" smtClean="0">
                <a:latin typeface="Garamond"/>
              </a:rPr>
              <a:t>Grupo</a:t>
            </a:r>
            <a:r>
              <a:rPr lang="en-US" sz="2200" dirty="0" smtClean="0">
                <a:latin typeface="Garamond"/>
              </a:rPr>
              <a:t> de </a:t>
            </a:r>
            <a:r>
              <a:rPr lang="en-US" sz="2200" dirty="0" err="1" smtClean="0">
                <a:latin typeface="Garamond"/>
              </a:rPr>
              <a:t>trabajo</a:t>
            </a:r>
            <a:r>
              <a:rPr lang="en-US" sz="2200" dirty="0" smtClean="0">
                <a:latin typeface="Garamond"/>
              </a:rPr>
              <a:t> </a:t>
            </a:r>
            <a:r>
              <a:rPr lang="en-US" sz="2200" dirty="0" err="1" smtClean="0">
                <a:latin typeface="Garamond"/>
              </a:rPr>
              <a:t>europeo</a:t>
            </a:r>
            <a:r>
              <a:rPr lang="en-US" sz="2200" dirty="0" smtClean="0">
                <a:latin typeface="Garamond"/>
              </a:rPr>
              <a:t>).</a:t>
            </a:r>
          </a:p>
          <a:p>
            <a:pPr>
              <a:buFont typeface="Arial"/>
              <a:buChar char="•"/>
            </a:pPr>
            <a:r>
              <a:rPr lang="en-US" sz="2200" dirty="0" err="1" smtClean="0">
                <a:latin typeface="Garamond"/>
              </a:rPr>
              <a:t>Cuenta</a:t>
            </a:r>
            <a:r>
              <a:rPr lang="en-US" sz="2200" dirty="0" smtClean="0">
                <a:latin typeface="Garamond"/>
              </a:rPr>
              <a:t> con un </a:t>
            </a:r>
            <a:r>
              <a:rPr lang="en-US" sz="2200" dirty="0" err="1" smtClean="0">
                <a:latin typeface="Garamond"/>
              </a:rPr>
              <a:t>buen</a:t>
            </a:r>
            <a:r>
              <a:rPr lang="en-US" sz="2200" dirty="0" smtClean="0">
                <a:latin typeface="Garamond"/>
              </a:rPr>
              <a:t> </a:t>
            </a:r>
            <a:r>
              <a:rPr lang="en-US" sz="2200" dirty="0" err="1" smtClean="0">
                <a:latin typeface="Garamond"/>
              </a:rPr>
              <a:t>número</a:t>
            </a:r>
            <a:r>
              <a:rPr lang="en-US" sz="2200" dirty="0" smtClean="0">
                <a:latin typeface="Garamond"/>
              </a:rPr>
              <a:t> de </a:t>
            </a:r>
            <a:r>
              <a:rPr lang="en-US" sz="2200" dirty="0" err="1" smtClean="0">
                <a:latin typeface="Garamond"/>
              </a:rPr>
              <a:t>directrices</a:t>
            </a:r>
            <a:r>
              <a:rPr lang="en-US" sz="2200" dirty="0" smtClean="0">
                <a:latin typeface="Garamond"/>
              </a:rPr>
              <a:t> </a:t>
            </a:r>
            <a:r>
              <a:rPr lang="en-US" sz="2200" dirty="0" err="1" smtClean="0">
                <a:latin typeface="Garamond"/>
              </a:rPr>
              <a:t>sobre</a:t>
            </a:r>
            <a:r>
              <a:rPr lang="en-US" sz="2200" dirty="0" smtClean="0">
                <a:latin typeface="Garamond"/>
              </a:rPr>
              <a:t> el </a:t>
            </a:r>
            <a:r>
              <a:rPr lang="en-US" sz="2200" dirty="0" err="1" smtClean="0">
                <a:latin typeface="Garamond"/>
              </a:rPr>
              <a:t>Reglamento</a:t>
            </a:r>
            <a:r>
              <a:rPr lang="en-US" sz="2200" dirty="0" smtClean="0">
                <a:latin typeface="Garamond"/>
              </a:rPr>
              <a:t> General de </a:t>
            </a:r>
            <a:r>
              <a:rPr lang="en-US" sz="2200" dirty="0" err="1" smtClean="0">
                <a:latin typeface="Garamond"/>
              </a:rPr>
              <a:t>Protección</a:t>
            </a:r>
            <a:r>
              <a:rPr lang="en-US" sz="2200" dirty="0" smtClean="0">
                <a:latin typeface="Garamond"/>
              </a:rPr>
              <a:t> de </a:t>
            </a:r>
            <a:r>
              <a:rPr lang="en-US" sz="2200" dirty="0" err="1" smtClean="0">
                <a:latin typeface="Garamond"/>
              </a:rPr>
              <a:t>Datos</a:t>
            </a:r>
            <a:r>
              <a:rPr lang="en-US" sz="2200" dirty="0" smtClean="0">
                <a:latin typeface="Garamond"/>
              </a:rPr>
              <a:t>.</a:t>
            </a:r>
            <a:endParaRPr lang="en-US" sz="2200" dirty="0">
              <a:latin typeface="Garamon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33400"/>
            <a:ext cx="8229600" cy="1066800"/>
          </a:xfrm>
        </p:spPr>
        <p:txBody>
          <a:bodyPr>
            <a:normAutofit fontScale="90000"/>
          </a:bodyPr>
          <a:lstStyle/>
          <a:p>
            <a:pPr algn="ctr"/>
            <a:r>
              <a:rPr lang="es-ES" i="1" dirty="0" smtClean="0">
                <a:solidFill>
                  <a:schemeClr val="tx2">
                    <a:lumMod val="75000"/>
                  </a:schemeClr>
                </a:solidFill>
                <a:latin typeface="Garamond"/>
              </a:rPr>
              <a:t/>
            </a:r>
            <a:br>
              <a:rPr lang="es-ES" i="1" dirty="0" smtClean="0">
                <a:solidFill>
                  <a:schemeClr val="tx2">
                    <a:lumMod val="75000"/>
                  </a:schemeClr>
                </a:solidFill>
                <a:latin typeface="Garamond"/>
              </a:rPr>
            </a:br>
            <a:r>
              <a:rPr lang="es-ES" i="1" dirty="0" smtClean="0">
                <a:solidFill>
                  <a:schemeClr val="tx2">
                    <a:lumMod val="75000"/>
                  </a:schemeClr>
                </a:solidFill>
                <a:latin typeface="Garamond"/>
              </a:rPr>
              <a:t/>
            </a:r>
            <a:br>
              <a:rPr lang="es-ES" i="1" dirty="0" smtClean="0">
                <a:solidFill>
                  <a:schemeClr val="tx2">
                    <a:lumMod val="75000"/>
                  </a:schemeClr>
                </a:solidFill>
                <a:latin typeface="Garamond"/>
              </a:rPr>
            </a:br>
            <a:r>
              <a:rPr lang="es-ES" dirty="0" smtClean="0">
                <a:latin typeface="Garamond"/>
              </a:rPr>
              <a:t>Índice</a:t>
            </a:r>
            <a:r>
              <a:rPr lang="es-ES" dirty="0" smtClean="0">
                <a:solidFill>
                  <a:schemeClr val="tx2">
                    <a:lumMod val="75000"/>
                  </a:schemeClr>
                </a:solidFill>
              </a:rPr>
              <a:t/>
            </a:r>
            <a:br>
              <a:rPr lang="es-ES" dirty="0" smtClean="0">
                <a:solidFill>
                  <a:schemeClr val="tx2">
                    <a:lumMod val="75000"/>
                  </a:schemeClr>
                </a:solidFill>
              </a:rPr>
            </a:br>
            <a:endParaRPr lang="es-ES" dirty="0">
              <a:solidFill>
                <a:schemeClr val="tx2">
                  <a:lumMod val="75000"/>
                </a:schemeClr>
              </a:solidFill>
            </a:endParaRPr>
          </a:p>
        </p:txBody>
      </p:sp>
      <p:sp>
        <p:nvSpPr>
          <p:cNvPr id="3" name="2 Marcador de contenido"/>
          <p:cNvSpPr>
            <a:spLocks noGrp="1"/>
          </p:cNvSpPr>
          <p:nvPr>
            <p:ph sz="quarter" idx="13"/>
          </p:nvPr>
        </p:nvSpPr>
        <p:spPr>
          <a:xfrm>
            <a:off x="609600" y="1524000"/>
            <a:ext cx="8229600" cy="4267200"/>
          </a:xfrm>
        </p:spPr>
        <p:txBody>
          <a:bodyPr>
            <a:normAutofit/>
          </a:bodyPr>
          <a:lstStyle/>
          <a:p>
            <a:endParaRPr lang="es-ES" sz="2200" dirty="0" smtClean="0">
              <a:latin typeface="Garamond" panose="02020404030301010803" pitchFamily="18" charset="0"/>
            </a:endParaRPr>
          </a:p>
          <a:p>
            <a:pPr marL="457200" indent="-457200">
              <a:buAutoNum type="arabicPeriod"/>
            </a:pPr>
            <a:r>
              <a:rPr lang="es-ES" sz="2200" dirty="0" smtClean="0">
                <a:latin typeface="Garamond" panose="02020404030301010803" pitchFamily="18" charset="0"/>
              </a:rPr>
              <a:t>El objeto (concepto de dato personal, tratamiento y fichero).</a:t>
            </a:r>
          </a:p>
          <a:p>
            <a:pPr marL="457200" indent="-457200">
              <a:buAutoNum type="arabicPeriod"/>
            </a:pPr>
            <a:r>
              <a:rPr lang="es-ES" sz="2200" dirty="0" smtClean="0">
                <a:latin typeface="Garamond" panose="02020404030301010803" pitchFamily="18" charset="0"/>
              </a:rPr>
              <a:t>Los sujetos de la protección de datos personales (en particular, la figura del DPD).</a:t>
            </a:r>
          </a:p>
          <a:p>
            <a:pPr marL="457200" indent="-457200">
              <a:buAutoNum type="arabicPeriod"/>
            </a:pPr>
            <a:r>
              <a:rPr lang="es-ES" sz="2200" dirty="0" smtClean="0">
                <a:latin typeface="Garamond" panose="02020404030301010803" pitchFamily="18" charset="0"/>
              </a:rPr>
              <a:t>El enfoque del riesgo.</a:t>
            </a:r>
          </a:p>
          <a:p>
            <a:pPr marL="457200" indent="-457200">
              <a:buAutoNum type="arabicPeriod"/>
            </a:pPr>
            <a:r>
              <a:rPr lang="es-ES" sz="2200" dirty="0" smtClean="0">
                <a:latin typeface="Garamond" panose="02020404030301010803" pitchFamily="18" charset="0"/>
              </a:rPr>
              <a:t>La protección de datos desde el diseño y por defecto.</a:t>
            </a:r>
          </a:p>
          <a:p>
            <a:pPr marL="457200" indent="-457200">
              <a:buAutoNum type="arabicPeriod"/>
            </a:pPr>
            <a:r>
              <a:rPr lang="es-ES" sz="2200" dirty="0" smtClean="0">
                <a:latin typeface="Garamond" panose="02020404030301010803" pitchFamily="18" charset="0"/>
              </a:rPr>
              <a:t>Algunas definiciones nuevas.</a:t>
            </a:r>
          </a:p>
          <a:p>
            <a:pPr marL="457200" indent="-457200">
              <a:buAutoNum type="arabicPeriod"/>
            </a:pPr>
            <a:r>
              <a:rPr lang="es-ES" sz="2200" dirty="0" smtClean="0">
                <a:latin typeface="Garamond" panose="02020404030301010803" pitchFamily="18" charset="0"/>
              </a:rPr>
              <a:t>El consentimiento y otras formas de legitimación del tratamiento.</a:t>
            </a:r>
          </a:p>
          <a:p>
            <a:pPr marL="457200" indent="-457200">
              <a:buAutoNum type="arabicPeriod"/>
            </a:pPr>
            <a:r>
              <a:rPr lang="es-ES" sz="2200" dirty="0" smtClean="0">
                <a:latin typeface="Garamond" panose="02020404030301010803" pitchFamily="18" charset="0"/>
              </a:rPr>
              <a:t>El derecho a la portabilidad.</a:t>
            </a:r>
          </a:p>
          <a:p>
            <a:endParaRPr lang="es-ES" dirty="0">
              <a:latin typeface="Garamond" panose="02020404030301010803" pitchFamily="18"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53377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457200"/>
            <a:ext cx="8496944" cy="685800"/>
          </a:xfrm>
        </p:spPr>
        <p:txBody>
          <a:bodyPr>
            <a:normAutofit/>
          </a:bodyPr>
          <a:lstStyle/>
          <a:p>
            <a:pPr algn="ctr"/>
            <a:r>
              <a:rPr lang="es-ES" dirty="0" smtClean="0">
                <a:latin typeface="Garamond"/>
              </a:rPr>
              <a:t>oBJETO</a:t>
            </a:r>
            <a:endParaRPr lang="es-ES" dirty="0">
              <a:latin typeface="Garamond"/>
            </a:endParaRPr>
          </a:p>
        </p:txBody>
      </p:sp>
      <p:sp>
        <p:nvSpPr>
          <p:cNvPr id="3" name="2 Marcador de contenido"/>
          <p:cNvSpPr>
            <a:spLocks noGrp="1"/>
          </p:cNvSpPr>
          <p:nvPr>
            <p:ph sz="quarter" idx="13"/>
          </p:nvPr>
        </p:nvSpPr>
        <p:spPr>
          <a:xfrm>
            <a:off x="457200" y="1295400"/>
            <a:ext cx="8229600" cy="4572001"/>
          </a:xfrm>
        </p:spPr>
        <p:txBody>
          <a:bodyPr>
            <a:normAutofit/>
          </a:bodyPr>
          <a:lstStyle/>
          <a:p>
            <a:endParaRPr lang="es-ES" sz="1800" b="1" dirty="0" smtClean="0">
              <a:latin typeface="Garamond" panose="02020404030301010803" pitchFamily="18" charset="0"/>
            </a:endParaRPr>
          </a:p>
          <a:p>
            <a:r>
              <a:rPr lang="es-ES" sz="2400" b="1" dirty="0" smtClean="0">
                <a:latin typeface="Garamond" panose="02020404030301010803" pitchFamily="18" charset="0"/>
              </a:rPr>
              <a:t>Dato personal</a:t>
            </a:r>
            <a:r>
              <a:rPr lang="es-ES" sz="2400" dirty="0" smtClean="0">
                <a:latin typeface="Garamond" panose="02020404030301010803" pitchFamily="18" charset="0"/>
              </a:rPr>
              <a:t>: toda información sobre una persona física identificada o identificable: datos personales básicos (DNI, domicilio, etc.), imagen, audio, video, dirección IP, etc.</a:t>
            </a:r>
          </a:p>
          <a:p>
            <a:r>
              <a:rPr lang="es-ES" sz="2400" b="1" dirty="0" smtClean="0">
                <a:latin typeface="Garamond" panose="02020404030301010803" pitchFamily="18" charset="0"/>
              </a:rPr>
              <a:t>Tratamiento</a:t>
            </a:r>
            <a:r>
              <a:rPr lang="es-ES" sz="2400" dirty="0" smtClean="0">
                <a:latin typeface="Garamond" panose="02020404030301010803" pitchFamily="18" charset="0"/>
              </a:rPr>
              <a:t>: recogida, registro, organización, conservación, elaboración, modificación, conservación, transmisión, consulta o cualquier otra forma de acceso a los datos personales, así como su bloqueo, supresión o destrucción.</a:t>
            </a:r>
          </a:p>
          <a:p>
            <a:r>
              <a:rPr lang="es-ES" sz="2400" b="1" dirty="0" smtClean="0">
                <a:latin typeface="Garamond" panose="02020404030301010803" pitchFamily="18" charset="0"/>
              </a:rPr>
              <a:t>Fichero</a:t>
            </a:r>
            <a:r>
              <a:rPr lang="es-ES" sz="2400" dirty="0" smtClean="0">
                <a:latin typeface="Garamond" panose="02020404030301010803" pitchFamily="18" charset="0"/>
              </a:rPr>
              <a:t>: conjunto estructurado de datos personales accesibles con arreglo a criterios determinados.</a:t>
            </a:r>
          </a:p>
          <a:p>
            <a:endParaRPr lang="es-ES" sz="2200" dirty="0" smtClean="0">
              <a:latin typeface="Garamond" panose="02020404030301010803" pitchFamily="18"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01501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228600"/>
            <a:ext cx="8496944" cy="914400"/>
          </a:xfrm>
        </p:spPr>
        <p:txBody>
          <a:bodyPr>
            <a:normAutofit fontScale="90000"/>
          </a:bodyPr>
          <a:lstStyle/>
          <a:p>
            <a:pPr algn="ctr"/>
            <a:r>
              <a:rPr lang="es-ES" i="1" dirty="0" smtClean="0">
                <a:solidFill>
                  <a:schemeClr val="tx2">
                    <a:lumMod val="75000"/>
                  </a:schemeClr>
                </a:solidFill>
              </a:rPr>
              <a:t/>
            </a:r>
            <a:br>
              <a:rPr lang="es-ES" i="1" dirty="0" smtClean="0">
                <a:solidFill>
                  <a:schemeClr val="tx2">
                    <a:lumMod val="75000"/>
                  </a:schemeClr>
                </a:solidFill>
              </a:rPr>
            </a:br>
            <a:r>
              <a:rPr lang="es-ES" dirty="0" smtClean="0">
                <a:latin typeface="Garamond" panose="02020404030301010803" pitchFamily="18" charset="0"/>
              </a:rPr>
              <a:t>SUJETOS</a:t>
            </a:r>
            <a:endParaRPr lang="es-ES" dirty="0">
              <a:latin typeface="Garamond" panose="02020404030301010803" pitchFamily="18" charset="0"/>
            </a:endParaRPr>
          </a:p>
        </p:txBody>
      </p:sp>
      <p:sp>
        <p:nvSpPr>
          <p:cNvPr id="3" name="2 Marcador de contenido"/>
          <p:cNvSpPr>
            <a:spLocks noGrp="1"/>
          </p:cNvSpPr>
          <p:nvPr>
            <p:ph sz="quarter" idx="13"/>
          </p:nvPr>
        </p:nvSpPr>
        <p:spPr>
          <a:xfrm>
            <a:off x="533400" y="1219200"/>
            <a:ext cx="8229600" cy="4569371"/>
          </a:xfrm>
        </p:spPr>
        <p:txBody>
          <a:bodyPr>
            <a:normAutofit/>
          </a:bodyPr>
          <a:lstStyle/>
          <a:p>
            <a:endParaRPr lang="es-ES" sz="1800" b="1" dirty="0" smtClean="0">
              <a:latin typeface="Garamond" panose="02020404030301010803" pitchFamily="18" charset="0"/>
            </a:endParaRPr>
          </a:p>
          <a:p>
            <a:r>
              <a:rPr lang="es-ES" sz="2600" b="1" dirty="0" smtClean="0">
                <a:latin typeface="Garamond" panose="02020404030301010803" pitchFamily="18" charset="0"/>
              </a:rPr>
              <a:t>Responsable del tratamiento</a:t>
            </a:r>
            <a:r>
              <a:rPr lang="es-ES" sz="2600" dirty="0" smtClean="0">
                <a:latin typeface="Garamond" panose="02020404030301010803" pitchFamily="18" charset="0"/>
              </a:rPr>
              <a:t>: es la persona (física o jurídica) que decide los fines y medios del tratamiento, solo a conjuntamente con otros. </a:t>
            </a:r>
          </a:p>
          <a:p>
            <a:r>
              <a:rPr lang="es-ES" sz="2600" b="1" dirty="0" smtClean="0">
                <a:latin typeface="Garamond" panose="02020404030301010803" pitchFamily="18" charset="0"/>
              </a:rPr>
              <a:t>Encargado del tratamiento</a:t>
            </a:r>
            <a:r>
              <a:rPr lang="es-ES" sz="2600" dirty="0" smtClean="0">
                <a:latin typeface="Garamond" panose="02020404030301010803" pitchFamily="18" charset="0"/>
              </a:rPr>
              <a:t>: es la persona (física o jurídica) que trata datos personales por cuenta del responsable del tratamiento (la relación se rige por un contrato de arrendamiento de servicios).</a:t>
            </a:r>
          </a:p>
          <a:p>
            <a:r>
              <a:rPr lang="es-ES" sz="2600" b="1" dirty="0" smtClean="0">
                <a:latin typeface="Garamond" panose="02020404030301010803" pitchFamily="18" charset="0"/>
              </a:rPr>
              <a:t>Interesado</a:t>
            </a:r>
            <a:r>
              <a:rPr lang="es-ES" sz="2600" dirty="0" smtClean="0">
                <a:latin typeface="Garamond" panose="02020404030301010803" pitchFamily="18" charset="0"/>
              </a:rPr>
              <a:t>: persona a la que se refieren los datos y titular del derecho a la protección de datos personales.</a:t>
            </a:r>
          </a:p>
          <a:p>
            <a:endParaRPr lang="es-ES" sz="2200" dirty="0">
              <a:latin typeface="Garamond" panose="02020404030301010803" pitchFamily="18"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1952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381000"/>
            <a:ext cx="8496944" cy="864096"/>
          </a:xfrm>
        </p:spPr>
        <p:txBody>
          <a:bodyPr>
            <a:normAutofit fontScale="90000"/>
          </a:bodyPr>
          <a:lstStyle/>
          <a:p>
            <a:pPr algn="ctr"/>
            <a:r>
              <a:rPr lang="es-ES" i="1" dirty="0" smtClean="0"/>
              <a:t/>
            </a:r>
            <a:br>
              <a:rPr lang="es-ES" i="1" dirty="0" smtClean="0"/>
            </a:br>
            <a:r>
              <a:rPr lang="es-ES" dirty="0" smtClean="0">
                <a:latin typeface="Garamond" panose="02020404030301010803" pitchFamily="18" charset="0"/>
              </a:rPr>
              <a:t>SUJETOS</a:t>
            </a:r>
            <a:endParaRPr lang="es-ES" dirty="0">
              <a:latin typeface="Garamond" panose="02020404030301010803" pitchFamily="18" charset="0"/>
            </a:endParaRPr>
          </a:p>
        </p:txBody>
      </p:sp>
      <p:sp>
        <p:nvSpPr>
          <p:cNvPr id="3" name="2 Marcador de contenido"/>
          <p:cNvSpPr>
            <a:spLocks noGrp="1"/>
          </p:cNvSpPr>
          <p:nvPr>
            <p:ph sz="quarter" idx="13"/>
          </p:nvPr>
        </p:nvSpPr>
        <p:spPr>
          <a:xfrm>
            <a:off x="533400" y="1447800"/>
            <a:ext cx="8229600" cy="4340771"/>
          </a:xfrm>
        </p:spPr>
        <p:txBody>
          <a:bodyPr>
            <a:normAutofit/>
          </a:bodyPr>
          <a:lstStyle/>
          <a:p>
            <a:endParaRPr lang="es-ES" sz="1800" b="1" dirty="0" smtClean="0">
              <a:latin typeface="Garamond" panose="02020404030301010803" pitchFamily="18" charset="0"/>
            </a:endParaRPr>
          </a:p>
          <a:p>
            <a:r>
              <a:rPr lang="es-ES" sz="2200" b="1" dirty="0" smtClean="0">
                <a:latin typeface="Garamond" panose="02020404030301010803" pitchFamily="18" charset="0"/>
              </a:rPr>
              <a:t>Autoridad de control</a:t>
            </a:r>
            <a:r>
              <a:rPr lang="es-ES" sz="2200" dirty="0" smtClean="0">
                <a:latin typeface="Garamond" panose="02020404030301010803" pitchFamily="18" charset="0"/>
              </a:rPr>
              <a:t>: autoridad pública independiente designada por cada Estado miembro con la responsabilidad de supervisar la aplicación del Reglamento (en España: AEPD).</a:t>
            </a:r>
          </a:p>
          <a:p>
            <a:r>
              <a:rPr lang="es-ES" sz="2200" b="1" dirty="0" smtClean="0">
                <a:latin typeface="Garamond" panose="02020404030301010803" pitchFamily="18" charset="0"/>
              </a:rPr>
              <a:t>Delegado de protección de datos personales</a:t>
            </a:r>
            <a:r>
              <a:rPr lang="es-ES" sz="2200" dirty="0" smtClean="0">
                <a:latin typeface="Garamond" panose="02020404030301010803" pitchFamily="18" charset="0"/>
              </a:rPr>
              <a:t>: una persona responsable (en el seno de un responsable del tratamiento o un encargado del tratamiento) de supervisar y monitorear de manera independiente la aplicación interna y el respeto de las normas sobre protección de datos. El DPD puede ser tanto un empleado interno como un consultor externo.</a:t>
            </a:r>
          </a:p>
          <a:p>
            <a:endParaRPr lang="es-ES" sz="2200" dirty="0">
              <a:latin typeface="Garamond" panose="02020404030301010803" pitchFamily="18"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1952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435280" cy="1008112"/>
          </a:xfrm>
        </p:spPr>
        <p:txBody>
          <a:bodyPr>
            <a:normAutofit/>
          </a:bodyPr>
          <a:lstStyle/>
          <a:p>
            <a:pPr algn="ctr"/>
            <a:r>
              <a:rPr lang="es-ES" i="1" dirty="0" smtClean="0">
                <a:latin typeface="Garamond"/>
              </a:rPr>
              <a:t/>
            </a:r>
            <a:br>
              <a:rPr lang="es-ES" i="1" dirty="0" smtClean="0">
                <a:latin typeface="Garamond"/>
              </a:rPr>
            </a:br>
            <a:r>
              <a:rPr lang="es-ES" dirty="0" smtClean="0">
                <a:latin typeface="Garamond"/>
              </a:rPr>
              <a:t>sujetos: el delegado de pd</a:t>
            </a:r>
            <a:endParaRPr lang="es-ES" dirty="0">
              <a:latin typeface="Garamond"/>
            </a:endParaRPr>
          </a:p>
        </p:txBody>
      </p:sp>
      <p:sp>
        <p:nvSpPr>
          <p:cNvPr id="3" name="2 Marcador de contenido"/>
          <p:cNvSpPr>
            <a:spLocks noGrp="1"/>
          </p:cNvSpPr>
          <p:nvPr>
            <p:ph sz="quarter" idx="13"/>
          </p:nvPr>
        </p:nvSpPr>
        <p:spPr>
          <a:xfrm>
            <a:off x="560040" y="1616521"/>
            <a:ext cx="8279160" cy="4860479"/>
          </a:xfrm>
        </p:spPr>
        <p:txBody>
          <a:bodyPr>
            <a:normAutofit/>
          </a:bodyPr>
          <a:lstStyle/>
          <a:p>
            <a:pPr marL="0" indent="0">
              <a:buNone/>
            </a:pPr>
            <a:r>
              <a:rPr lang="es-ES" sz="2000" dirty="0" smtClean="0">
                <a:latin typeface="Garamond"/>
              </a:rPr>
              <a:t>Obligatorio para: </a:t>
            </a:r>
          </a:p>
          <a:p>
            <a:pPr>
              <a:buFont typeface="Wingdings" panose="05000000000000000000" pitchFamily="2" charset="2"/>
              <a:buChar char="Ø"/>
            </a:pPr>
            <a:r>
              <a:rPr lang="es-ES" sz="2000" b="1" dirty="0" smtClean="0">
                <a:latin typeface="Garamond"/>
              </a:rPr>
              <a:t>Autoridades </a:t>
            </a:r>
            <a:r>
              <a:rPr lang="es-ES" sz="2000" b="1" dirty="0">
                <a:latin typeface="Garamond"/>
              </a:rPr>
              <a:t>y organismos </a:t>
            </a:r>
            <a:r>
              <a:rPr lang="es-ES" sz="2000" b="1" dirty="0" smtClean="0">
                <a:latin typeface="Garamond"/>
              </a:rPr>
              <a:t>públicos.</a:t>
            </a:r>
          </a:p>
          <a:p>
            <a:pPr>
              <a:buNone/>
            </a:pPr>
            <a:r>
              <a:rPr lang="es-ES" sz="2000" dirty="0" smtClean="0">
                <a:latin typeface="Garamond"/>
              </a:rPr>
              <a:t>        Lo determinada cada país.</a:t>
            </a:r>
            <a:endParaRPr lang="es-ES" sz="2000" dirty="0">
              <a:latin typeface="Garamond"/>
            </a:endParaRPr>
          </a:p>
          <a:p>
            <a:pPr>
              <a:buFont typeface="Wingdings" panose="05000000000000000000" pitchFamily="2" charset="2"/>
              <a:buChar char="Ø"/>
            </a:pPr>
            <a:r>
              <a:rPr lang="es-ES" sz="2000" dirty="0" smtClean="0">
                <a:latin typeface="Garamond"/>
              </a:rPr>
              <a:t>Responsables </a:t>
            </a:r>
            <a:r>
              <a:rPr lang="es-ES" sz="2000" dirty="0">
                <a:latin typeface="Garamond"/>
              </a:rPr>
              <a:t>o encargados que tengan entre sus </a:t>
            </a:r>
            <a:r>
              <a:rPr lang="es-ES" sz="2000" b="1" dirty="0">
                <a:latin typeface="Garamond"/>
              </a:rPr>
              <a:t>actividades principales </a:t>
            </a:r>
            <a:r>
              <a:rPr lang="es-ES" sz="2000" dirty="0">
                <a:latin typeface="Garamond"/>
              </a:rPr>
              <a:t>las operaciones de tratamiento que requieran una </a:t>
            </a:r>
            <a:r>
              <a:rPr lang="es-ES" sz="2000" b="1" dirty="0">
                <a:latin typeface="Garamond"/>
              </a:rPr>
              <a:t>observación habitual y sistemática de interesados a gran </a:t>
            </a:r>
            <a:r>
              <a:rPr lang="es-ES" sz="2000" b="1" dirty="0" smtClean="0">
                <a:latin typeface="Garamond"/>
              </a:rPr>
              <a:t>escala</a:t>
            </a:r>
            <a:r>
              <a:rPr lang="es-ES" sz="2000" dirty="0" smtClean="0">
                <a:latin typeface="Garamond"/>
              </a:rPr>
              <a:t>. </a:t>
            </a:r>
          </a:p>
          <a:p>
            <a:pPr>
              <a:buNone/>
            </a:pPr>
            <a:r>
              <a:rPr lang="es-ES" sz="2000" dirty="0" smtClean="0">
                <a:latin typeface="Garamond"/>
              </a:rPr>
              <a:t>       E.g.: empresa de seguridad privada de una serie de centros comerciales. La </a:t>
            </a:r>
            <a:r>
              <a:rPr lang="es-ES" sz="2000" i="1" dirty="0" smtClean="0">
                <a:latin typeface="Garamond"/>
              </a:rPr>
              <a:t>actividad principal </a:t>
            </a:r>
            <a:r>
              <a:rPr lang="es-ES" sz="2000" dirty="0" smtClean="0">
                <a:latin typeface="Garamond"/>
              </a:rPr>
              <a:t>es la video vigilancia pero está intrínsecamente ligada al tratamiento de datos personales. </a:t>
            </a:r>
          </a:p>
          <a:p>
            <a:pPr>
              <a:buNone/>
            </a:pPr>
            <a:r>
              <a:rPr lang="es-ES" sz="2000" dirty="0" smtClean="0">
                <a:latin typeface="Garamond"/>
              </a:rPr>
              <a:t>     Por su parte, </a:t>
            </a:r>
            <a:r>
              <a:rPr lang="es-ES" sz="2000" i="1" dirty="0" smtClean="0">
                <a:latin typeface="Garamond"/>
              </a:rPr>
              <a:t>la gran escala </a:t>
            </a:r>
            <a:r>
              <a:rPr lang="es-ES" sz="2000" dirty="0" smtClean="0">
                <a:latin typeface="Garamond"/>
              </a:rPr>
              <a:t>se refiere tanto a la cantidad de datos como al número de personas (e.g.: tratamiento de datos de desplazamiento para los que usan transporte público en una ciudad, proveedores de telefonía o publicidad basada en el comportamiento…).</a:t>
            </a:r>
          </a:p>
          <a:p>
            <a:pPr marL="0" indent="0">
              <a:buNone/>
            </a:pPr>
            <a:endParaRPr lang="es-ES" sz="2000" u="sng" dirty="0" smtClean="0">
              <a:latin typeface="Garamond"/>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52485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435280" cy="1008112"/>
          </a:xfrm>
        </p:spPr>
        <p:txBody>
          <a:bodyPr>
            <a:normAutofit/>
          </a:bodyPr>
          <a:lstStyle/>
          <a:p>
            <a:pPr algn="ctr"/>
            <a:r>
              <a:rPr lang="es-ES" i="1" dirty="0" smtClean="0">
                <a:latin typeface="Garamond"/>
              </a:rPr>
              <a:t/>
            </a:r>
            <a:br>
              <a:rPr lang="es-ES" i="1" dirty="0" smtClean="0">
                <a:latin typeface="Garamond"/>
              </a:rPr>
            </a:br>
            <a:r>
              <a:rPr lang="es-ES" dirty="0" smtClean="0">
                <a:latin typeface="Garamond"/>
              </a:rPr>
              <a:t>sujetos: el delegado de pd</a:t>
            </a:r>
            <a:endParaRPr lang="es-ES" dirty="0">
              <a:latin typeface="Garamond"/>
            </a:endParaRPr>
          </a:p>
        </p:txBody>
      </p:sp>
      <p:sp>
        <p:nvSpPr>
          <p:cNvPr id="3" name="2 Marcador de contenido"/>
          <p:cNvSpPr>
            <a:spLocks noGrp="1"/>
          </p:cNvSpPr>
          <p:nvPr>
            <p:ph sz="quarter" idx="13"/>
          </p:nvPr>
        </p:nvSpPr>
        <p:spPr>
          <a:xfrm>
            <a:off x="560040" y="1616521"/>
            <a:ext cx="8279160" cy="3641279"/>
          </a:xfrm>
        </p:spPr>
        <p:txBody>
          <a:bodyPr>
            <a:normAutofit/>
          </a:bodyPr>
          <a:lstStyle/>
          <a:p>
            <a:pPr marL="0" indent="0">
              <a:buNone/>
            </a:pPr>
            <a:endParaRPr lang="es-ES" sz="2000" dirty="0" smtClean="0">
              <a:latin typeface="Garamond"/>
            </a:endParaRPr>
          </a:p>
          <a:p>
            <a:pPr marL="0" indent="0">
              <a:buNone/>
            </a:pPr>
            <a:r>
              <a:rPr lang="es-ES" sz="2000" dirty="0" smtClean="0">
                <a:latin typeface="Garamond"/>
              </a:rPr>
              <a:t>Obligatorio para: </a:t>
            </a:r>
          </a:p>
          <a:p>
            <a:pPr>
              <a:buFont typeface="Wingdings" panose="05000000000000000000" pitchFamily="2" charset="2"/>
              <a:buChar char="Ø"/>
            </a:pPr>
            <a:r>
              <a:rPr lang="es-ES" sz="2000" dirty="0" smtClean="0">
                <a:latin typeface="Garamond"/>
              </a:rPr>
              <a:t>Responsables </a:t>
            </a:r>
            <a:r>
              <a:rPr lang="es-ES" sz="2000" dirty="0">
                <a:latin typeface="Garamond"/>
              </a:rPr>
              <a:t>o encargados que tengan entre </a:t>
            </a:r>
            <a:r>
              <a:rPr lang="es-ES" sz="2000" b="1" dirty="0">
                <a:latin typeface="Garamond"/>
              </a:rPr>
              <a:t>sus actividades principales </a:t>
            </a:r>
            <a:r>
              <a:rPr lang="es-ES" sz="2000" dirty="0">
                <a:latin typeface="Garamond"/>
              </a:rPr>
              <a:t>el </a:t>
            </a:r>
            <a:r>
              <a:rPr lang="es-ES" sz="2000" b="1" dirty="0">
                <a:latin typeface="Garamond"/>
              </a:rPr>
              <a:t>tratamiento a gran escala de datos </a:t>
            </a:r>
            <a:r>
              <a:rPr lang="es-ES" sz="2000" b="1" dirty="0" smtClean="0">
                <a:latin typeface="Garamond"/>
              </a:rPr>
              <a:t>sensibles</a:t>
            </a:r>
            <a:r>
              <a:rPr lang="es-ES" sz="2000" dirty="0" smtClean="0">
                <a:latin typeface="Garamond"/>
              </a:rPr>
              <a:t>.</a:t>
            </a:r>
          </a:p>
          <a:p>
            <a:pPr>
              <a:buNone/>
            </a:pPr>
            <a:r>
              <a:rPr lang="es-ES" sz="2000" dirty="0" smtClean="0">
                <a:latin typeface="Garamond"/>
              </a:rPr>
              <a:t>       E.g.: los datos sensibles son datos especialmente protegidos (datos de salud, vida sexual y origen racial; así como creencias religiosas, ideología política y afiliación sindical. Por tanto: hospitales, sindicatos, confesiones religiosas, partidos políticos, etc., deben designar un DPD. </a:t>
            </a:r>
          </a:p>
          <a:p>
            <a:pPr marL="0" indent="0">
              <a:buNone/>
            </a:pPr>
            <a:endParaRPr lang="es-ES" sz="2000" u="sng" dirty="0" smtClean="0">
              <a:latin typeface="Garamond"/>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52485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te">
  <a:themeElements>
    <a:clrScheme name="Cuadrícula">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Horizonte">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te">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a="http://schemas.openxmlformats.org/drawingml/2006/main"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3976</TotalTime>
  <Words>2213</Words>
  <Application>Microsoft Macintosh PowerPoint</Application>
  <PresentationFormat>On-screen Show (4:3)</PresentationFormat>
  <Paragraphs>116</Paragraphs>
  <Slides>17</Slides>
  <Notes>16</Notes>
  <HiddenSlides>0</HiddenSlides>
  <MMClips>0</MMClips>
  <ScaleCrop>false</ScaleCrop>
  <HeadingPairs>
    <vt:vector size="4" baseType="variant">
      <vt:variant>
        <vt:lpstr>Design Template</vt:lpstr>
      </vt:variant>
      <vt:variant>
        <vt:i4>1</vt:i4>
      </vt:variant>
      <vt:variant>
        <vt:lpstr>Slide Titles</vt:lpstr>
      </vt:variant>
      <vt:variant>
        <vt:i4>17</vt:i4>
      </vt:variant>
    </vt:vector>
  </HeadingPairs>
  <TitlesOfParts>
    <vt:vector size="18" baseType="lpstr">
      <vt:lpstr>Horizonte</vt:lpstr>
      <vt:lpstr>LA PROTECCIÓN DE DATOS PERSONALES</vt:lpstr>
      <vt:lpstr>    una introducción </vt:lpstr>
      <vt:lpstr>GRUPO DE TRABAJO  del artículo 29 sobre protección de datos</vt:lpstr>
      <vt:lpstr>  Índice </vt:lpstr>
      <vt:lpstr>oBJETO</vt:lpstr>
      <vt:lpstr> SUJETOS</vt:lpstr>
      <vt:lpstr> SUJETOS</vt:lpstr>
      <vt:lpstr> sujetos: el delegado de pd</vt:lpstr>
      <vt:lpstr> sujetos: el delegado de pd</vt:lpstr>
      <vt:lpstr> sujetos: el delegado de pd</vt:lpstr>
      <vt:lpstr>  sujetos: el delegado de pd</vt:lpstr>
      <vt:lpstr> El enfoque del riesgo</vt:lpstr>
      <vt:lpstr>Pd desde el diseño y por defecto</vt:lpstr>
      <vt:lpstr> algunas definiciones nuevas</vt:lpstr>
      <vt:lpstr> CONSENTIMIENTO</vt:lpstr>
      <vt:lpstr>DERECHO A LA Portabilidad DE LOS DATOS</vt:lpstr>
      <vt:lpstr>DERECHO AL OLVIDO</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dc:creator>
  <cp:lastModifiedBy>MacBook</cp:lastModifiedBy>
  <cp:revision>168</cp:revision>
  <dcterms:created xsi:type="dcterms:W3CDTF">2018-12-11T16:39:57Z</dcterms:created>
  <dcterms:modified xsi:type="dcterms:W3CDTF">2018-12-11T17:10:38Z</dcterms:modified>
</cp:coreProperties>
</file>