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74" r:id="rId3"/>
    <p:sldId id="257" r:id="rId4"/>
    <p:sldId id="258" r:id="rId5"/>
    <p:sldId id="270" r:id="rId6"/>
    <p:sldId id="273" r:id="rId7"/>
    <p:sldId id="278" r:id="rId8"/>
    <p:sldId id="271" r:id="rId9"/>
    <p:sldId id="272" r:id="rId10"/>
    <p:sldId id="263" r:id="rId11"/>
    <p:sldId id="264" r:id="rId12"/>
    <p:sldId id="265" r:id="rId13"/>
    <p:sldId id="266" r:id="rId14"/>
    <p:sldId id="276" r:id="rId15"/>
    <p:sldId id="277" r:id="rId16"/>
    <p:sldId id="267" r:id="rId17"/>
    <p:sldId id="269" r:id="rId18"/>
  </p:sldIdLst>
  <p:sldSz cx="9144000" cy="5143500" type="screen16x9"/>
  <p:notesSz cx="6858000" cy="9144000"/>
  <p:embeddedFontLst>
    <p:embeddedFont>
      <p:font typeface="Oswald Light"/>
      <p:regular r:id="rId20"/>
      <p:bold r:id="rId21"/>
    </p:embeddedFont>
    <p:embeddedFont>
      <p:font typeface="Oswald"/>
      <p:regular r:id="rId22"/>
      <p:bold r:id="rId23"/>
    </p:embeddedFont>
    <p:embeddedFont>
      <p:font typeface="Averag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billions of USD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0.11</c:v>
                </c:pt>
                <c:pt idx="1">
                  <c:v>1.2</c:v>
                </c:pt>
                <c:pt idx="2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89-4BD3-B9F1-9CDEBD071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2410256"/>
        <c:axId val="127266000"/>
      </c:barChart>
      <c:catAx>
        <c:axId val="12241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66000"/>
        <c:crosses val="autoZero"/>
        <c:auto val="1"/>
        <c:lblAlgn val="ctr"/>
        <c:lblOffset val="100"/>
        <c:noMultiLvlLbl val="0"/>
      </c:catAx>
      <c:valAx>
        <c:axId val="12726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41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0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s://www.linkedin.com/in/iulianvasilescu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hyperlink" Target="https://www.linkedin.com/in/vadim-m-80bb745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hyperlink" Target="https://www.linkedin.com/in/cristianlac/" TargetMode="External"/><Relationship Id="rId5" Type="http://schemas.openxmlformats.org/officeDocument/2006/relationships/image" Target="../media/image17.png"/><Relationship Id="rId15" Type="http://schemas.openxmlformats.org/officeDocument/2006/relationships/image" Target="../media/image2.png"/><Relationship Id="rId10" Type="http://schemas.openxmlformats.org/officeDocument/2006/relationships/hyperlink" Target="https://www.linkedin.com/in/adrianstratulat/" TargetMode="External"/><Relationship Id="rId4" Type="http://schemas.openxmlformats.org/officeDocument/2006/relationships/image" Target="../media/image16.png"/><Relationship Id="rId9" Type="http://schemas.openxmlformats.org/officeDocument/2006/relationships/hyperlink" Target="https://www.linkedin.com/in/budisteanu/" TargetMode="External"/><Relationship Id="rId14" Type="http://schemas.openxmlformats.org/officeDocument/2006/relationships/hyperlink" Target="https://www.linkedin.com/in/robescu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671238" y="3619351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 smtClean="0"/>
              <a:t>First Web Coin of Internet</a:t>
            </a:r>
            <a:endParaRPr lang="en" sz="3000" dirty="0"/>
          </a:p>
        </p:txBody>
      </p:sp>
      <p:pic>
        <p:nvPicPr>
          <p:cNvPr id="61" name="Shape 61" descr="logo-wd-negativ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232" y="665225"/>
            <a:ext cx="1319526" cy="13195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subTitle" idx="4294967295"/>
          </p:nvPr>
        </p:nvSpPr>
        <p:spPr>
          <a:xfrm>
            <a:off x="3700650" y="2431250"/>
            <a:ext cx="1742700" cy="150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-1675" y="2101971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webdollar.io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188100" y="1564353"/>
            <a:ext cx="8955900" cy="34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600" dirty="0">
              <a:solidFill>
                <a:schemeClr val="accent6"/>
              </a:solidFill>
              <a:latin typeface="+mj-lt"/>
              <a:ea typeface="Oswald"/>
              <a:cs typeface="Oswald"/>
              <a:sym typeface="Oswald"/>
            </a:endParaRPr>
          </a:p>
          <a:p>
            <a:pPr marL="457200" lvl="0" indent="-393700" rtl="0">
              <a:spcBef>
                <a:spcPts val="0"/>
              </a:spcBef>
              <a:buClr>
                <a:schemeClr val="accent6"/>
              </a:buClr>
              <a:buSzPct val="100000"/>
              <a:buFont typeface="Oswald"/>
              <a:buChar char="●"/>
            </a:pPr>
            <a:r>
              <a:rPr lang="en" sz="2600" b="1" dirty="0" smtClean="0">
                <a:solidFill>
                  <a:schemeClr val="accent6"/>
                </a:solidFill>
                <a:latin typeface="+mj-lt"/>
                <a:ea typeface="Oswald"/>
                <a:cs typeface="Oswald"/>
                <a:sym typeface="Oswald"/>
              </a:rPr>
              <a:t>Wallet </a:t>
            </a:r>
            <a:r>
              <a:rPr lang="en" sz="2600" dirty="0">
                <a:solidFill>
                  <a:schemeClr val="accent6"/>
                </a:solidFill>
                <a:latin typeface="+mj-lt"/>
                <a:ea typeface="Oswald"/>
                <a:cs typeface="Oswald"/>
                <a:sym typeface="Oswald"/>
              </a:rPr>
              <a:t>saved in </a:t>
            </a:r>
            <a:r>
              <a:rPr lang="en" sz="2600" dirty="0" smtClean="0">
                <a:solidFill>
                  <a:schemeClr val="accent6"/>
                </a:solidFill>
                <a:latin typeface="+mj-lt"/>
                <a:ea typeface="Oswald"/>
                <a:cs typeface="Oswald"/>
                <a:sym typeface="Oswald"/>
              </a:rPr>
              <a:t>Browser</a:t>
            </a:r>
          </a:p>
          <a:p>
            <a:pPr marL="63500" lvl="0" rtl="0">
              <a:spcBef>
                <a:spcPts val="0"/>
              </a:spcBef>
              <a:buClr>
                <a:schemeClr val="accent6"/>
              </a:buClr>
              <a:buSzPct val="100000"/>
            </a:pPr>
            <a:endParaRPr lang="en" sz="2600" dirty="0" smtClean="0">
              <a:solidFill>
                <a:schemeClr val="accent6"/>
              </a:solidFill>
              <a:latin typeface="+mj-lt"/>
              <a:ea typeface="Oswald"/>
              <a:cs typeface="Oswald"/>
              <a:sym typeface="Oswald"/>
            </a:endParaRPr>
          </a:p>
          <a:p>
            <a:pPr marL="457200" lvl="0" indent="-393700" rtl="0">
              <a:spcBef>
                <a:spcPts val="0"/>
              </a:spcBef>
              <a:buClr>
                <a:schemeClr val="accent6"/>
              </a:buClr>
              <a:buSzPct val="100000"/>
              <a:buFont typeface="Oswald"/>
              <a:buChar char="●"/>
            </a:pPr>
            <a:r>
              <a:rPr lang="en" sz="2600" b="1" dirty="0" smtClean="0">
                <a:solidFill>
                  <a:schemeClr val="accent6"/>
                </a:solidFill>
                <a:latin typeface="+mj-lt"/>
                <a:ea typeface="Oswald"/>
                <a:cs typeface="Oswald"/>
                <a:sym typeface="Oswald"/>
              </a:rPr>
              <a:t>Peer 2 Peer Blockchain</a:t>
            </a:r>
            <a:r>
              <a:rPr lang="en" sz="2600" dirty="0" smtClean="0">
                <a:solidFill>
                  <a:schemeClr val="accent6"/>
                </a:solidFill>
                <a:latin typeface="+mj-lt"/>
                <a:ea typeface="Oswald"/>
                <a:cs typeface="Oswald"/>
                <a:sym typeface="Oswald"/>
              </a:rPr>
              <a:t> directly in Browser</a:t>
            </a:r>
            <a:endParaRPr lang="en" sz="2600" dirty="0">
              <a:solidFill>
                <a:schemeClr val="accent6"/>
              </a:solidFill>
              <a:latin typeface="+mj-lt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endParaRPr sz="2600" dirty="0">
              <a:solidFill>
                <a:schemeClr val="accent6"/>
              </a:solidFill>
              <a:latin typeface="+mj-lt"/>
              <a:ea typeface="Oswald"/>
              <a:cs typeface="Oswald"/>
              <a:sym typeface="Oswald"/>
            </a:endParaRPr>
          </a:p>
          <a:p>
            <a:pPr marL="457200" lvl="0" indent="-393700" rtl="0">
              <a:spcBef>
                <a:spcPts val="0"/>
              </a:spcBef>
              <a:buClr>
                <a:schemeClr val="accent6"/>
              </a:buClr>
              <a:buSzPct val="100000"/>
              <a:buFont typeface="Oswald"/>
              <a:buChar char="●"/>
            </a:pPr>
            <a:r>
              <a:rPr lang="en" sz="2600" dirty="0" smtClean="0">
                <a:solidFill>
                  <a:schemeClr val="accent6"/>
                </a:solidFill>
                <a:latin typeface="+mj-lt"/>
                <a:ea typeface="Oswald"/>
                <a:cs typeface="Oswald"/>
                <a:sym typeface="Oswald"/>
              </a:rPr>
              <a:t>Mass </a:t>
            </a:r>
            <a:r>
              <a:rPr lang="en" sz="2600" dirty="0">
                <a:solidFill>
                  <a:schemeClr val="accent6"/>
                </a:solidFill>
                <a:latin typeface="+mj-lt"/>
                <a:ea typeface="Oswald"/>
                <a:cs typeface="Oswald"/>
                <a:sym typeface="Oswald"/>
              </a:rPr>
              <a:t>Adoption by </a:t>
            </a:r>
            <a:r>
              <a:rPr lang="en" sz="2600" dirty="0" smtClean="0">
                <a:solidFill>
                  <a:schemeClr val="accent6"/>
                </a:solidFill>
                <a:latin typeface="+mj-lt"/>
                <a:ea typeface="Oswald"/>
                <a:cs typeface="Oswald"/>
                <a:sym typeface="Oswald"/>
              </a:rPr>
              <a:t>Human Miners, and not farms</a:t>
            </a:r>
            <a:endParaRPr lang="en" sz="2600" dirty="0">
              <a:solidFill>
                <a:schemeClr val="accent6"/>
              </a:solidFill>
              <a:latin typeface="+mj-lt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endParaRPr sz="2600" dirty="0">
              <a:solidFill>
                <a:schemeClr val="accent6"/>
              </a:solidFill>
              <a:latin typeface="+mj-lt"/>
              <a:ea typeface="Oswald"/>
              <a:cs typeface="Oswald"/>
              <a:sym typeface="Oswald"/>
            </a:endParaRPr>
          </a:p>
          <a:p>
            <a:pPr marL="457200" lvl="0" indent="-393700">
              <a:buClr>
                <a:schemeClr val="accent6"/>
              </a:buClr>
              <a:buSzPct val="100000"/>
              <a:buFont typeface="Oswald"/>
              <a:buChar char="●"/>
            </a:pPr>
            <a:r>
              <a:rPr lang="en" sz="2600" b="1" dirty="0">
                <a:solidFill>
                  <a:schemeClr val="accent6"/>
                </a:solidFill>
                <a:latin typeface="+mj-lt"/>
                <a:ea typeface="Oswald"/>
                <a:cs typeface="Oswald"/>
                <a:sym typeface="Oswald"/>
              </a:rPr>
              <a:t>Easiest Blockchain </a:t>
            </a:r>
            <a:r>
              <a:rPr lang="en" sz="2600" b="1" dirty="0" smtClean="0">
                <a:solidFill>
                  <a:schemeClr val="accent6"/>
                </a:solidFill>
                <a:latin typeface="+mj-lt"/>
                <a:ea typeface="Oswald"/>
                <a:cs typeface="Oswald"/>
                <a:sym typeface="Oswald"/>
              </a:rPr>
              <a:t>Integration</a:t>
            </a:r>
            <a:r>
              <a:rPr lang="en" sz="2600" dirty="0" smtClean="0">
                <a:solidFill>
                  <a:schemeClr val="accent6"/>
                </a:solidFill>
                <a:latin typeface="+mj-lt"/>
                <a:ea typeface="Oswald"/>
                <a:cs typeface="Oswald"/>
                <a:sym typeface="Oswald"/>
              </a:rPr>
              <a:t> in </a:t>
            </a:r>
            <a:r>
              <a:rPr lang="en" sz="2600" dirty="0">
                <a:solidFill>
                  <a:schemeClr val="accent6"/>
                </a:solidFill>
                <a:latin typeface="+mj-lt"/>
                <a:ea typeface="Oswald"/>
                <a:cs typeface="Oswald"/>
                <a:sym typeface="Oswald"/>
              </a:rPr>
              <a:t>WEB Apps - JS</a:t>
            </a:r>
          </a:p>
          <a:p>
            <a:pPr marL="63500" lvl="0">
              <a:spcBef>
                <a:spcPts val="0"/>
              </a:spcBef>
              <a:buClr>
                <a:schemeClr val="accent6"/>
              </a:buClr>
              <a:buSzPct val="100000"/>
            </a:pPr>
            <a:endParaRPr lang="en" sz="2600" dirty="0">
              <a:solidFill>
                <a:schemeClr val="accent6"/>
              </a:solidFill>
              <a:latin typeface="+mj-lt"/>
              <a:ea typeface="Oswald"/>
              <a:cs typeface="Oswald"/>
              <a:sym typeface="Oswald"/>
            </a:endParaRPr>
          </a:p>
          <a:p>
            <a:pPr marL="457200" lvl="0" indent="-393700">
              <a:spcBef>
                <a:spcPts val="0"/>
              </a:spcBef>
              <a:buClr>
                <a:schemeClr val="accent6"/>
              </a:buClr>
              <a:buSzPct val="100000"/>
              <a:buFont typeface="Oswald"/>
              <a:buChar char="●"/>
            </a:pPr>
            <a:r>
              <a:rPr lang="en" sz="2600" dirty="0" smtClean="0">
                <a:solidFill>
                  <a:schemeClr val="accent6"/>
                </a:solidFill>
                <a:latin typeface="+mj-lt"/>
                <a:ea typeface="Oswald"/>
                <a:cs typeface="Oswald"/>
                <a:sym typeface="Oswald"/>
              </a:rPr>
              <a:t>Micro Transactions </a:t>
            </a:r>
            <a:endParaRPr lang="en" sz="2600" dirty="0">
              <a:solidFill>
                <a:schemeClr val="accent6"/>
              </a:solidFill>
              <a:latin typeface="+mj-lt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endParaRPr sz="2600" dirty="0">
              <a:solidFill>
                <a:schemeClr val="accent6"/>
              </a:solidFill>
              <a:latin typeface="+mj-lt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endParaRPr sz="2600" dirty="0">
              <a:solidFill>
                <a:schemeClr val="accent6"/>
              </a:solidFill>
              <a:latin typeface="+mj-lt"/>
              <a:ea typeface="Oswald"/>
              <a:cs typeface="Oswald"/>
              <a:sym typeface="Oswald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latin typeface="+mj-lt"/>
              </a:rPr>
              <a:t>ADVANTAGES</a:t>
            </a:r>
            <a:endParaRPr lang="en" b="1" dirty="0">
              <a:latin typeface="+mj-lt"/>
            </a:endParaRPr>
          </a:p>
        </p:txBody>
      </p:sp>
      <p:pic>
        <p:nvPicPr>
          <p:cNvPr id="108" name="Shape 108" descr="logo-wd-text-negativ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100" y="297300"/>
            <a:ext cx="641550" cy="7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+mj-lt"/>
              </a:rPr>
              <a:t>SAMPLE CODE </a:t>
            </a:r>
            <a:r>
              <a:rPr lang="en" dirty="0">
                <a:latin typeface="+mj-lt"/>
              </a:rPr>
              <a:t>- CHECKING </a:t>
            </a:r>
            <a:r>
              <a:rPr lang="en" dirty="0" smtClean="0">
                <a:latin typeface="+mj-lt"/>
              </a:rPr>
              <a:t>BALANCE</a:t>
            </a:r>
            <a:endParaRPr lang="en" dirty="0">
              <a:latin typeface="+mj-lt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290050" y="1284997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 smtClean="0"/>
              <a:t>&lt;html&gt;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 smtClean="0"/>
              <a:t>   &lt;body&gt;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 </a:t>
            </a:r>
            <a:r>
              <a:rPr lang="en" sz="1600" dirty="0" smtClean="0"/>
              <a:t>              Hello </a:t>
            </a:r>
            <a:r>
              <a:rPr lang="en" sz="1600" dirty="0"/>
              <a:t>Blockchain </a:t>
            </a:r>
            <a:r>
              <a:rPr lang="en" sz="1600" dirty="0" smtClean="0"/>
              <a:t>!</a:t>
            </a:r>
          </a:p>
          <a:p>
            <a:pPr lvl="0">
              <a:buNone/>
            </a:pPr>
            <a:r>
              <a:rPr lang="en" sz="1600" dirty="0" smtClean="0"/>
              <a:t>               </a:t>
            </a:r>
            <a:r>
              <a:rPr lang="en" sz="1600" b="1" dirty="0">
                <a:solidFill>
                  <a:schemeClr val="tx1"/>
                </a:solidFill>
              </a:rPr>
              <a:t>&lt;script src="cdn://WebDollarNodes.js"&gt;</a:t>
            </a:r>
          </a:p>
          <a:p>
            <a:pPr lvl="0">
              <a:buNone/>
            </a:pPr>
            <a:r>
              <a:rPr lang="en" sz="1600" b="1" dirty="0">
                <a:solidFill>
                  <a:schemeClr val="tx1"/>
                </a:solidFill>
              </a:rPr>
              <a:t>              &lt;</a:t>
            </a:r>
            <a:r>
              <a:rPr lang="en" sz="1600" b="1" dirty="0" smtClean="0">
                <a:solidFill>
                  <a:schemeClr val="tx1"/>
                </a:solidFill>
              </a:rPr>
              <a:t>script&gt;WebDollar.Nodes.CheckBalance( address</a:t>
            </a:r>
            <a:r>
              <a:rPr lang="en" sz="1600" b="1" dirty="0">
                <a:solidFill>
                  <a:schemeClr val="tx1"/>
                </a:solidFill>
              </a:rPr>
              <a:t>, </a:t>
            </a:r>
            <a:r>
              <a:rPr lang="en" sz="1600" b="1" dirty="0" smtClean="0">
                <a:solidFill>
                  <a:schemeClr val="tx1"/>
                </a:solidFill>
              </a:rPr>
              <a:t>balance </a:t>
            </a:r>
            <a:r>
              <a:rPr lang="en" sz="1600" b="1" dirty="0">
                <a:solidFill>
                  <a:schemeClr val="tx1"/>
                </a:solidFill>
              </a:rPr>
              <a:t>=&gt; </a:t>
            </a:r>
            <a:r>
              <a:rPr lang="en" sz="1600" b="1" dirty="0" smtClean="0">
                <a:solidFill>
                  <a:schemeClr val="tx1"/>
                </a:solidFill>
              </a:rPr>
              <a:t> </a:t>
            </a:r>
            <a:r>
              <a:rPr lang="en" sz="1600" b="1" dirty="0">
                <a:solidFill>
                  <a:schemeClr val="tx1"/>
                </a:solidFill>
              </a:rPr>
              <a:t>alert(balance</a:t>
            </a:r>
            <a:r>
              <a:rPr lang="en" sz="1600" b="1" dirty="0" smtClean="0">
                <a:solidFill>
                  <a:schemeClr val="tx1"/>
                </a:solidFill>
              </a:rPr>
              <a:t>) )&lt;/</a:t>
            </a:r>
            <a:r>
              <a:rPr lang="en" sz="1600" b="1" dirty="0">
                <a:solidFill>
                  <a:schemeClr val="tx1"/>
                </a:solidFill>
              </a:rPr>
              <a:t>script&gt;</a:t>
            </a:r>
            <a:endParaRPr lang="en" sz="1600" dirty="0"/>
          </a:p>
          <a:p>
            <a:pPr lvl="0">
              <a:spcBef>
                <a:spcPts val="0"/>
              </a:spcBef>
              <a:buNone/>
            </a:pPr>
            <a:r>
              <a:rPr lang="en" sz="1600" dirty="0" smtClean="0"/>
              <a:t>     &lt;/</a:t>
            </a:r>
            <a:r>
              <a:rPr lang="en" sz="1600" dirty="0"/>
              <a:t>body</a:t>
            </a:r>
            <a:r>
              <a:rPr lang="en" sz="1600" dirty="0" smtClean="0"/>
              <a:t>&gt;</a:t>
            </a:r>
          </a:p>
          <a:p>
            <a:pPr>
              <a:buNone/>
            </a:pPr>
            <a:r>
              <a:rPr lang="en" sz="1600" dirty="0" smtClean="0"/>
              <a:t>&lt;/html&gt;</a:t>
            </a:r>
            <a:endParaRPr lang="en" sz="1600" dirty="0"/>
          </a:p>
        </p:txBody>
      </p:sp>
      <p:pic>
        <p:nvPicPr>
          <p:cNvPr id="115" name="Shape 115" descr="logo-wd-text-negativ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100" y="297300"/>
            <a:ext cx="641550" cy="7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77875" y="161305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+mj-lt"/>
              </a:rPr>
              <a:t>Disrupting industries</a:t>
            </a:r>
          </a:p>
        </p:txBody>
      </p:sp>
      <p:pic>
        <p:nvPicPr>
          <p:cNvPr id="121" name="Shape 121" descr="logo-wd-tex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100" y="297300"/>
            <a:ext cx="641550" cy="77606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4513644" y="1073369"/>
            <a:ext cx="4817700" cy="299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sz="2600" b="1" dirty="0">
              <a:solidFill>
                <a:schemeClr val="lt1"/>
              </a:solidFill>
              <a:latin typeface="+mj-lt"/>
              <a:ea typeface="Oswald"/>
              <a:cs typeface="Oswald"/>
              <a:sym typeface="Oswald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sz="2600" b="1" dirty="0">
              <a:solidFill>
                <a:schemeClr val="lt1"/>
              </a:solidFill>
              <a:latin typeface="+mj-lt"/>
              <a:ea typeface="Oswald"/>
              <a:cs typeface="Oswald"/>
              <a:sym typeface="Oswald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600" b="1" dirty="0">
                <a:solidFill>
                  <a:schemeClr val="lt1"/>
                </a:solidFill>
                <a:latin typeface="+mj-lt"/>
                <a:ea typeface="Oswald"/>
                <a:cs typeface="Oswald"/>
                <a:sym typeface="Oswald"/>
              </a:rPr>
              <a:t>MINING REPLACE ADS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600" b="1" dirty="0">
                <a:solidFill>
                  <a:schemeClr val="lt1"/>
                </a:solidFill>
                <a:latin typeface="+mj-lt"/>
                <a:ea typeface="Oswald"/>
                <a:cs typeface="Oswald"/>
                <a:sym typeface="Oswald"/>
              </a:rPr>
              <a:t>MONETIZE USERS ONLINE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600" b="1" dirty="0">
                <a:solidFill>
                  <a:schemeClr val="lt1"/>
                </a:solidFill>
                <a:latin typeface="+mj-lt"/>
                <a:ea typeface="Oswald"/>
                <a:cs typeface="Oswald"/>
                <a:sym typeface="Oswald"/>
              </a:rPr>
              <a:t>REFERRAL SYSTEM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600" b="1" dirty="0">
                <a:solidFill>
                  <a:schemeClr val="lt1"/>
                </a:solidFill>
                <a:latin typeface="+mj-lt"/>
                <a:ea typeface="Oswald"/>
                <a:cs typeface="Oswald"/>
                <a:sym typeface="Oswald"/>
              </a:rPr>
              <a:t>IN GAME MONEY REWARDS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600" b="1" dirty="0">
              <a:solidFill>
                <a:schemeClr val="lt1"/>
              </a:solidFill>
              <a:latin typeface="+mj-lt"/>
              <a:ea typeface="Oswald"/>
              <a:cs typeface="Oswald"/>
              <a:sym typeface="Oswald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600" b="1" dirty="0">
              <a:solidFill>
                <a:schemeClr val="lt1"/>
              </a:solidFill>
              <a:latin typeface="+mj-lt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9675" y="3847425"/>
            <a:ext cx="9144000" cy="1286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8" name="Shape 128" descr="logo-wd-text-negativ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100" y="297300"/>
            <a:ext cx="641550" cy="7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 descr="white-github-51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975" y="2785282"/>
            <a:ext cx="389230" cy="38921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+mj-lt"/>
              </a:rPr>
              <a:t>MILESTONES</a:t>
            </a:r>
            <a:endParaRPr lang="en" dirty="0">
              <a:latin typeface="+mj-lt"/>
            </a:endParaRPr>
          </a:p>
        </p:txBody>
      </p:sp>
      <p:pic>
        <p:nvPicPr>
          <p:cNvPr id="12" name="Shape 131" descr="white-github-51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2048" y="3335056"/>
            <a:ext cx="389230" cy="38921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0"/>
          <p:cNvSpPr txBox="1">
            <a:spLocks/>
          </p:cNvSpPr>
          <p:nvPr/>
        </p:nvSpPr>
        <p:spPr>
          <a:xfrm>
            <a:off x="1888213" y="1178732"/>
            <a:ext cx="7180678" cy="264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r>
              <a:rPr lang="en" dirty="0" smtClean="0">
                <a:latin typeface="+mj-lt"/>
              </a:rPr>
              <a:t>Peer 2 Peer in Browser  100%</a:t>
            </a:r>
          </a:p>
          <a:p>
            <a:r>
              <a:rPr lang="en" sz="1200" dirty="0" smtClean="0">
                <a:latin typeface="+mj-lt"/>
              </a:rPr>
              <a:t>  </a:t>
            </a:r>
          </a:p>
          <a:p>
            <a:r>
              <a:rPr lang="en" dirty="0" smtClean="0">
                <a:latin typeface="+mj-lt"/>
              </a:rPr>
              <a:t>Mining 80%</a:t>
            </a:r>
          </a:p>
          <a:p>
            <a:endParaRPr lang="en" sz="1200" dirty="0" smtClean="0">
              <a:latin typeface="+mj-lt"/>
            </a:endParaRPr>
          </a:p>
          <a:p>
            <a:r>
              <a:rPr lang="en" dirty="0" smtClean="0">
                <a:latin typeface="+mj-lt"/>
              </a:rPr>
              <a:t>Blockchain 70%</a:t>
            </a:r>
          </a:p>
          <a:p>
            <a:endParaRPr lang="en" sz="1200" dirty="0" smtClean="0">
              <a:latin typeface="+mj-lt"/>
            </a:endParaRPr>
          </a:p>
          <a:p>
            <a:r>
              <a:rPr lang="en" dirty="0" smtClean="0">
                <a:latin typeface="+mj-lt"/>
              </a:rPr>
              <a:t>Node-WebDollar      - 243 commits, 5.4K LOC</a:t>
            </a:r>
          </a:p>
          <a:p>
            <a:endParaRPr lang="en" sz="1200" dirty="0" smtClean="0">
              <a:latin typeface="+mj-lt"/>
            </a:endParaRPr>
          </a:p>
          <a:p>
            <a:pPr lvl="0"/>
            <a:r>
              <a:rPr lang="en" dirty="0" smtClean="0">
                <a:latin typeface="+mj-lt"/>
              </a:rPr>
              <a:t>Vue-Frontend           - 230 commits, 5.6K LOC</a:t>
            </a:r>
            <a:endParaRPr lang="en" dirty="0">
              <a:latin typeface="+mj-lt"/>
            </a:endParaRPr>
          </a:p>
        </p:txBody>
      </p:sp>
      <p:pic>
        <p:nvPicPr>
          <p:cNvPr id="21" name="Shape 83" descr="logo-w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67423">
            <a:off x="1516611" y="1323528"/>
            <a:ext cx="384057" cy="372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83" descr="logo-w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67423">
            <a:off x="1494635" y="1819257"/>
            <a:ext cx="384057" cy="372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83" descr="logo-w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67423">
            <a:off x="1508285" y="2322160"/>
            <a:ext cx="384057" cy="372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311700" y="3918732"/>
            <a:ext cx="8588691" cy="1176450"/>
            <a:chOff x="311700" y="3918732"/>
            <a:chExt cx="8588691" cy="1176450"/>
          </a:xfrm>
        </p:grpSpPr>
        <p:pic>
          <p:nvPicPr>
            <p:cNvPr id="134" name="Shape 134" descr="crossrider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064226" y="4090412"/>
              <a:ext cx="2996198" cy="80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Shape 135" descr="14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976037" y="3918732"/>
              <a:ext cx="1924354" cy="117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00" y="4016389"/>
              <a:ext cx="1936155" cy="89063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31490" y="2032807"/>
            <a:ext cx="2495669" cy="854772"/>
          </a:xfrm>
        </p:spPr>
        <p:txBody>
          <a:bodyPr/>
          <a:lstStyle/>
          <a:p>
            <a:r>
              <a:rPr lang="en-US" sz="4400" b="1" dirty="0">
                <a:latin typeface="+mj-lt"/>
              </a:rPr>
              <a:t>70,000 €</a:t>
            </a:r>
          </a:p>
        </p:txBody>
      </p:sp>
      <p:sp>
        <p:nvSpPr>
          <p:cNvPr id="3" name="Shape 122"/>
          <p:cNvSpPr txBox="1"/>
          <p:nvPr/>
        </p:nvSpPr>
        <p:spPr>
          <a:xfrm>
            <a:off x="3296653" y="537410"/>
            <a:ext cx="5775157" cy="42270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4572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chemeClr val="tx1"/>
                </a:solidFill>
                <a:latin typeface="+mj-lt"/>
                <a:ea typeface="Oswald"/>
                <a:cs typeface="Oswald"/>
                <a:sym typeface="Oswald"/>
              </a:rPr>
              <a:t>ICO &amp; ECOSYSTEM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600" b="1" dirty="0" smtClean="0">
              <a:solidFill>
                <a:schemeClr val="tx1"/>
              </a:solidFill>
              <a:latin typeface="+mj-lt"/>
              <a:ea typeface="Oswald"/>
              <a:cs typeface="Oswald"/>
              <a:sym typeface="Oswald"/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600" b="1" dirty="0" smtClean="0">
              <a:solidFill>
                <a:schemeClr val="tx1"/>
              </a:solidFill>
              <a:latin typeface="+mj-lt"/>
              <a:ea typeface="Oswald"/>
              <a:cs typeface="Oswald"/>
              <a:sym typeface="Oswald"/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600" b="1" dirty="0" smtClean="0">
              <a:solidFill>
                <a:schemeClr val="tx1"/>
              </a:solidFill>
              <a:latin typeface="+mj-lt"/>
              <a:ea typeface="Oswald"/>
              <a:cs typeface="Oswald"/>
              <a:sym typeface="Oswald"/>
            </a:endParaRPr>
          </a:p>
          <a:p>
            <a:pPr marL="457200" lvl="0" indent="-4572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chemeClr val="tx1"/>
                </a:solidFill>
                <a:latin typeface="+mj-lt"/>
                <a:ea typeface="Oswald"/>
                <a:cs typeface="Oswald"/>
                <a:sym typeface="Oswald"/>
              </a:rPr>
              <a:t>CURRENCY EXCHANGE APP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600" b="1" dirty="0" smtClean="0">
              <a:solidFill>
                <a:schemeClr val="tx1"/>
              </a:solidFill>
              <a:latin typeface="+mj-lt"/>
              <a:ea typeface="Oswald"/>
              <a:cs typeface="Oswald"/>
              <a:sym typeface="Oswald"/>
            </a:endParaRPr>
          </a:p>
          <a:p>
            <a:pPr marL="457200" lvl="0" indent="-4572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chemeClr val="tx1"/>
                </a:solidFill>
                <a:latin typeface="+mj-lt"/>
                <a:ea typeface="Oswald"/>
                <a:cs typeface="Oswald"/>
                <a:sym typeface="Oswald"/>
              </a:rPr>
              <a:t>TRADING APP</a:t>
            </a:r>
          </a:p>
        </p:txBody>
      </p:sp>
      <p:sp>
        <p:nvSpPr>
          <p:cNvPr id="5" name="Shape 122"/>
          <p:cNvSpPr txBox="1"/>
          <p:nvPr/>
        </p:nvSpPr>
        <p:spPr>
          <a:xfrm>
            <a:off x="3898231" y="914400"/>
            <a:ext cx="5775157" cy="2390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4572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chemeClr val="tx1"/>
                </a:solidFill>
                <a:latin typeface="+mj-lt"/>
                <a:ea typeface="Oswald"/>
                <a:cs typeface="Oswald"/>
                <a:sym typeface="Oswald"/>
              </a:rPr>
              <a:t>MASSIVE ADOPTION</a:t>
            </a:r>
          </a:p>
        </p:txBody>
      </p:sp>
    </p:spTree>
    <p:extLst>
      <p:ext uri="{BB962C8B-B14F-4D97-AF65-F5344CB8AC3E}">
        <p14:creationId xmlns:p14="http://schemas.microsoft.com/office/powerpoint/2010/main" val="74847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94120503"/>
              </p:ext>
            </p:extLst>
          </p:nvPr>
        </p:nvGraphicFramePr>
        <p:xfrm>
          <a:off x="1572125" y="890337"/>
          <a:ext cx="6288507" cy="4118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hape 136"/>
          <p:cNvSpPr txBox="1">
            <a:spLocks/>
          </p:cNvSpPr>
          <p:nvPr/>
        </p:nvSpPr>
        <p:spPr>
          <a:xfrm>
            <a:off x="279616" y="18033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 smtClean="0">
                <a:latin typeface="+mj-lt"/>
              </a:rPr>
              <a:t>FORECAST MARKET CAP WEBDOLLAR</a:t>
            </a:r>
            <a:endParaRPr lang="e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3067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El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1"/>
          <p:cNvCxnSpPr>
            <a:endCxn id="142" idx="0"/>
          </p:cNvCxnSpPr>
          <p:nvPr/>
        </p:nvCxnSpPr>
        <p:spPr>
          <a:xfrm>
            <a:off x="6535725" y="2415575"/>
            <a:ext cx="0" cy="39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3315300" y="2252575"/>
            <a:ext cx="2769900" cy="91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4" name="Shape 144"/>
          <p:cNvCxnSpPr/>
          <p:nvPr/>
        </p:nvCxnSpPr>
        <p:spPr>
          <a:xfrm rot="10800000" flipH="1">
            <a:off x="3273025" y="1575975"/>
            <a:ext cx="954300" cy="30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5" name="Shape 145"/>
          <p:cNvCxnSpPr/>
          <p:nvPr/>
        </p:nvCxnSpPr>
        <p:spPr>
          <a:xfrm flipH="1">
            <a:off x="5165100" y="3534075"/>
            <a:ext cx="954300" cy="30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6" name="Shape 146"/>
          <p:cNvCxnSpPr/>
          <p:nvPr/>
        </p:nvCxnSpPr>
        <p:spPr>
          <a:xfrm>
            <a:off x="3281475" y="2281700"/>
            <a:ext cx="2803800" cy="88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7" name="Shape 147"/>
          <p:cNvCxnSpPr/>
          <p:nvPr/>
        </p:nvCxnSpPr>
        <p:spPr>
          <a:xfrm>
            <a:off x="3285775" y="3534075"/>
            <a:ext cx="954300" cy="30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8" name="Shape 148"/>
          <p:cNvCxnSpPr/>
          <p:nvPr/>
        </p:nvCxnSpPr>
        <p:spPr>
          <a:xfrm rot="10800000">
            <a:off x="5152350" y="1575975"/>
            <a:ext cx="954300" cy="30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+mj-lt"/>
              </a:rPr>
              <a:t>WE. THE TEAM.</a:t>
            </a:r>
          </a:p>
        </p:txBody>
      </p:sp>
      <p:pic>
        <p:nvPicPr>
          <p:cNvPr id="150" name="Shape 150" descr="Vadim Mur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9475" y="16153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 descr="Adrian Robescu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3200" y="16153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4250" y="352262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 descr="Alexandru Budisteanu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14250" y="99382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59475" y="28103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93200" y="2810375"/>
            <a:ext cx="9525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>
            <a:stCxn id="151" idx="2"/>
            <a:endCxn id="154" idx="0"/>
          </p:cNvCxnSpPr>
          <p:nvPr/>
        </p:nvCxnSpPr>
        <p:spPr>
          <a:xfrm>
            <a:off x="2869450" y="2567875"/>
            <a:ext cx="0" cy="24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6" name="Shape 156"/>
          <p:cNvCxnSpPr>
            <a:stCxn id="153" idx="2"/>
            <a:endCxn id="152" idx="0"/>
          </p:cNvCxnSpPr>
          <p:nvPr/>
        </p:nvCxnSpPr>
        <p:spPr>
          <a:xfrm>
            <a:off x="4690500" y="1946325"/>
            <a:ext cx="0" cy="157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7" name="Shape 157"/>
          <p:cNvSpPr txBox="1"/>
          <p:nvPr/>
        </p:nvSpPr>
        <p:spPr>
          <a:xfrm>
            <a:off x="3567600" y="344025"/>
            <a:ext cx="2241300" cy="64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>
                <a:solidFill>
                  <a:srgbClr val="4A86E8"/>
                </a:solidFill>
                <a:latin typeface="+mj-lt"/>
                <a:ea typeface="Oswald"/>
                <a:cs typeface="Oswald"/>
                <a:sym typeface="Oswald"/>
                <a:hlinkClick r:id="rId9"/>
              </a:rPr>
              <a:t>Alexandru Ionuț Budișteanu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+mj-lt"/>
                <a:ea typeface="Oswald Light"/>
                <a:cs typeface="Oswald Light"/>
                <a:sym typeface="Oswald Light"/>
              </a:rPr>
              <a:t>Full Stack Developer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567525" y="4417500"/>
            <a:ext cx="2241300" cy="64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>
                <a:solidFill>
                  <a:srgbClr val="4A86E8"/>
                </a:solidFill>
                <a:latin typeface="+mj-lt"/>
                <a:ea typeface="Oswald"/>
                <a:cs typeface="Oswald"/>
                <a:sym typeface="Oswald"/>
                <a:hlinkClick r:id="rId10"/>
              </a:rPr>
              <a:t>Adrian Mihai Stratulat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+mj-lt"/>
                <a:ea typeface="Oswald Light"/>
                <a:cs typeface="Oswald Light"/>
                <a:sym typeface="Oswald Light"/>
              </a:rPr>
              <a:t>Advisor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7113475" y="2923050"/>
            <a:ext cx="2241300" cy="64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4A86E8"/>
                </a:solidFill>
                <a:latin typeface="+mj-lt"/>
                <a:ea typeface="Oswald"/>
                <a:cs typeface="Oswald"/>
                <a:sym typeface="Oswald"/>
                <a:hlinkClick r:id="rId11"/>
              </a:rPr>
              <a:t>Cristian Lac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+mj-lt"/>
                <a:ea typeface="Oswald Light"/>
                <a:cs typeface="Oswald Light"/>
                <a:sym typeface="Oswald Light"/>
              </a:rPr>
              <a:t>Productivity Addict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7113475" y="1766725"/>
            <a:ext cx="2241300" cy="64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4A86E8"/>
                </a:solidFill>
                <a:latin typeface="+mj-lt"/>
                <a:ea typeface="Oswald"/>
                <a:cs typeface="Oswald"/>
                <a:sym typeface="Oswald"/>
                <a:hlinkClick r:id="rId12"/>
              </a:rPr>
              <a:t>Vadim Mura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+mj-lt"/>
                <a:ea typeface="Oswald Light"/>
                <a:cs typeface="Oswald Light"/>
                <a:sym typeface="Oswald Light"/>
              </a:rPr>
              <a:t>Business Guy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06700" y="2942338"/>
            <a:ext cx="2241300" cy="64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u="sng" dirty="0">
                <a:solidFill>
                  <a:srgbClr val="4A86E8"/>
                </a:solidFill>
                <a:latin typeface="+mj-lt"/>
                <a:ea typeface="Oswald"/>
                <a:cs typeface="Oswald"/>
                <a:sym typeface="Oswald"/>
                <a:hlinkClick r:id="rId13"/>
              </a:rPr>
              <a:t>Iulian Vasilescu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+mj-lt"/>
                <a:ea typeface="Oswald Light"/>
                <a:cs typeface="Oswald Light"/>
                <a:sym typeface="Oswald Light"/>
              </a:rPr>
              <a:t>UI / UX Design / Front end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06700" y="1786013"/>
            <a:ext cx="2241300" cy="64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u="sng">
                <a:solidFill>
                  <a:srgbClr val="4A86E8"/>
                </a:solidFill>
                <a:latin typeface="+mj-lt"/>
                <a:ea typeface="Oswald"/>
                <a:cs typeface="Oswald"/>
                <a:sym typeface="Oswald"/>
                <a:hlinkClick r:id="rId14"/>
              </a:rPr>
              <a:t>Adrian Robescu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+mj-lt"/>
                <a:ea typeface="Oswald Light"/>
                <a:cs typeface="Oswald Light"/>
                <a:sym typeface="Oswald Light"/>
              </a:rPr>
              <a:t>Blockchain Business Developer</a:t>
            </a:r>
          </a:p>
        </p:txBody>
      </p:sp>
      <p:pic>
        <p:nvPicPr>
          <p:cNvPr id="163" name="Shape 163" descr="logo-wd-text-negativ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169100" y="297300"/>
            <a:ext cx="641550" cy="7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61" descr="logo-wd-negativ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2232" y="665225"/>
            <a:ext cx="1319526" cy="13195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-1675" y="2101971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webdollar.io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hape 60"/>
          <p:cNvSpPr txBox="1">
            <a:spLocks/>
          </p:cNvSpPr>
          <p:nvPr/>
        </p:nvSpPr>
        <p:spPr>
          <a:xfrm>
            <a:off x="671238" y="3619351"/>
            <a:ext cx="7801500" cy="7926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itchFamily="34" charset="0"/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demo</a:t>
            </a:r>
            <a:r>
              <a:rPr lang="en" sz="3000" dirty="0" smtClean="0">
                <a:solidFill>
                  <a:schemeClr val="tx1"/>
                </a:solidFill>
              </a:rPr>
              <a:t> live</a:t>
            </a:r>
            <a:endParaRPr lang="en" sz="3000" dirty="0">
              <a:solidFill>
                <a:schemeClr val="tx1"/>
              </a:solidFill>
            </a:endParaRPr>
          </a:p>
        </p:txBody>
      </p:sp>
      <p:sp>
        <p:nvSpPr>
          <p:cNvPr id="7" name="Shape 62"/>
          <p:cNvSpPr txBox="1">
            <a:spLocks/>
          </p:cNvSpPr>
          <p:nvPr/>
        </p:nvSpPr>
        <p:spPr>
          <a:xfrm>
            <a:off x="3700650" y="2431250"/>
            <a:ext cx="1742700" cy="15093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itchFamily="34" charset="0"/>
              <a:buNone/>
            </a:pPr>
            <a:r>
              <a:rPr lang="en" sz="7200" smtClean="0">
                <a:solidFill>
                  <a:srgbClr val="FFFFFF"/>
                </a:solidFill>
              </a:rPr>
              <a:t>...</a:t>
            </a:r>
            <a:endParaRPr lang="en" sz="7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6714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MARKET CAP</a:t>
            </a:r>
            <a:endParaRPr lang="en-US" dirty="0">
              <a:latin typeface="+mj-lt"/>
            </a:endParaRPr>
          </a:p>
        </p:txBody>
      </p:sp>
      <p:sp>
        <p:nvSpPr>
          <p:cNvPr id="4" name="Shape 75"/>
          <p:cNvSpPr txBox="1"/>
          <p:nvPr/>
        </p:nvSpPr>
        <p:spPr>
          <a:xfrm>
            <a:off x="52996" y="1509260"/>
            <a:ext cx="9144000" cy="297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b="1" dirty="0" smtClean="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Bitcoin Market Cap: $150 B</a:t>
            </a:r>
          </a:p>
          <a:p>
            <a:pPr lvl="0" algn="ctr">
              <a:spcBef>
                <a:spcPts val="0"/>
              </a:spcBef>
              <a:buNone/>
            </a:pPr>
            <a:endParaRPr lang="en" sz="4800" b="1" dirty="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4800" b="1" dirty="0" smtClean="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Digital Currencies: $280 B</a:t>
            </a:r>
          </a:p>
          <a:p>
            <a:pPr lvl="0" algn="ctr">
              <a:spcBef>
                <a:spcPts val="0"/>
              </a:spcBef>
              <a:buNone/>
            </a:pPr>
            <a:endParaRPr sz="4800" b="1" dirty="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75572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590225" y="0"/>
            <a:ext cx="7731600" cy="514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 b="1" dirty="0">
                <a:solidFill>
                  <a:schemeClr val="accent6"/>
                </a:solidFill>
                <a:latin typeface="+mj-lt"/>
                <a:ea typeface="Oswald"/>
                <a:cs typeface="Oswald"/>
                <a:sym typeface="Oswald"/>
              </a:rPr>
              <a:t>Question?</a:t>
            </a:r>
          </a:p>
        </p:txBody>
      </p:sp>
      <p:pic>
        <p:nvPicPr>
          <p:cNvPr id="68" name="Shape 68" descr="logo-wd-text-negativ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100" y="297300"/>
            <a:ext cx="641550" cy="7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</a:t>
            </a:r>
            <a:r>
              <a:rPr lang="en" dirty="0" smtClean="0"/>
              <a:t>PROBLEM – </a:t>
            </a:r>
            <a:r>
              <a:rPr lang="en" b="1" dirty="0" smtClean="0"/>
              <a:t>MASS ADDOPTION</a:t>
            </a:r>
            <a:endParaRPr lang="en" b="1" dirty="0"/>
          </a:p>
        </p:txBody>
      </p:sp>
      <p:pic>
        <p:nvPicPr>
          <p:cNvPr id="74" name="Shape 74" descr="logo-wd-text-negativ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100" y="297300"/>
            <a:ext cx="641550" cy="7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72875" y="1449625"/>
            <a:ext cx="9144000" cy="24646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b="1" dirty="0" smtClean="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0.04</a:t>
            </a:r>
            <a:r>
              <a:rPr lang="en" sz="4800" b="1" dirty="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% people </a:t>
            </a:r>
            <a:r>
              <a:rPr lang="en" sz="4800" b="1" dirty="0" smtClean="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used BITCOIN</a:t>
            </a:r>
            <a:endParaRPr lang="en" sz="4800" b="1" dirty="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8"/>
          <p:cNvSpPr txBox="1"/>
          <p:nvPr/>
        </p:nvSpPr>
        <p:spPr>
          <a:xfrm>
            <a:off x="1295400" y="5531"/>
            <a:ext cx="6549000" cy="9877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5400" b="1" dirty="0" smtClean="0">
                <a:solidFill>
                  <a:schemeClr val="tx1"/>
                </a:solidFill>
                <a:latin typeface="+mj-lt"/>
                <a:ea typeface="Oswald"/>
                <a:cs typeface="Oswald"/>
                <a:sym typeface="Oswald"/>
              </a:rPr>
              <a:t>BITCOIN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23950"/>
            <a:ext cx="3523857" cy="1825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42"/>
          <a:stretch/>
        </p:blipFill>
        <p:spPr>
          <a:xfrm>
            <a:off x="4225378" y="1121103"/>
            <a:ext cx="4399970" cy="1814712"/>
          </a:xfrm>
          <a:prstGeom prst="rect">
            <a:avLst/>
          </a:prstGeom>
        </p:spPr>
      </p:pic>
      <p:sp>
        <p:nvSpPr>
          <p:cNvPr id="7" name="Shape 88"/>
          <p:cNvSpPr txBox="1"/>
          <p:nvPr/>
        </p:nvSpPr>
        <p:spPr>
          <a:xfrm>
            <a:off x="1524000" y="2933666"/>
            <a:ext cx="5966789" cy="2449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5400" b="1" dirty="0" smtClean="0">
                <a:solidFill>
                  <a:schemeClr val="tx1"/>
                </a:solidFill>
                <a:latin typeface="+mj-lt"/>
                <a:ea typeface="Oswald"/>
                <a:cs typeface="Oswald"/>
                <a:sym typeface="Oswald"/>
              </a:rPr>
              <a:t>INSTALLATION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5400" b="1" dirty="0" smtClean="0">
                <a:solidFill>
                  <a:schemeClr val="tx1"/>
                </a:solidFill>
                <a:latin typeface="+mj-lt"/>
                <a:ea typeface="Oswald"/>
                <a:cs typeface="Oswald"/>
                <a:sym typeface="Oswald"/>
              </a:rPr>
              <a:t>200GB</a:t>
            </a:r>
            <a:endParaRPr lang="en" sz="5400" b="1" dirty="0">
              <a:solidFill>
                <a:schemeClr val="tx1"/>
              </a:solidFill>
              <a:latin typeface="+mj-lt"/>
              <a:ea typeface="Oswald"/>
              <a:cs typeface="Oswald"/>
              <a:sym typeface="Oswald"/>
            </a:endParaRPr>
          </a:p>
        </p:txBody>
      </p:sp>
      <p:sp>
        <p:nvSpPr>
          <p:cNvPr id="8" name="Shape 88"/>
          <p:cNvSpPr txBox="1"/>
          <p:nvPr/>
        </p:nvSpPr>
        <p:spPr>
          <a:xfrm>
            <a:off x="1219200" y="1114059"/>
            <a:ext cx="6549000" cy="182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5400" b="1" dirty="0" smtClean="0">
                <a:solidFill>
                  <a:schemeClr val="tx1"/>
                </a:solidFill>
                <a:latin typeface="+mj-lt"/>
                <a:ea typeface="Oswald"/>
                <a:cs typeface="Oswald"/>
                <a:sym typeface="Oswald"/>
              </a:rPr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932881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528905" y="1404732"/>
            <a:ext cx="8686800" cy="8017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3000" b="1" dirty="0">
              <a:solidFill>
                <a:schemeClr val="tx1"/>
              </a:solidFill>
              <a:latin typeface="Arial" panose="020B0604020202020204" pitchFamily="34" charset="0"/>
              <a:ea typeface="Oswald"/>
              <a:cs typeface="Arial" panose="020B0604020202020204" pitchFamily="34" charset="0"/>
              <a:sym typeface="Oswald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solidFill>
                  <a:schemeClr val="tx1"/>
                </a:solidFill>
                <a:latin typeface="Arial" panose="020B0604020202020204" pitchFamily="34" charset="0"/>
                <a:ea typeface="Oswald"/>
                <a:cs typeface="Arial" panose="020B0604020202020204" pitchFamily="34" charset="0"/>
                <a:sym typeface="Oswald"/>
              </a:rPr>
              <a:t>BITCOIN:  </a:t>
            </a:r>
            <a:r>
              <a:rPr lang="en" sz="3600" b="1" dirty="0" smtClean="0">
                <a:solidFill>
                  <a:schemeClr val="tx1"/>
                </a:solidFill>
                <a:latin typeface="Arial" panose="020B0604020202020204" pitchFamily="34" charset="0"/>
                <a:ea typeface="Oswald"/>
                <a:cs typeface="Arial" panose="020B0604020202020204" pitchFamily="34" charset="0"/>
                <a:sym typeface="Oswald"/>
              </a:rPr>
              <a:t>DIGITAL CURRENCY</a:t>
            </a:r>
            <a:endParaRPr lang="en-US" sz="3000" b="1" dirty="0" smtClean="0">
              <a:solidFill>
                <a:schemeClr val="tx1"/>
              </a:solidFill>
              <a:latin typeface="Arial" panose="020B0604020202020204" pitchFamily="34" charset="0"/>
              <a:ea typeface="Oswald"/>
              <a:cs typeface="Arial" panose="020B0604020202020204" pitchFamily="34" charset="0"/>
              <a:sym typeface="Oswald"/>
            </a:endParaRPr>
          </a:p>
          <a:p>
            <a:pPr lvl="0" algn="ctr" rtl="0">
              <a:spcBef>
                <a:spcPts val="0"/>
              </a:spcBef>
              <a:buNone/>
            </a:pPr>
            <a:endParaRPr sz="3000" b="1" dirty="0">
              <a:solidFill>
                <a:schemeClr val="tx1"/>
              </a:solidFill>
              <a:latin typeface="Arial" panose="020B0604020202020204" pitchFamily="34" charset="0"/>
              <a:ea typeface="Oswald"/>
              <a:cs typeface="Arial" panose="020B0604020202020204" pitchFamily="34" charset="0"/>
              <a:sym typeface="Oswald"/>
            </a:endParaRPr>
          </a:p>
        </p:txBody>
      </p:sp>
      <p:pic>
        <p:nvPicPr>
          <p:cNvPr id="81" name="Shape 81" descr="bit-coin-smal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89072">
            <a:off x="1134488" y="1624570"/>
            <a:ext cx="336157" cy="45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logo-wd-text-negativ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9100" y="297300"/>
            <a:ext cx="641550" cy="7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logo-w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67423">
            <a:off x="95808" y="2976583"/>
            <a:ext cx="720420" cy="6987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80"/>
          <p:cNvSpPr txBox="1"/>
          <p:nvPr/>
        </p:nvSpPr>
        <p:spPr>
          <a:xfrm>
            <a:off x="528905" y="2787430"/>
            <a:ext cx="8686800" cy="10770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" sz="3200" b="1" dirty="0">
                <a:solidFill>
                  <a:schemeClr val="tx1"/>
                </a:solidFill>
                <a:latin typeface="Arial" panose="020B0604020202020204" pitchFamily="34" charset="0"/>
                <a:ea typeface="Oswald"/>
                <a:cs typeface="Arial" panose="020B0604020202020204" pitchFamily="34" charset="0"/>
                <a:sym typeface="Oswald"/>
              </a:rPr>
              <a:t>WEBDOLLAR: </a:t>
            </a:r>
            <a:r>
              <a:rPr lang="en" sz="3600" b="1" dirty="0">
                <a:solidFill>
                  <a:schemeClr val="tx1"/>
                </a:solidFill>
                <a:latin typeface="Arial" panose="020B0604020202020204" pitchFamily="34" charset="0"/>
                <a:ea typeface="Oswald"/>
                <a:cs typeface="Arial" panose="020B0604020202020204" pitchFamily="34" charset="0"/>
                <a:sym typeface="Oswald"/>
              </a:rPr>
              <a:t>INTERNET CURRENCY</a:t>
            </a:r>
          </a:p>
        </p:txBody>
      </p:sp>
    </p:spTree>
    <p:extLst>
      <p:ext uri="{BB962C8B-B14F-4D97-AF65-F5344CB8AC3E}">
        <p14:creationId xmlns:p14="http://schemas.microsoft.com/office/powerpoint/2010/main" val="506407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956"/>
            <a:ext cx="9308915" cy="490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5403"/>
            <a:ext cx="9284453" cy="6680910"/>
          </a:xfrm>
          <a:prstGeom prst="rect">
            <a:avLst/>
          </a:prstGeom>
        </p:spPr>
      </p:pic>
      <p:pic>
        <p:nvPicPr>
          <p:cNvPr id="5" name="Shape 61" descr="logo-wd-negativ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3096699"/>
            <a:ext cx="955964" cy="95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51751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74" descr="logo-wd-text-negativ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9100" y="297300"/>
            <a:ext cx="641550" cy="7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167"/>
            <a:ext cx="9144000" cy="48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03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225</Words>
  <Application>Microsoft Office PowerPoint</Application>
  <PresentationFormat>On-screen Show (16:9)</PresentationFormat>
  <Paragraphs>80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Oswald Light</vt:lpstr>
      <vt:lpstr>Oswald</vt:lpstr>
      <vt:lpstr>Average</vt:lpstr>
      <vt:lpstr>Arial</vt:lpstr>
      <vt:lpstr>Slate</vt:lpstr>
      <vt:lpstr>PowerPoint Presentation</vt:lpstr>
      <vt:lpstr>MARKET CAP</vt:lpstr>
      <vt:lpstr>PowerPoint Presentation</vt:lpstr>
      <vt:lpstr>THE PROBLEM – MASS ADDOPTION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SAMPLE CODE - CHECKING BALANCE</vt:lpstr>
      <vt:lpstr>Disrupting industries</vt:lpstr>
      <vt:lpstr>MILESTONES</vt:lpstr>
      <vt:lpstr>PowerPoint Presentation</vt:lpstr>
      <vt:lpstr>PowerPoint Presentation</vt:lpstr>
      <vt:lpstr>WE. THE TEAM.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webdollar.io</dc:title>
  <cp:lastModifiedBy>SkyHub</cp:lastModifiedBy>
  <cp:revision>50</cp:revision>
  <dcterms:modified xsi:type="dcterms:W3CDTF">2017-11-27T09:20:47Z</dcterms:modified>
</cp:coreProperties>
</file>