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18" r:id="rId3"/>
    <p:sldMasterId id="2147483754" r:id="rId4"/>
  </p:sldMasterIdLst>
  <p:notesMasterIdLst>
    <p:notesMasterId r:id="rId20"/>
  </p:notesMasterIdLst>
  <p:sldIdLst>
    <p:sldId id="257" r:id="rId5"/>
    <p:sldId id="258" r:id="rId6"/>
    <p:sldId id="281" r:id="rId7"/>
    <p:sldId id="282" r:id="rId8"/>
    <p:sldId id="272" r:id="rId9"/>
    <p:sldId id="288" r:id="rId10"/>
    <p:sldId id="265" r:id="rId11"/>
    <p:sldId id="284" r:id="rId12"/>
    <p:sldId id="266" r:id="rId13"/>
    <p:sldId id="283" r:id="rId14"/>
    <p:sldId id="273" r:id="rId15"/>
    <p:sldId id="289" r:id="rId16"/>
    <p:sldId id="274" r:id="rId17"/>
    <p:sldId id="280" r:id="rId18"/>
    <p:sldId id="278"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agos Ionita" initials="DI" lastIdx="1" clrIdx="0">
    <p:extLst>
      <p:ext uri="{19B8F6BF-5375-455C-9EA6-DF929625EA0E}">
        <p15:presenceInfo xmlns:p15="http://schemas.microsoft.com/office/powerpoint/2012/main" userId="46b081cf0575b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9FF"/>
    <a:srgbClr val="00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969" autoAdjust="0"/>
  </p:normalViewPr>
  <p:slideViewPr>
    <p:cSldViewPr snapToGrid="0">
      <p:cViewPr varScale="1">
        <p:scale>
          <a:sx n="81" d="100"/>
          <a:sy n="81"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F01D0-5BC1-44D3-BAAA-3894F4A31770}"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F31EA-8C0B-44D7-B7DC-47375D22B735}" type="slidenum">
              <a:rPr lang="en-US" smtClean="0"/>
              <a:t>‹#›</a:t>
            </a:fld>
            <a:endParaRPr lang="en-US"/>
          </a:p>
        </p:txBody>
      </p:sp>
    </p:spTree>
    <p:extLst>
      <p:ext uri="{BB962C8B-B14F-4D97-AF65-F5344CB8AC3E}">
        <p14:creationId xmlns:p14="http://schemas.microsoft.com/office/powerpoint/2010/main" val="291052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4F31EA-8C0B-44D7-B7DC-47375D22B735}" type="slidenum">
              <a:rPr lang="en-US" smtClean="0"/>
              <a:t>11</a:t>
            </a:fld>
            <a:endParaRPr lang="en-US"/>
          </a:p>
        </p:txBody>
      </p:sp>
    </p:spTree>
    <p:extLst>
      <p:ext uri="{BB962C8B-B14F-4D97-AF65-F5344CB8AC3E}">
        <p14:creationId xmlns:p14="http://schemas.microsoft.com/office/powerpoint/2010/main" val="119582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4F31EA-8C0B-44D7-B7DC-47375D22B735}" type="slidenum">
              <a:rPr lang="en-US" smtClean="0"/>
              <a:t>12</a:t>
            </a:fld>
            <a:endParaRPr lang="en-US"/>
          </a:p>
        </p:txBody>
      </p:sp>
    </p:spTree>
    <p:extLst>
      <p:ext uri="{BB962C8B-B14F-4D97-AF65-F5344CB8AC3E}">
        <p14:creationId xmlns:p14="http://schemas.microsoft.com/office/powerpoint/2010/main" val="1112229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p:nvPicPr>
        <p:blipFill rotWithShape="1">
          <a:blip r:embed="rId2"/>
          <a:srcRect t="14436" b="-1966"/>
          <a:stretch/>
        </p:blipFill>
        <p:spPr>
          <a:xfrm>
            <a:off x="0" y="0"/>
            <a:ext cx="12192000" cy="3321050"/>
          </a:xfrm>
          <a:prstGeom prst="rect">
            <a:avLst/>
          </a:prstGeom>
        </p:spPr>
      </p:pic>
      <p:sp>
        <p:nvSpPr>
          <p:cNvPr id="9" name="Title 1"/>
          <p:cNvSpPr>
            <a:spLocks noGrp="1"/>
          </p:cNvSpPr>
          <p:nvPr>
            <p:ph type="title" hasCustomPrompt="1"/>
          </p:nvPr>
        </p:nvSpPr>
        <p:spPr>
          <a:xfrm>
            <a:off x="584200" y="3962400"/>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4698269"/>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p:nvPicPr>
        <p:blipFill>
          <a:blip r:embed="rId3"/>
          <a:stretch>
            <a:fillRect/>
          </a:stretch>
        </p:blipFill>
        <p:spPr>
          <a:xfrm>
            <a:off x="9275233" y="146049"/>
            <a:ext cx="2776794" cy="2984501"/>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p:nvPicPr>
        <p:blipFill>
          <a:blip r:embed="rId4"/>
          <a:stretch>
            <a:fillRect/>
          </a:stretch>
        </p:blipFill>
        <p:spPr>
          <a:xfrm>
            <a:off x="9576692" y="54768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p:nvPicPr>
        <p:blipFill>
          <a:blip r:embed="rId5"/>
          <a:stretch>
            <a:fillRect/>
          </a:stretch>
        </p:blipFill>
        <p:spPr>
          <a:xfrm>
            <a:off x="584211" y="6047831"/>
            <a:ext cx="2437837" cy="221207"/>
          </a:xfrm>
          <a:prstGeom prst="rect">
            <a:avLst/>
          </a:prstGeom>
        </p:spPr>
      </p:pic>
    </p:spTree>
    <p:extLst>
      <p:ext uri="{BB962C8B-B14F-4D97-AF65-F5344CB8AC3E}">
        <p14:creationId xmlns:p14="http://schemas.microsoft.com/office/powerpoint/2010/main" val="3854421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9550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17945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823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170902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4708933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016835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560602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91624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79361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5830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82004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74158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394792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6652624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696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5769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7755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7227285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3379081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0997542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3908331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42712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226879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72531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00768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25904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665648-237B-4F95-B822-037276A9DEA4}"/>
              </a:ext>
            </a:extLst>
          </p:cNvPr>
          <p:cNvPicPr>
            <a:picLocks noChangeAspect="1"/>
          </p:cNvPicPr>
          <p:nvPr/>
        </p:nvPicPr>
        <p:blipFill rotWithShape="1">
          <a:blip r:embed="rId2"/>
          <a:srcRect t="-5183" b="26968"/>
          <a:stretch/>
        </p:blipFill>
        <p:spPr>
          <a:xfrm>
            <a:off x="0" y="3890435"/>
            <a:ext cx="12192000" cy="2967566"/>
          </a:xfrm>
          <a:prstGeom prst="rect">
            <a:avLst/>
          </a:prstGeom>
        </p:spPr>
      </p:pic>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spTree>
    <p:extLst>
      <p:ext uri="{BB962C8B-B14F-4D97-AF65-F5344CB8AC3E}">
        <p14:creationId xmlns:p14="http://schemas.microsoft.com/office/powerpoint/2010/main" val="211286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A0BD12AE-2B8E-4428-B733-3FF41EFAAFB5}"/>
              </a:ext>
            </a:extLst>
          </p:cNvPr>
          <p:cNvPicPr>
            <a:picLocks noChangeAspect="1"/>
          </p:cNvPicPr>
          <p:nvPr/>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1341608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4D8256EE-AA3A-4CA3-9123-488A34A0F7D1}"/>
              </a:ext>
            </a:extLst>
          </p:cNvPr>
          <p:cNvPicPr>
            <a:picLocks noChangeAspect="1"/>
          </p:cNvPicPr>
          <p:nvPr/>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257392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p:nvPicPr>
        <p:blipFill rotWithShape="1">
          <a:blip r:embed="rId2"/>
          <a:srcRect t="14436" b="-1966"/>
          <a:stretch/>
        </p:blipFill>
        <p:spPr>
          <a:xfrm>
            <a:off x="0" y="3429000"/>
            <a:ext cx="12192000" cy="3321050"/>
          </a:xfrm>
          <a:prstGeom prst="rect">
            <a:avLst/>
          </a:prstGeom>
        </p:spPr>
      </p:pic>
      <p:sp>
        <p:nvSpPr>
          <p:cNvPr id="9" name="Title 1"/>
          <p:cNvSpPr>
            <a:spLocks noGrp="1"/>
          </p:cNvSpPr>
          <p:nvPr>
            <p:ph type="title" hasCustomPrompt="1"/>
          </p:nvPr>
        </p:nvSpPr>
        <p:spPr>
          <a:xfrm>
            <a:off x="584200" y="1631099"/>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2366968"/>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p:nvPicPr>
        <p:blipFill>
          <a:blip r:embed="rId3"/>
          <a:stretch>
            <a:fillRect/>
          </a:stretch>
        </p:blipFill>
        <p:spPr>
          <a:xfrm>
            <a:off x="9257400" y="3966635"/>
            <a:ext cx="2826773" cy="2818340"/>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p:nvPicPr>
        <p:blipFill>
          <a:blip r:embed="rId4"/>
          <a:stretch>
            <a:fillRect/>
          </a:stretch>
        </p:blipFill>
        <p:spPr>
          <a:xfrm>
            <a:off x="9576692" y="408463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p:nvPicPr>
        <p:blipFill>
          <a:blip r:embed="rId5"/>
          <a:stretch>
            <a:fillRect/>
          </a:stretch>
        </p:blipFill>
        <p:spPr>
          <a:xfrm>
            <a:off x="584211" y="547688"/>
            <a:ext cx="2437837" cy="221207"/>
          </a:xfrm>
          <a:prstGeom prst="rect">
            <a:avLst/>
          </a:prstGeom>
        </p:spPr>
      </p:pic>
    </p:spTree>
    <p:extLst>
      <p:ext uri="{BB962C8B-B14F-4D97-AF65-F5344CB8AC3E}">
        <p14:creationId xmlns:p14="http://schemas.microsoft.com/office/powerpoint/2010/main" val="1292945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E6E6E6"/>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A0FAF-F51F-4556-9C10-9098E17F2517}"/>
              </a:ext>
            </a:extLst>
          </p:cNvPr>
          <p:cNvPicPr>
            <a:picLocks noChangeAspect="1"/>
          </p:cNvPicPr>
          <p:nvPr/>
        </p:nvPicPr>
        <p:blipFill rotWithShape="1">
          <a:blip r:embed="rId2"/>
          <a:srcRect t="-5183" b="26968"/>
          <a:stretch/>
        </p:blipFill>
        <p:spPr>
          <a:xfrm>
            <a:off x="0" y="3890435"/>
            <a:ext cx="12192000" cy="2967566"/>
          </a:xfrm>
          <a:prstGeom prst="rect">
            <a:avLst/>
          </a:prstGeom>
        </p:spPr>
      </p:pic>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spTree>
    <p:extLst>
      <p:ext uri="{BB962C8B-B14F-4D97-AF65-F5344CB8AC3E}">
        <p14:creationId xmlns:p14="http://schemas.microsoft.com/office/powerpoint/2010/main" val="1942437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19D939C3-53A6-4B6C-9F96-E061F706CB73}"/>
              </a:ext>
            </a:extLst>
          </p:cNvPr>
          <p:cNvPicPr>
            <a:picLocks noChangeAspect="1"/>
          </p:cNvPicPr>
          <p:nvPr/>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2215221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01B48976-2092-40BA-A5B9-688259124122}"/>
              </a:ext>
            </a:extLst>
          </p:cNvPr>
          <p:cNvPicPr>
            <a:picLocks noChangeAspect="1"/>
          </p:cNvPicPr>
          <p:nvPr/>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37402140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9510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7989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2696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losing logo slide">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A14D42-15AE-4F57-8665-3857BDD0F9B0}"/>
              </a:ext>
            </a:extLst>
          </p:cNvPr>
          <p:cNvPicPr>
            <a:picLocks noChangeAspect="1"/>
          </p:cNvPicPr>
          <p:nvPr/>
        </p:nvPicPr>
        <p:blipFill rotWithShape="1">
          <a:blip r:embed="rId2"/>
          <a:srcRect t="-5183" b="-1381"/>
          <a:stretch/>
        </p:blipFill>
        <p:spPr>
          <a:xfrm>
            <a:off x="0" y="1511300"/>
            <a:ext cx="12192000" cy="4043135"/>
          </a:xfrm>
          <a:prstGeom prst="rect">
            <a:avLst/>
          </a:prstGeom>
        </p:spPr>
      </p:pic>
      <p:pic>
        <p:nvPicPr>
          <p:cNvPr id="5" name="Picture 4">
            <a:extLst>
              <a:ext uri="{FF2B5EF4-FFF2-40B4-BE49-F238E27FC236}">
                <a16:creationId xmlns:a16="http://schemas.microsoft.com/office/drawing/2014/main" id="{DC019AFB-32F5-45AD-BAE8-274898E4699F}"/>
              </a:ext>
            </a:extLst>
          </p:cNvPr>
          <p:cNvPicPr>
            <a:picLocks noChangeAspect="1"/>
          </p:cNvPicPr>
          <p:nvPr/>
        </p:nvPicPr>
        <p:blipFill>
          <a:blip r:embed="rId3"/>
          <a:stretch>
            <a:fillRect/>
          </a:stretch>
        </p:blipFill>
        <p:spPr>
          <a:xfrm>
            <a:off x="9239719" y="2082801"/>
            <a:ext cx="2785572" cy="3130550"/>
          </a:xfrm>
          <a:prstGeom prst="rect">
            <a:avLst/>
          </a:prstGeom>
        </p:spPr>
      </p:pic>
      <p:pic>
        <p:nvPicPr>
          <p:cNvPr id="9" name="Picture 8">
            <a:extLst>
              <a:ext uri="{FF2B5EF4-FFF2-40B4-BE49-F238E27FC236}">
                <a16:creationId xmlns:a16="http://schemas.microsoft.com/office/drawing/2014/main" id="{AB17E371-BA1A-4C07-A8CA-FDB5D995E729}"/>
              </a:ext>
            </a:extLst>
          </p:cNvPr>
          <p:cNvPicPr>
            <a:picLocks noChangeAspect="1"/>
          </p:cNvPicPr>
          <p:nvPr/>
        </p:nvPicPr>
        <p:blipFill>
          <a:blip r:embed="rId4"/>
          <a:stretch>
            <a:fillRect/>
          </a:stretch>
        </p:blipFill>
        <p:spPr>
          <a:xfrm>
            <a:off x="9576692" y="2332499"/>
            <a:ext cx="2003244" cy="2256502"/>
          </a:xfrm>
          <a:prstGeom prst="rect">
            <a:avLst/>
          </a:prstGeom>
        </p:spPr>
      </p:pic>
      <p:pic>
        <p:nvPicPr>
          <p:cNvPr id="10" name="Picture 9">
            <a:extLst>
              <a:ext uri="{FF2B5EF4-FFF2-40B4-BE49-F238E27FC236}">
                <a16:creationId xmlns:a16="http://schemas.microsoft.com/office/drawing/2014/main" id="{A1FDFD0B-18AE-42C2-B954-009EB5BCB7FB}"/>
              </a:ext>
            </a:extLst>
          </p:cNvPr>
          <p:cNvPicPr>
            <a:picLocks noChangeAspect="1"/>
          </p:cNvPicPr>
          <p:nvPr/>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35728059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losing logo slide">
    <p:bg>
      <p:bgPr>
        <a:solidFill>
          <a:srgbClr val="E6E6E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07295C-A1CE-411D-92FB-37053D008ECF}"/>
              </a:ext>
            </a:extLst>
          </p:cNvPr>
          <p:cNvPicPr>
            <a:picLocks noChangeAspect="1"/>
          </p:cNvPicPr>
          <p:nvPr/>
        </p:nvPicPr>
        <p:blipFill rotWithShape="1">
          <a:blip r:embed="rId2"/>
          <a:srcRect t="-5183" b="-1381"/>
          <a:stretch/>
        </p:blipFill>
        <p:spPr>
          <a:xfrm>
            <a:off x="0" y="1511300"/>
            <a:ext cx="12192000" cy="4043135"/>
          </a:xfrm>
          <a:prstGeom prst="rect">
            <a:avLst/>
          </a:prstGeom>
        </p:spPr>
      </p:pic>
      <p:pic>
        <p:nvPicPr>
          <p:cNvPr id="9" name="Picture 8">
            <a:extLst>
              <a:ext uri="{FF2B5EF4-FFF2-40B4-BE49-F238E27FC236}">
                <a16:creationId xmlns:a16="http://schemas.microsoft.com/office/drawing/2014/main" id="{405EFB12-6B9D-4CEA-9A93-7CE256958288}"/>
              </a:ext>
            </a:extLst>
          </p:cNvPr>
          <p:cNvPicPr>
            <a:picLocks noChangeAspect="1"/>
          </p:cNvPicPr>
          <p:nvPr/>
        </p:nvPicPr>
        <p:blipFill>
          <a:blip r:embed="rId3"/>
          <a:stretch>
            <a:fillRect/>
          </a:stretch>
        </p:blipFill>
        <p:spPr>
          <a:xfrm>
            <a:off x="9171520" y="2006600"/>
            <a:ext cx="2831127" cy="2952749"/>
          </a:xfrm>
          <a:prstGeom prst="rect">
            <a:avLst/>
          </a:prstGeom>
        </p:spPr>
      </p:pic>
      <p:pic>
        <p:nvPicPr>
          <p:cNvPr id="7" name="Picture 6">
            <a:extLst>
              <a:ext uri="{FF2B5EF4-FFF2-40B4-BE49-F238E27FC236}">
                <a16:creationId xmlns:a16="http://schemas.microsoft.com/office/drawing/2014/main" id="{A377DC85-42C2-473B-85BD-4E8BEAC12D8C}"/>
              </a:ext>
            </a:extLst>
          </p:cNvPr>
          <p:cNvPicPr>
            <a:picLocks noChangeAspect="1"/>
          </p:cNvPicPr>
          <p:nvPr/>
        </p:nvPicPr>
        <p:blipFill>
          <a:blip r:embed="rId4"/>
          <a:stretch>
            <a:fillRect/>
          </a:stretch>
        </p:blipFill>
        <p:spPr>
          <a:xfrm>
            <a:off x="9576692" y="2332499"/>
            <a:ext cx="2003244" cy="2256502"/>
          </a:xfrm>
          <a:prstGeom prst="rect">
            <a:avLst/>
          </a:prstGeom>
        </p:spPr>
      </p:pic>
      <p:pic>
        <p:nvPicPr>
          <p:cNvPr id="8" name="Picture 7">
            <a:extLst>
              <a:ext uri="{FF2B5EF4-FFF2-40B4-BE49-F238E27FC236}">
                <a16:creationId xmlns:a16="http://schemas.microsoft.com/office/drawing/2014/main" id="{D20C0CB1-0CB9-4C5F-B7EA-2028382BB888}"/>
              </a:ext>
            </a:extLst>
          </p:cNvPr>
          <p:cNvPicPr>
            <a:picLocks noChangeAspect="1"/>
          </p:cNvPicPr>
          <p:nvPr/>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7609530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0B01B-3B16-40D4-B7D3-6BF7D9D8B46A}"/>
              </a:ext>
            </a:extLst>
          </p:cNvPr>
          <p:cNvPicPr>
            <a:picLocks noChangeAspect="1"/>
          </p:cNvPicPr>
          <p:nvPr/>
        </p:nvPicPr>
        <p:blipFill rotWithShape="1">
          <a:blip r:embed="rId2"/>
          <a:srcRect t="-9831" b="-1965"/>
          <a:stretch/>
        </p:blipFill>
        <p:spPr>
          <a:xfrm>
            <a:off x="0" y="1281657"/>
            <a:ext cx="12192000" cy="4241800"/>
          </a:xfrm>
          <a:prstGeom prst="rect">
            <a:avLst/>
          </a:prstGeom>
        </p:spPr>
      </p:pic>
      <p:pic>
        <p:nvPicPr>
          <p:cNvPr id="8" name="Picture 7">
            <a:extLst>
              <a:ext uri="{FF2B5EF4-FFF2-40B4-BE49-F238E27FC236}">
                <a16:creationId xmlns:a16="http://schemas.microsoft.com/office/drawing/2014/main" id="{FBDD459C-95D9-4D4D-846E-A12A255EF291}"/>
              </a:ext>
            </a:extLst>
          </p:cNvPr>
          <p:cNvPicPr>
            <a:picLocks noChangeAspect="1"/>
          </p:cNvPicPr>
          <p:nvPr/>
        </p:nvPicPr>
        <p:blipFill>
          <a:blip r:embed="rId3"/>
          <a:stretch>
            <a:fillRect/>
          </a:stretch>
        </p:blipFill>
        <p:spPr>
          <a:xfrm>
            <a:off x="9258300" y="2319866"/>
            <a:ext cx="2824746" cy="2827867"/>
          </a:xfrm>
          <a:prstGeom prst="rect">
            <a:avLst/>
          </a:prstGeom>
        </p:spPr>
      </p:pic>
      <p:pic>
        <p:nvPicPr>
          <p:cNvPr id="9" name="Picture 8">
            <a:extLst>
              <a:ext uri="{FF2B5EF4-FFF2-40B4-BE49-F238E27FC236}">
                <a16:creationId xmlns:a16="http://schemas.microsoft.com/office/drawing/2014/main" id="{6DC94B1E-6F15-4FA7-AD0B-EBDA71EC82F2}"/>
              </a:ext>
            </a:extLst>
          </p:cNvPr>
          <p:cNvPicPr>
            <a:picLocks noChangeAspect="1"/>
          </p:cNvPicPr>
          <p:nvPr/>
        </p:nvPicPr>
        <p:blipFill>
          <a:blip r:embed="rId4"/>
          <a:stretch>
            <a:fillRect/>
          </a:stretch>
        </p:blipFill>
        <p:spPr>
          <a:xfrm>
            <a:off x="9576692" y="2528888"/>
            <a:ext cx="2003244" cy="2256502"/>
          </a:xfrm>
          <a:prstGeom prst="rect">
            <a:avLst/>
          </a:prstGeom>
        </p:spPr>
      </p:pic>
      <p:pic>
        <p:nvPicPr>
          <p:cNvPr id="10" name="Picture 9">
            <a:extLst>
              <a:ext uri="{FF2B5EF4-FFF2-40B4-BE49-F238E27FC236}">
                <a16:creationId xmlns:a16="http://schemas.microsoft.com/office/drawing/2014/main" id="{974DF4B6-0357-41FD-A48C-C842353AEA10}"/>
              </a:ext>
            </a:extLst>
          </p:cNvPr>
          <p:cNvPicPr>
            <a:picLocks noChangeAspect="1"/>
          </p:cNvPicPr>
          <p:nvPr/>
        </p:nvPicPr>
        <p:blipFill>
          <a:blip r:embed="rId5"/>
          <a:stretch>
            <a:fillRect/>
          </a:stretch>
        </p:blipFill>
        <p:spPr>
          <a:xfrm>
            <a:off x="584211" y="585788"/>
            <a:ext cx="2437837" cy="221207"/>
          </a:xfrm>
          <a:prstGeom prst="rect">
            <a:avLst/>
          </a:prstGeom>
        </p:spPr>
      </p:pic>
    </p:spTree>
    <p:extLst>
      <p:ext uri="{BB962C8B-B14F-4D97-AF65-F5344CB8AC3E}">
        <p14:creationId xmlns:p14="http://schemas.microsoft.com/office/powerpoint/2010/main" val="26132479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560500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Walkin 3">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p:nvPicPr>
        <p:blipFill rotWithShape="1">
          <a:blip r:embed="rId2"/>
          <a:srcRect t="14689" b="-1381"/>
          <a:stretch/>
        </p:blipFill>
        <p:spPr>
          <a:xfrm>
            <a:off x="0" y="1"/>
            <a:ext cx="12192000" cy="3289190"/>
          </a:xfrm>
          <a:prstGeom prst="rect">
            <a:avLst/>
          </a:prstGeom>
        </p:spPr>
      </p:pic>
      <p:pic>
        <p:nvPicPr>
          <p:cNvPr id="23" name="Picture 22">
            <a:extLst>
              <a:ext uri="{FF2B5EF4-FFF2-40B4-BE49-F238E27FC236}">
                <a16:creationId xmlns:a16="http://schemas.microsoft.com/office/drawing/2014/main" id="{47375CF7-3A6D-4D8F-B63B-CAF204850B27}"/>
              </a:ext>
            </a:extLst>
          </p:cNvPr>
          <p:cNvPicPr>
            <a:picLocks noChangeAspect="1"/>
          </p:cNvPicPr>
          <p:nvPr/>
        </p:nvPicPr>
        <p:blipFill>
          <a:blip r:embed="rId3"/>
          <a:stretch>
            <a:fillRect/>
          </a:stretch>
        </p:blipFill>
        <p:spPr>
          <a:xfrm>
            <a:off x="9275233" y="69396"/>
            <a:ext cx="2750057" cy="3065690"/>
          </a:xfrm>
          <a:prstGeom prst="rect">
            <a:avLst/>
          </a:prstGeom>
        </p:spPr>
      </p:pic>
      <p:sp>
        <p:nvSpPr>
          <p:cNvPr id="9" name="Title 1"/>
          <p:cNvSpPr>
            <a:spLocks noGrp="1"/>
          </p:cNvSpPr>
          <p:nvPr>
            <p:ph type="title" hasCustomPrompt="1"/>
          </p:nvPr>
        </p:nvSpPr>
        <p:spPr>
          <a:xfrm>
            <a:off x="584200" y="3962400"/>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4630541"/>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p:nvPicPr>
        <p:blipFill>
          <a:blip r:embed="rId4"/>
          <a:stretch>
            <a:fillRect/>
          </a:stretch>
        </p:blipFill>
        <p:spPr>
          <a:xfrm>
            <a:off x="9576692" y="618000"/>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p:nvPicPr>
        <p:blipFill>
          <a:blip r:embed="rId5"/>
          <a:stretch>
            <a:fillRect/>
          </a:stretch>
        </p:blipFill>
        <p:spPr>
          <a:xfrm>
            <a:off x="584200" y="6047831"/>
            <a:ext cx="2437859" cy="221207"/>
          </a:xfrm>
          <a:prstGeom prst="rect">
            <a:avLst/>
          </a:prstGeom>
        </p:spPr>
      </p:pic>
    </p:spTree>
    <p:extLst>
      <p:ext uri="{BB962C8B-B14F-4D97-AF65-F5344CB8AC3E}">
        <p14:creationId xmlns:p14="http://schemas.microsoft.com/office/powerpoint/2010/main" val="3477998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0"/>
            <a:ext cx="12192000" cy="3321050"/>
          </a:xfrm>
          <a:prstGeom prst="rect">
            <a:avLst/>
          </a:prstGeom>
        </p:spPr>
      </p:pic>
      <p:sp>
        <p:nvSpPr>
          <p:cNvPr id="9" name="Title 1"/>
          <p:cNvSpPr>
            <a:spLocks noGrp="1"/>
          </p:cNvSpPr>
          <p:nvPr>
            <p:ph type="title" hasCustomPrompt="1"/>
          </p:nvPr>
        </p:nvSpPr>
        <p:spPr>
          <a:xfrm>
            <a:off x="584200" y="3962400"/>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4698269"/>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75233" y="146049"/>
            <a:ext cx="2776794" cy="2984501"/>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54768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6047831"/>
            <a:ext cx="2437837" cy="221207"/>
          </a:xfrm>
          <a:prstGeom prst="rect">
            <a:avLst/>
          </a:prstGeom>
        </p:spPr>
      </p:pic>
    </p:spTree>
    <p:extLst>
      <p:ext uri="{BB962C8B-B14F-4D97-AF65-F5344CB8AC3E}">
        <p14:creationId xmlns:p14="http://schemas.microsoft.com/office/powerpoint/2010/main" val="1311501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3429000"/>
            <a:ext cx="12192000" cy="3321050"/>
          </a:xfrm>
          <a:prstGeom prst="rect">
            <a:avLst/>
          </a:prstGeom>
        </p:spPr>
      </p:pic>
      <p:sp>
        <p:nvSpPr>
          <p:cNvPr id="9" name="Title 1"/>
          <p:cNvSpPr>
            <a:spLocks noGrp="1"/>
          </p:cNvSpPr>
          <p:nvPr>
            <p:ph type="title" hasCustomPrompt="1"/>
          </p:nvPr>
        </p:nvSpPr>
        <p:spPr>
          <a:xfrm>
            <a:off x="584200" y="1631099"/>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2366968"/>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57400" y="3966635"/>
            <a:ext cx="2826773" cy="2818340"/>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408463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547688"/>
            <a:ext cx="2437837" cy="221207"/>
          </a:xfrm>
          <a:prstGeom prst="rect">
            <a:avLst/>
          </a:prstGeom>
        </p:spPr>
      </p:pic>
    </p:spTree>
    <p:extLst>
      <p:ext uri="{BB962C8B-B14F-4D97-AF65-F5344CB8AC3E}">
        <p14:creationId xmlns:p14="http://schemas.microsoft.com/office/powerpoint/2010/main" val="22504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6636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50026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300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5162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41943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54738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98721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68564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Walkin 3">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p:nvPicPr>
        <p:blipFill rotWithShape="1">
          <a:blip r:embed="rId2"/>
          <a:srcRect t="14689" b="-1381"/>
          <a:stretch/>
        </p:blipFill>
        <p:spPr>
          <a:xfrm>
            <a:off x="0" y="3483672"/>
            <a:ext cx="12192000" cy="3289190"/>
          </a:xfrm>
          <a:prstGeom prst="rect">
            <a:avLst/>
          </a:prstGeom>
        </p:spPr>
      </p:pic>
      <p:pic>
        <p:nvPicPr>
          <p:cNvPr id="23" name="Picture 22">
            <a:extLst>
              <a:ext uri="{FF2B5EF4-FFF2-40B4-BE49-F238E27FC236}">
                <a16:creationId xmlns:a16="http://schemas.microsoft.com/office/drawing/2014/main" id="{47375CF7-3A6D-4D8F-B63B-CAF204850B27}"/>
              </a:ext>
            </a:extLst>
          </p:cNvPr>
          <p:cNvPicPr>
            <a:picLocks noChangeAspect="1"/>
          </p:cNvPicPr>
          <p:nvPr/>
        </p:nvPicPr>
        <p:blipFill>
          <a:blip r:embed="rId3"/>
          <a:stretch>
            <a:fillRect/>
          </a:stretch>
        </p:blipFill>
        <p:spPr>
          <a:xfrm>
            <a:off x="9275233" y="3962399"/>
            <a:ext cx="2750057" cy="2709635"/>
          </a:xfrm>
          <a:prstGeom prst="rect">
            <a:avLst/>
          </a:prstGeom>
        </p:spPr>
      </p:pic>
      <p:sp>
        <p:nvSpPr>
          <p:cNvPr id="9" name="Title 1"/>
          <p:cNvSpPr>
            <a:spLocks noGrp="1"/>
          </p:cNvSpPr>
          <p:nvPr>
            <p:ph type="title" hasCustomPrompt="1"/>
          </p:nvPr>
        </p:nvSpPr>
        <p:spPr>
          <a:xfrm>
            <a:off x="584200" y="1684013"/>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2352154"/>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p:nvPicPr>
        <p:blipFill>
          <a:blip r:embed="rId4"/>
          <a:stretch>
            <a:fillRect/>
          </a:stretch>
        </p:blipFill>
        <p:spPr>
          <a:xfrm>
            <a:off x="9576692" y="4154949"/>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816225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6048165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463298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571279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2B245-A8B8-4839-9D8A-006C84B355BA}"/>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42143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021E3BFA-8414-4FFD-843C-73F7C77850CD}"/>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Tree>
    <p:extLst>
      <p:ext uri="{BB962C8B-B14F-4D97-AF65-F5344CB8AC3E}">
        <p14:creationId xmlns:p14="http://schemas.microsoft.com/office/powerpoint/2010/main" val="237172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D529C836-D2B0-4625-B600-FA1BAF9EE395}"/>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Tree>
    <p:extLst>
      <p:ext uri="{BB962C8B-B14F-4D97-AF65-F5344CB8AC3E}">
        <p14:creationId xmlns:p14="http://schemas.microsoft.com/office/powerpoint/2010/main" val="141940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rgbClr val="E6E6E6"/>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A0FAF-F51F-4556-9C10-9098E17F2517}"/>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spTree>
    <p:extLst>
      <p:ext uri="{BB962C8B-B14F-4D97-AF65-F5344CB8AC3E}">
        <p14:creationId xmlns:p14="http://schemas.microsoft.com/office/powerpoint/2010/main" val="241700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19D939C3-53A6-4B6C-9F96-E061F706CB73}"/>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3673567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01B48976-2092-40BA-A5B9-688259124122}"/>
              </a:ext>
            </a:extLst>
          </p:cNvPr>
          <p:cNvPicPr>
            <a:picLocks noChangeAspect="1"/>
          </p:cNvPicPr>
          <p:nvPr userDrawn="1"/>
        </p:nvPicPr>
        <p:blipFill rotWithShape="1">
          <a:blip r:embed="rId2"/>
          <a:srcRect t="-5183" b="26968"/>
          <a:stretch/>
        </p:blipFill>
        <p:spPr>
          <a:xfrm>
            <a:off x="0" y="3890435"/>
            <a:ext cx="12192000" cy="2967566"/>
          </a:xfrm>
          <a:prstGeom prst="rect">
            <a:avLst/>
          </a:prstGeom>
        </p:spPr>
      </p:pic>
    </p:spTree>
    <p:extLst>
      <p:ext uri="{BB962C8B-B14F-4D97-AF65-F5344CB8AC3E}">
        <p14:creationId xmlns:p14="http://schemas.microsoft.com/office/powerpoint/2010/main" val="52304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4793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Walkin 3">
    <p:bg>
      <p:bgPr>
        <a:solidFill>
          <a:srgbClr val="E6E6E6"/>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p:nvPicPr>
        <p:blipFill rotWithShape="1">
          <a:blip r:embed="rId2"/>
          <a:srcRect t="14689" b="-1381"/>
          <a:stretch/>
        </p:blipFill>
        <p:spPr>
          <a:xfrm>
            <a:off x="0" y="1"/>
            <a:ext cx="12192000" cy="3289190"/>
          </a:xfrm>
          <a:prstGeom prst="rect">
            <a:avLst/>
          </a:prstGeom>
        </p:spPr>
      </p:pic>
      <p:pic>
        <p:nvPicPr>
          <p:cNvPr id="8" name="Picture 7">
            <a:extLst>
              <a:ext uri="{FF2B5EF4-FFF2-40B4-BE49-F238E27FC236}">
                <a16:creationId xmlns:a16="http://schemas.microsoft.com/office/drawing/2014/main" id="{A8819E6A-7717-4450-AADB-55788A466B2F}"/>
              </a:ext>
            </a:extLst>
          </p:cNvPr>
          <p:cNvPicPr>
            <a:picLocks noChangeAspect="1"/>
          </p:cNvPicPr>
          <p:nvPr/>
        </p:nvPicPr>
        <p:blipFill>
          <a:blip r:embed="rId3"/>
          <a:stretch>
            <a:fillRect/>
          </a:stretch>
        </p:blipFill>
        <p:spPr>
          <a:xfrm>
            <a:off x="9268905" y="162443"/>
            <a:ext cx="2750057" cy="3000057"/>
          </a:xfrm>
          <a:prstGeom prst="rect">
            <a:avLst/>
          </a:prstGeom>
        </p:spPr>
      </p:pic>
      <p:sp>
        <p:nvSpPr>
          <p:cNvPr id="9" name="Title 1"/>
          <p:cNvSpPr>
            <a:spLocks noGrp="1"/>
          </p:cNvSpPr>
          <p:nvPr>
            <p:ph type="title" hasCustomPrompt="1"/>
          </p:nvPr>
        </p:nvSpPr>
        <p:spPr>
          <a:xfrm>
            <a:off x="584200" y="3962400"/>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4630541"/>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26" name="Picture 25">
            <a:extLst>
              <a:ext uri="{FF2B5EF4-FFF2-40B4-BE49-F238E27FC236}">
                <a16:creationId xmlns:a16="http://schemas.microsoft.com/office/drawing/2014/main" id="{01A596B4-19E1-4C7E-A19D-C8E897643748}"/>
              </a:ext>
            </a:extLst>
          </p:cNvPr>
          <p:cNvPicPr>
            <a:picLocks noChangeAspect="1"/>
          </p:cNvPicPr>
          <p:nvPr/>
        </p:nvPicPr>
        <p:blipFill>
          <a:blip r:embed="rId4"/>
          <a:stretch>
            <a:fillRect/>
          </a:stretch>
        </p:blipFill>
        <p:spPr>
          <a:xfrm>
            <a:off x="584200" y="6047831"/>
            <a:ext cx="2437859" cy="221207"/>
          </a:xfrm>
          <a:prstGeom prst="rect">
            <a:avLst/>
          </a:prstGeom>
        </p:spPr>
      </p:pic>
      <p:pic>
        <p:nvPicPr>
          <p:cNvPr id="11" name="Picture 10">
            <a:extLst>
              <a:ext uri="{FF2B5EF4-FFF2-40B4-BE49-F238E27FC236}">
                <a16:creationId xmlns:a16="http://schemas.microsoft.com/office/drawing/2014/main" id="{39708016-D558-4A1E-B1D6-D817A075FD35}"/>
              </a:ext>
            </a:extLst>
          </p:cNvPr>
          <p:cNvPicPr>
            <a:picLocks noChangeAspect="1"/>
          </p:cNvPicPr>
          <p:nvPr/>
        </p:nvPicPr>
        <p:blipFill>
          <a:blip r:embed="rId5"/>
          <a:stretch>
            <a:fillRect/>
          </a:stretch>
        </p:blipFill>
        <p:spPr>
          <a:xfrm>
            <a:off x="9579981" y="563878"/>
            <a:ext cx="2003244" cy="2256502"/>
          </a:xfrm>
          <a:prstGeom prst="rect">
            <a:avLst/>
          </a:prstGeom>
        </p:spPr>
      </p:pic>
    </p:spTree>
    <p:extLst>
      <p:ext uri="{BB962C8B-B14F-4D97-AF65-F5344CB8AC3E}">
        <p14:creationId xmlns:p14="http://schemas.microsoft.com/office/powerpoint/2010/main" val="3422048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466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4883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41536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85893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605588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losing log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0B01B-3B16-40D4-B7D3-6BF7D9D8B46A}"/>
              </a:ext>
            </a:extLst>
          </p:cNvPr>
          <p:cNvPicPr>
            <a:picLocks noChangeAspect="1"/>
          </p:cNvPicPr>
          <p:nvPr userDrawn="1"/>
        </p:nvPicPr>
        <p:blipFill rotWithShape="1">
          <a:blip r:embed="rId2"/>
          <a:srcRect t="-9831" b="-1965"/>
          <a:stretch/>
        </p:blipFill>
        <p:spPr>
          <a:xfrm>
            <a:off x="0" y="1281657"/>
            <a:ext cx="12192000" cy="4241800"/>
          </a:xfrm>
          <a:prstGeom prst="rect">
            <a:avLst/>
          </a:prstGeom>
        </p:spPr>
      </p:pic>
      <p:pic>
        <p:nvPicPr>
          <p:cNvPr id="8" name="Picture 7">
            <a:extLst>
              <a:ext uri="{FF2B5EF4-FFF2-40B4-BE49-F238E27FC236}">
                <a16:creationId xmlns:a16="http://schemas.microsoft.com/office/drawing/2014/main" id="{FBDD459C-95D9-4D4D-846E-A12A255EF291}"/>
              </a:ext>
            </a:extLst>
          </p:cNvPr>
          <p:cNvPicPr>
            <a:picLocks noChangeAspect="1"/>
          </p:cNvPicPr>
          <p:nvPr userDrawn="1"/>
        </p:nvPicPr>
        <p:blipFill>
          <a:blip r:embed="rId3"/>
          <a:stretch>
            <a:fillRect/>
          </a:stretch>
        </p:blipFill>
        <p:spPr>
          <a:xfrm>
            <a:off x="9258300" y="2319866"/>
            <a:ext cx="2824746" cy="2827867"/>
          </a:xfrm>
          <a:prstGeom prst="rect">
            <a:avLst/>
          </a:prstGeom>
        </p:spPr>
      </p:pic>
      <p:pic>
        <p:nvPicPr>
          <p:cNvPr id="9" name="Picture 8">
            <a:extLst>
              <a:ext uri="{FF2B5EF4-FFF2-40B4-BE49-F238E27FC236}">
                <a16:creationId xmlns:a16="http://schemas.microsoft.com/office/drawing/2014/main" id="{6DC94B1E-6F15-4FA7-AD0B-EBDA71EC82F2}"/>
              </a:ext>
            </a:extLst>
          </p:cNvPr>
          <p:cNvPicPr>
            <a:picLocks noChangeAspect="1"/>
          </p:cNvPicPr>
          <p:nvPr userDrawn="1"/>
        </p:nvPicPr>
        <p:blipFill>
          <a:blip r:embed="rId4"/>
          <a:stretch>
            <a:fillRect/>
          </a:stretch>
        </p:blipFill>
        <p:spPr>
          <a:xfrm>
            <a:off x="9576692" y="2528888"/>
            <a:ext cx="2003244" cy="2256502"/>
          </a:xfrm>
          <a:prstGeom prst="rect">
            <a:avLst/>
          </a:prstGeom>
        </p:spPr>
      </p:pic>
      <p:pic>
        <p:nvPicPr>
          <p:cNvPr id="10" name="Picture 9">
            <a:extLst>
              <a:ext uri="{FF2B5EF4-FFF2-40B4-BE49-F238E27FC236}">
                <a16:creationId xmlns:a16="http://schemas.microsoft.com/office/drawing/2014/main" id="{974DF4B6-0357-41FD-A48C-C842353AEA10}"/>
              </a:ext>
            </a:extLst>
          </p:cNvPr>
          <p:cNvPicPr>
            <a:picLocks noChangeAspect="1"/>
          </p:cNvPicPr>
          <p:nvPr userDrawn="1"/>
        </p:nvPicPr>
        <p:blipFill>
          <a:blip r:embed="rId5"/>
          <a:stretch>
            <a:fillRect/>
          </a:stretch>
        </p:blipFill>
        <p:spPr>
          <a:xfrm>
            <a:off x="584211" y="585788"/>
            <a:ext cx="2437837" cy="221207"/>
          </a:xfrm>
          <a:prstGeom prst="rect">
            <a:avLst/>
          </a:prstGeom>
        </p:spPr>
      </p:pic>
    </p:spTree>
    <p:extLst>
      <p:ext uri="{BB962C8B-B14F-4D97-AF65-F5344CB8AC3E}">
        <p14:creationId xmlns:p14="http://schemas.microsoft.com/office/powerpoint/2010/main" val="2194833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2429992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757067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775995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95442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Walkin 3">
    <p:bg>
      <p:bgPr>
        <a:solidFill>
          <a:srgbClr val="E6E6E6"/>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653F165-0144-4EAC-8564-6BB42C1EE8F1}"/>
              </a:ext>
            </a:extLst>
          </p:cNvPr>
          <p:cNvPicPr>
            <a:picLocks noChangeAspect="1"/>
          </p:cNvPicPr>
          <p:nvPr/>
        </p:nvPicPr>
        <p:blipFill rotWithShape="1">
          <a:blip r:embed="rId2"/>
          <a:srcRect t="14689" b="-1381"/>
          <a:stretch/>
        </p:blipFill>
        <p:spPr>
          <a:xfrm>
            <a:off x="0" y="3382845"/>
            <a:ext cx="12192000" cy="3289190"/>
          </a:xfrm>
          <a:prstGeom prst="rect">
            <a:avLst/>
          </a:prstGeom>
        </p:spPr>
      </p:pic>
      <p:pic>
        <p:nvPicPr>
          <p:cNvPr id="8" name="Picture 7">
            <a:extLst>
              <a:ext uri="{FF2B5EF4-FFF2-40B4-BE49-F238E27FC236}">
                <a16:creationId xmlns:a16="http://schemas.microsoft.com/office/drawing/2014/main" id="{CFA8D9E4-C7FC-4442-BE0C-4990BB194F35}"/>
              </a:ext>
            </a:extLst>
          </p:cNvPr>
          <p:cNvPicPr>
            <a:picLocks noChangeAspect="1"/>
          </p:cNvPicPr>
          <p:nvPr/>
        </p:nvPicPr>
        <p:blipFill>
          <a:blip r:embed="rId3"/>
          <a:stretch>
            <a:fillRect/>
          </a:stretch>
        </p:blipFill>
        <p:spPr>
          <a:xfrm>
            <a:off x="9279485" y="3962400"/>
            <a:ext cx="2750057" cy="2709635"/>
          </a:xfrm>
          <a:prstGeom prst="rect">
            <a:avLst/>
          </a:prstGeom>
        </p:spPr>
      </p:pic>
      <p:sp>
        <p:nvSpPr>
          <p:cNvPr id="9" name="Title 1"/>
          <p:cNvSpPr>
            <a:spLocks noGrp="1"/>
          </p:cNvSpPr>
          <p:nvPr>
            <p:ph type="title" hasCustomPrompt="1"/>
          </p:nvPr>
        </p:nvSpPr>
        <p:spPr>
          <a:xfrm>
            <a:off x="584200" y="1684013"/>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2352154"/>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22" name="Picture 21">
            <a:extLst>
              <a:ext uri="{FF2B5EF4-FFF2-40B4-BE49-F238E27FC236}">
                <a16:creationId xmlns:a16="http://schemas.microsoft.com/office/drawing/2014/main" id="{990AA650-5406-4F87-B7F2-4E54CEF68175}"/>
              </a:ext>
            </a:extLst>
          </p:cNvPr>
          <p:cNvPicPr>
            <a:picLocks noChangeAspect="1"/>
          </p:cNvPicPr>
          <p:nvPr/>
        </p:nvPicPr>
        <p:blipFill>
          <a:blip r:embed="rId4"/>
          <a:stretch>
            <a:fillRect/>
          </a:stretch>
        </p:blipFill>
        <p:spPr>
          <a:xfrm>
            <a:off x="9576692" y="4154949"/>
            <a:ext cx="2003244" cy="2256502"/>
          </a:xfrm>
          <a:prstGeom prst="rect">
            <a:avLst/>
          </a:prstGeom>
        </p:spPr>
      </p:pic>
      <p:pic>
        <p:nvPicPr>
          <p:cNvPr id="26" name="Picture 25">
            <a:extLst>
              <a:ext uri="{FF2B5EF4-FFF2-40B4-BE49-F238E27FC236}">
                <a16:creationId xmlns:a16="http://schemas.microsoft.com/office/drawing/2014/main" id="{01A596B4-19E1-4C7E-A19D-C8E897643748}"/>
              </a:ext>
            </a:extLst>
          </p:cNvPr>
          <p:cNvPicPr>
            <a:picLocks noChangeAspect="1"/>
          </p:cNvPicPr>
          <p:nvPr/>
        </p:nvPicPr>
        <p:blipFill>
          <a:blip r:embed="rId5"/>
          <a:stretch>
            <a:fillRect/>
          </a:stretch>
        </p:blipFill>
        <p:spPr>
          <a:xfrm>
            <a:off x="584200" y="585788"/>
            <a:ext cx="2437859" cy="221207"/>
          </a:xfrm>
          <a:prstGeom prst="rect">
            <a:avLst/>
          </a:prstGeom>
        </p:spPr>
      </p:pic>
    </p:spTree>
    <p:extLst>
      <p:ext uri="{BB962C8B-B14F-4D97-AF65-F5344CB8AC3E}">
        <p14:creationId xmlns:p14="http://schemas.microsoft.com/office/powerpoint/2010/main" val="3904457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1579358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82130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0773197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00822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5523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41883214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8840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66338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253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801668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1531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54704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46262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152236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535696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2121807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5748063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999651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75335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852920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229400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5839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813741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1211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9216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4857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30800692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6606309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7494190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1954101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2_Walkin 3">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962400"/>
            <a:ext cx="10995736"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4630541"/>
            <a:ext cx="11025188"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10759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3196488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15530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527916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060227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777325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1704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9446633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40499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15029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1733661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15646870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07614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image" Target="../media/image1.e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theme" Target="../theme/theme3.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image" Target="../media/image1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29" Type="http://schemas.openxmlformats.org/officeDocument/2006/relationships/slideLayout" Target="../slideLayouts/slideLayout117.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32" Type="http://schemas.openxmlformats.org/officeDocument/2006/relationships/image" Target="../media/image12.emf"/><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28" Type="http://schemas.openxmlformats.org/officeDocument/2006/relationships/slideLayout" Target="../slideLayouts/slideLayout116.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31" Type="http://schemas.openxmlformats.org/officeDocument/2006/relationships/theme" Target="../theme/theme4.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slideLayout" Target="../slideLayouts/slideLayout115.xml"/><Relationship Id="rId3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583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1812250"/>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p:nvPicPr>
        <p:blipFill rotWithShape="1">
          <a:blip r:embed="rId35"/>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423397775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930983308"/>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datadriveninvestor/realtime-database-vs-cloud-firestore-which-database-is-suitable-for-your-mobile-app-87e11b56f50f" TargetMode="External"/><Relationship Id="rId2" Type="http://schemas.openxmlformats.org/officeDocument/2006/relationships/hyperlink" Target="https://firebase.googleblog.com/2017/10/cloud-firestore-for-rtdb-developers.html/" TargetMode="External"/><Relationship Id="rId1" Type="http://schemas.openxmlformats.org/officeDocument/2006/relationships/slideLayout" Target="../slideLayouts/slideLayout69.xml"/><Relationship Id="rId5" Type="http://schemas.openxmlformats.org/officeDocument/2006/relationships/hyperlink" Target="https://console.firebase.google.com/" TargetMode="External"/><Relationship Id="rId4" Type="http://schemas.openxmlformats.org/officeDocument/2006/relationships/hyperlink" Target="https://firebase.google.com/doc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en.wikipedia.org/wiki/Data_(computing)" TargetMode="Externa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13F0-C57D-48A6-9B02-8F68F4B61028}"/>
              </a:ext>
            </a:extLst>
          </p:cNvPr>
          <p:cNvSpPr>
            <a:spLocks noGrp="1"/>
          </p:cNvSpPr>
          <p:nvPr>
            <p:ph type="title"/>
          </p:nvPr>
        </p:nvSpPr>
        <p:spPr>
          <a:xfrm>
            <a:off x="584200" y="3532547"/>
            <a:ext cx="6637867" cy="553998"/>
          </a:xfrm>
        </p:spPr>
        <p:txBody>
          <a:bodyPr wrap="square" anchor="b">
            <a:normAutofit fontScale="90000"/>
          </a:bodyPr>
          <a:lstStyle/>
          <a:p>
            <a:pPr>
              <a:lnSpc>
                <a:spcPct val="90000"/>
              </a:lnSpc>
            </a:pPr>
            <a:r>
              <a:rPr lang="en-US">
                <a:solidFill>
                  <a:schemeClr val="accent1"/>
                </a:solidFill>
              </a:rPr>
              <a:t>Database </a:t>
            </a:r>
            <a:r>
              <a:rPr lang="en-US">
                <a:solidFill>
                  <a:schemeClr val="bg1"/>
                </a:solidFill>
              </a:rPr>
              <a:t>integration in</a:t>
            </a:r>
            <a:r>
              <a:rPr lang="en-US">
                <a:solidFill>
                  <a:schemeClr val="accent1"/>
                </a:solidFill>
              </a:rPr>
              <a:t> F</a:t>
            </a:r>
            <a:r>
              <a:rPr lang="ro-RO">
                <a:solidFill>
                  <a:schemeClr val="accent1"/>
                </a:solidFill>
              </a:rPr>
              <a:t>lutter</a:t>
            </a:r>
            <a:br>
              <a:rPr lang="en-US">
                <a:solidFill>
                  <a:schemeClr val="accent1"/>
                </a:solidFill>
              </a:rPr>
            </a:br>
            <a:r>
              <a:rPr lang="en-US">
                <a:solidFill>
                  <a:schemeClr val="bg1"/>
                </a:solidFill>
              </a:rPr>
              <a:t>Google</a:t>
            </a:r>
            <a:r>
              <a:rPr lang="en-US">
                <a:solidFill>
                  <a:schemeClr val="accent1"/>
                </a:solidFill>
              </a:rPr>
              <a:t> Firebase</a:t>
            </a:r>
          </a:p>
        </p:txBody>
      </p:sp>
      <p:sp>
        <p:nvSpPr>
          <p:cNvPr id="3" name="Text Placeholder 2">
            <a:extLst>
              <a:ext uri="{FF2B5EF4-FFF2-40B4-BE49-F238E27FC236}">
                <a16:creationId xmlns:a16="http://schemas.microsoft.com/office/drawing/2014/main" id="{C6FDD3AB-B12A-4077-A2AD-45D48731C203}"/>
              </a:ext>
            </a:extLst>
          </p:cNvPr>
          <p:cNvSpPr>
            <a:spLocks noGrp="1"/>
          </p:cNvSpPr>
          <p:nvPr>
            <p:ph type="body" sz="quarter" idx="12"/>
          </p:nvPr>
        </p:nvSpPr>
        <p:spPr>
          <a:xfrm>
            <a:off x="584200" y="4200688"/>
            <a:ext cx="6655646" cy="307777"/>
          </a:xfrm>
        </p:spPr>
        <p:txBody>
          <a:bodyPr vert="horz" wrap="square" lIns="0" tIns="0" rIns="0" bIns="0" rtlCol="0">
            <a:normAutofit/>
          </a:bodyPr>
          <a:lstStyle/>
          <a:p>
            <a:pPr>
              <a:spcAft>
                <a:spcPts val="600"/>
              </a:spcAft>
            </a:pPr>
            <a:r>
              <a:rPr lang="ro-RO"/>
              <a:t>Mărgineanu Adrian, Crăciun Octavian &amp; Ioniță Dragoș</a:t>
            </a:r>
            <a:endParaRPr lang="en-US"/>
          </a:p>
        </p:txBody>
      </p:sp>
    </p:spTree>
    <p:extLst>
      <p:ext uri="{BB962C8B-B14F-4D97-AF65-F5344CB8AC3E}">
        <p14:creationId xmlns:p14="http://schemas.microsoft.com/office/powerpoint/2010/main" val="338369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tăText 10">
            <a:extLst>
              <a:ext uri="{FF2B5EF4-FFF2-40B4-BE49-F238E27FC236}">
                <a16:creationId xmlns:a16="http://schemas.microsoft.com/office/drawing/2014/main" id="{12198EE8-9B31-4924-8233-8775BBEBFE21}"/>
              </a:ext>
            </a:extLst>
          </p:cNvPr>
          <p:cNvSpPr txBox="1"/>
          <p:nvPr/>
        </p:nvSpPr>
        <p:spPr>
          <a:xfrm>
            <a:off x="342137" y="296957"/>
            <a:ext cx="11317110" cy="2400657"/>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endParaRPr lang="en-US" sz="2600">
              <a:latin typeface="Segoe UI Semibold"/>
              <a:cs typeface="Segoe UI"/>
            </a:endParaRPr>
          </a:p>
          <a:p>
            <a:pPr algn="ctr"/>
            <a:r>
              <a:rPr lang="en-US" sz="2600">
                <a:latin typeface="Segoe UI Semibold"/>
                <a:cs typeface="Segoe UI"/>
              </a:rPr>
              <a:t>Firebase offers two </a:t>
            </a:r>
            <a:r>
              <a:rPr lang="en-US" sz="2600">
                <a:solidFill>
                  <a:schemeClr val="accent1"/>
                </a:solidFill>
                <a:latin typeface="Segoe UI Semibold"/>
                <a:cs typeface="Segoe UI"/>
              </a:rPr>
              <a:t>cloud-based</a:t>
            </a:r>
            <a:r>
              <a:rPr lang="en-US" sz="2600">
                <a:latin typeface="Segoe UI Semibold"/>
                <a:cs typeface="Segoe UI"/>
              </a:rPr>
              <a:t>, </a:t>
            </a:r>
            <a:r>
              <a:rPr lang="en-US" sz="2600">
                <a:solidFill>
                  <a:schemeClr val="accent1"/>
                </a:solidFill>
                <a:latin typeface="Segoe UI Semibold"/>
                <a:cs typeface="Segoe UI"/>
              </a:rPr>
              <a:t>client-accessible</a:t>
            </a:r>
            <a:r>
              <a:rPr lang="en-US" sz="2600">
                <a:latin typeface="Segoe UI Semibold"/>
                <a:cs typeface="Segoe UI"/>
              </a:rPr>
              <a:t> database solutions that support </a:t>
            </a:r>
            <a:r>
              <a:rPr lang="en-US" sz="2600">
                <a:solidFill>
                  <a:schemeClr val="accent1"/>
                </a:solidFill>
                <a:latin typeface="Segoe UI Semibold"/>
                <a:cs typeface="Segoe UI"/>
              </a:rPr>
              <a:t>realtime data syncing</a:t>
            </a:r>
            <a:r>
              <a:rPr lang="en-US" sz="2600">
                <a:latin typeface="Segoe UI Semibold"/>
                <a:cs typeface="Segoe UI"/>
              </a:rPr>
              <a:t>:</a:t>
            </a:r>
          </a:p>
          <a:p>
            <a:pPr algn="ctr"/>
            <a:endParaRPr lang="en-US" sz="2600">
              <a:solidFill>
                <a:schemeClr val="accent1"/>
              </a:solidFill>
              <a:latin typeface="Segoe UI Semibold"/>
              <a:cs typeface="Segoe UI"/>
            </a:endParaRPr>
          </a:p>
          <a:p>
            <a:pPr algn="ctr"/>
            <a:r>
              <a:rPr lang="en-US" sz="2600">
                <a:solidFill>
                  <a:schemeClr val="accent1"/>
                </a:solidFill>
                <a:latin typeface="Segoe UI Semibold"/>
                <a:cs typeface="Segoe UI"/>
              </a:rPr>
              <a:t>RealTime</a:t>
            </a:r>
            <a:r>
              <a:rPr lang="en-US" sz="2600">
                <a:latin typeface="Segoe UI Semibold"/>
                <a:cs typeface="Segoe UI"/>
              </a:rPr>
              <a:t> Database and </a:t>
            </a:r>
            <a:r>
              <a:rPr lang="en-US" sz="2600">
                <a:solidFill>
                  <a:schemeClr val="accent1"/>
                </a:solidFill>
                <a:latin typeface="Segoe UI Semibold"/>
                <a:cs typeface="Segoe UI"/>
              </a:rPr>
              <a:t>Cloud Firestore</a:t>
            </a:r>
          </a:p>
          <a:p>
            <a:pPr algn="ctr"/>
            <a:endParaRPr lang="en-US" sz="2600">
              <a:solidFill>
                <a:schemeClr val="accent1"/>
              </a:solidFill>
              <a:latin typeface="Segoe UI Semibold"/>
              <a:cs typeface="Segoe UI"/>
            </a:endParaRPr>
          </a:p>
        </p:txBody>
      </p:sp>
      <p:pic>
        <p:nvPicPr>
          <p:cNvPr id="3" name="Picture 2">
            <a:extLst>
              <a:ext uri="{FF2B5EF4-FFF2-40B4-BE49-F238E27FC236}">
                <a16:creationId xmlns:a16="http://schemas.microsoft.com/office/drawing/2014/main" id="{2268C0F6-4B84-40B4-A19E-767098B1E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257" y="3429000"/>
            <a:ext cx="6743486" cy="1704729"/>
          </a:xfrm>
          <a:prstGeom prst="rect">
            <a:avLst/>
          </a:prstGeom>
        </p:spPr>
      </p:pic>
    </p:spTree>
    <p:extLst>
      <p:ext uri="{BB962C8B-B14F-4D97-AF65-F5344CB8AC3E}">
        <p14:creationId xmlns:p14="http://schemas.microsoft.com/office/powerpoint/2010/main" val="15894389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D1AD8128-9B4C-4A93-BE3A-DE305B6B9CBC}"/>
              </a:ext>
            </a:extLst>
          </p:cNvPr>
          <p:cNvSpPr txBox="1"/>
          <p:nvPr/>
        </p:nvSpPr>
        <p:spPr>
          <a:xfrm>
            <a:off x="443298" y="293700"/>
            <a:ext cx="10935821" cy="529375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6565" lvl="1" algn="ctr"/>
            <a:r>
              <a:rPr lang="en-US" sz="3200" b="1">
                <a:latin typeface="Segoe UI Semibold"/>
                <a:cs typeface="Segoe UI"/>
              </a:rPr>
              <a:t>RealTime Database</a:t>
            </a:r>
          </a:p>
          <a:p>
            <a:pPr marL="456565" lvl="1" algn="ctr"/>
            <a:endParaRPr lang="en-US" sz="3200" b="1">
              <a:solidFill>
                <a:schemeClr val="accent1"/>
              </a:solidFill>
              <a:latin typeface="Segoe UI Semibold"/>
              <a:cs typeface="Segoe UI"/>
            </a:endParaRPr>
          </a:p>
          <a:p>
            <a:pPr marL="456565" lvl="1" algn="ctr"/>
            <a:r>
              <a:rPr lang="en-US" sz="2400" b="1">
                <a:solidFill>
                  <a:schemeClr val="accent1"/>
                </a:solidFill>
              </a:rPr>
              <a:t>Realtime Database</a:t>
            </a:r>
            <a:r>
              <a:rPr lang="en-US" sz="2400"/>
              <a:t> is Firebase's </a:t>
            </a:r>
            <a:r>
              <a:rPr lang="en-US" sz="2400">
                <a:solidFill>
                  <a:schemeClr val="accent1"/>
                </a:solidFill>
              </a:rPr>
              <a:t>original</a:t>
            </a:r>
            <a:r>
              <a:rPr lang="en-US" sz="2400"/>
              <a:t> database. It's an efficient, </a:t>
            </a:r>
            <a:r>
              <a:rPr lang="en-US" sz="2400">
                <a:solidFill>
                  <a:schemeClr val="accent1"/>
                </a:solidFill>
              </a:rPr>
              <a:t>low-latency</a:t>
            </a:r>
            <a:r>
              <a:rPr lang="en-US" sz="2400"/>
              <a:t> solution for mobile apps that require </a:t>
            </a:r>
            <a:r>
              <a:rPr lang="en-US" sz="2400">
                <a:solidFill>
                  <a:schemeClr val="accent1"/>
                </a:solidFill>
              </a:rPr>
              <a:t>synced states </a:t>
            </a:r>
            <a:r>
              <a:rPr lang="en-US" sz="2400"/>
              <a:t>across clients in </a:t>
            </a:r>
            <a:r>
              <a:rPr lang="en-US" sz="2400">
                <a:solidFill>
                  <a:schemeClr val="accent1"/>
                </a:solidFill>
              </a:rPr>
              <a:t>realtime</a:t>
            </a:r>
            <a:r>
              <a:rPr lang="en-US" sz="2400"/>
              <a:t>.</a:t>
            </a:r>
          </a:p>
          <a:p>
            <a:pPr marL="456565" lvl="1" algn="ctr"/>
            <a:endParaRPr lang="en-US" sz="2800" b="1">
              <a:solidFill>
                <a:schemeClr val="accent1"/>
              </a:solidFill>
              <a:latin typeface="Segoe UI Semibold"/>
              <a:cs typeface="Segoe UI"/>
            </a:endParaRPr>
          </a:p>
          <a:p>
            <a:pPr marL="913765" lvl="1" indent="-457200">
              <a:buFont typeface="Arial" panose="020B0604020202020204" pitchFamily="34" charset="0"/>
              <a:buChar char="•"/>
            </a:pPr>
            <a:r>
              <a:rPr lang="en-US" sz="2000" b="1">
                <a:latin typeface="Segoe UI Semibold"/>
                <a:cs typeface="Segoe UI"/>
              </a:rPr>
              <a:t>Stores data as one large JSON tree.</a:t>
            </a:r>
            <a:endParaRPr lang="en-US" sz="2000" b="1">
              <a:solidFill>
                <a:schemeClr val="accent1"/>
              </a:solidFill>
              <a:latin typeface="Segoe UI Semibold"/>
              <a:cs typeface="Segoe UI"/>
            </a:endParaRPr>
          </a:p>
          <a:p>
            <a:pPr marL="913765" lvl="1" indent="-457200">
              <a:buFont typeface="Arial" panose="020B0604020202020204" pitchFamily="34" charset="0"/>
              <a:buChar char="•"/>
            </a:pPr>
            <a:r>
              <a:rPr lang="en-US" sz="2000" b="1">
                <a:latin typeface="Segoe UI Semibold"/>
                <a:cs typeface="Segoe UI"/>
              </a:rPr>
              <a:t>Simple data is very easy to store.</a:t>
            </a:r>
          </a:p>
          <a:p>
            <a:pPr marL="913765" lvl="1" indent="-457200">
              <a:buFont typeface="Arial" panose="020B0604020202020204" pitchFamily="34" charset="0"/>
              <a:buChar char="•"/>
            </a:pPr>
            <a:r>
              <a:rPr lang="en-US" sz="2000" b="1">
                <a:latin typeface="Segoe UI Semibold"/>
                <a:cs typeface="Segoe UI"/>
              </a:rPr>
              <a:t>Complex, hierarchical data is harder to organize at scale.</a:t>
            </a:r>
          </a:p>
          <a:p>
            <a:pPr marL="913765" lvl="1" indent="-457200">
              <a:buFont typeface="Arial" panose="020B0604020202020204" pitchFamily="34" charset="0"/>
              <a:buChar char="•"/>
            </a:pPr>
            <a:r>
              <a:rPr lang="en-US" sz="2000" b="1">
                <a:latin typeface="Segoe UI Semibold"/>
                <a:cs typeface="Segoe UI"/>
              </a:rPr>
              <a:t>Presence supported.</a:t>
            </a:r>
          </a:p>
          <a:p>
            <a:pPr marL="913765" lvl="1" indent="-457200">
              <a:buFont typeface="Arial" panose="020B0604020202020204" pitchFamily="34" charset="0"/>
              <a:buChar char="•"/>
            </a:pPr>
            <a:r>
              <a:rPr lang="en-US" sz="2000" b="1">
                <a:latin typeface="Segoe UI Semibold"/>
                <a:cs typeface="Segoe UI"/>
              </a:rPr>
              <a:t>Deep queries with limited sorting and filtering functionality.</a:t>
            </a:r>
          </a:p>
          <a:p>
            <a:pPr marL="913765" lvl="1" indent="-457200">
              <a:buFont typeface="Arial" panose="020B0604020202020204" pitchFamily="34" charset="0"/>
              <a:buChar char="•"/>
            </a:pPr>
            <a:r>
              <a:rPr lang="en-US" sz="2000" b="1">
                <a:latin typeface="Segoe UI Semibold"/>
                <a:cs typeface="Segoe UI"/>
              </a:rPr>
              <a:t>Basic write and transaction operations.</a:t>
            </a:r>
          </a:p>
          <a:p>
            <a:pPr marL="913765" lvl="1" indent="-457200">
              <a:buFont typeface="Arial" panose="020B0604020202020204" pitchFamily="34" charset="0"/>
              <a:buChar char="•"/>
            </a:pPr>
            <a:r>
              <a:rPr lang="ro-RO" sz="2000" b="1">
                <a:latin typeface="Segoe UI Semibold"/>
                <a:cs typeface="Segoe UI"/>
              </a:rPr>
              <a:t>Realtime Database is a regional solution.</a:t>
            </a:r>
            <a:endParaRPr lang="en-US" sz="2000" b="1">
              <a:latin typeface="Segoe UI Semibold"/>
              <a:cs typeface="Segoe UI"/>
            </a:endParaRPr>
          </a:p>
          <a:p>
            <a:pPr marL="913765" lvl="1" indent="-457200">
              <a:buFont typeface="Arial" panose="020B0604020202020204" pitchFamily="34" charset="0"/>
              <a:buChar char="•"/>
            </a:pPr>
            <a:r>
              <a:rPr lang="ro-RO" sz="2000" b="1">
                <a:latin typeface="Segoe UI Semibold"/>
                <a:cs typeface="Segoe UI"/>
              </a:rPr>
              <a:t>Scaling requires sharding.</a:t>
            </a:r>
            <a:endParaRPr lang="en-US" sz="2000" b="1">
              <a:latin typeface="Segoe UI Semibold"/>
              <a:cs typeface="Segoe UI"/>
            </a:endParaRPr>
          </a:p>
          <a:p>
            <a:pPr marL="913765" lvl="1" indent="-457200">
              <a:buFont typeface="Arial" panose="020B0604020202020204" pitchFamily="34" charset="0"/>
              <a:buChar char="•"/>
            </a:pPr>
            <a:r>
              <a:rPr lang="en-US" sz="2000" b="1">
                <a:latin typeface="Segoe UI Semibold"/>
                <a:cs typeface="Segoe UI"/>
              </a:rPr>
              <a:t>Cascading rules language that separates authorization and validation.</a:t>
            </a:r>
            <a:endParaRPr lang="ro-RO" sz="2000" b="1">
              <a:latin typeface="Segoe UI Semibold"/>
              <a:cs typeface="Segoe UI"/>
            </a:endParaRPr>
          </a:p>
        </p:txBody>
      </p:sp>
    </p:spTree>
    <p:extLst>
      <p:ext uri="{BB962C8B-B14F-4D97-AF65-F5344CB8AC3E}">
        <p14:creationId xmlns:p14="http://schemas.microsoft.com/office/powerpoint/2010/main" val="11317019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D1AD8128-9B4C-4A93-BE3A-DE305B6B9CBC}"/>
              </a:ext>
            </a:extLst>
          </p:cNvPr>
          <p:cNvSpPr txBox="1"/>
          <p:nvPr/>
        </p:nvSpPr>
        <p:spPr>
          <a:xfrm>
            <a:off x="443298" y="293700"/>
            <a:ext cx="10935821" cy="63401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6565" lvl="1" algn="ctr"/>
            <a:r>
              <a:rPr lang="en-US" sz="3200" b="1">
                <a:latin typeface="Segoe UI Semibold"/>
                <a:cs typeface="Segoe UI"/>
              </a:rPr>
              <a:t>Cloud Firestore</a:t>
            </a:r>
          </a:p>
          <a:p>
            <a:pPr marL="456565" lvl="1" algn="ctr"/>
            <a:endParaRPr lang="en-US" sz="3200" b="1">
              <a:solidFill>
                <a:schemeClr val="accent1"/>
              </a:solidFill>
              <a:latin typeface="Segoe UI Semibold"/>
              <a:cs typeface="Segoe UI"/>
            </a:endParaRPr>
          </a:p>
          <a:p>
            <a:pPr marL="456565" lvl="1" algn="ctr"/>
            <a:r>
              <a:rPr lang="en-US" sz="2400" b="1">
                <a:solidFill>
                  <a:schemeClr val="accent1"/>
                </a:solidFill>
              </a:rPr>
              <a:t>Cloud Firestore </a:t>
            </a:r>
            <a:r>
              <a:rPr lang="en-US" sz="2400" b="1"/>
              <a:t>is Firebase's </a:t>
            </a:r>
            <a:r>
              <a:rPr lang="en-US" sz="2400" b="1">
                <a:solidFill>
                  <a:schemeClr val="accent1"/>
                </a:solidFill>
              </a:rPr>
              <a:t>newest database </a:t>
            </a:r>
            <a:r>
              <a:rPr lang="en-US" sz="2400" b="1"/>
              <a:t>for mobile app development. It builds on the successes of the Realtime Database with a new, </a:t>
            </a:r>
            <a:r>
              <a:rPr lang="en-US" sz="2400" b="1">
                <a:solidFill>
                  <a:schemeClr val="accent1"/>
                </a:solidFill>
              </a:rPr>
              <a:t>more intuitive </a:t>
            </a:r>
            <a:r>
              <a:rPr lang="en-US" sz="2400" b="1"/>
              <a:t>data model. Cloud Firestore also features </a:t>
            </a:r>
            <a:r>
              <a:rPr lang="en-US" sz="2400" b="1">
                <a:solidFill>
                  <a:schemeClr val="accent1"/>
                </a:solidFill>
              </a:rPr>
              <a:t>richer</a:t>
            </a:r>
            <a:r>
              <a:rPr lang="en-US" sz="2400" b="1"/>
              <a:t>, </a:t>
            </a:r>
            <a:r>
              <a:rPr lang="en-US" sz="2400" b="1">
                <a:solidFill>
                  <a:schemeClr val="accent1"/>
                </a:solidFill>
              </a:rPr>
              <a:t>faster queries </a:t>
            </a:r>
            <a:r>
              <a:rPr lang="en-US" sz="2400" b="1"/>
              <a:t>and </a:t>
            </a:r>
            <a:r>
              <a:rPr lang="en-US" sz="2400" b="1">
                <a:solidFill>
                  <a:schemeClr val="accent1"/>
                </a:solidFill>
              </a:rPr>
              <a:t>scales further </a:t>
            </a:r>
            <a:r>
              <a:rPr lang="en-US" sz="2400" b="1"/>
              <a:t>than the Realtime Database.</a:t>
            </a:r>
          </a:p>
          <a:p>
            <a:pPr marL="456565" lvl="1" algn="ctr"/>
            <a:endParaRPr lang="en-US" sz="2400" b="1">
              <a:solidFill>
                <a:schemeClr val="accent1"/>
              </a:solidFill>
            </a:endParaRPr>
          </a:p>
          <a:p>
            <a:pPr marL="456565" lvl="1" algn="ctr"/>
            <a:endParaRPr lang="en-US" sz="2400" b="1">
              <a:solidFill>
                <a:schemeClr val="accent1"/>
              </a:solidFill>
              <a:latin typeface="Segoe UI Semibold"/>
              <a:cs typeface="Segoe UI"/>
            </a:endParaRPr>
          </a:p>
          <a:p>
            <a:pPr marL="799465" lvl="1" indent="-342900">
              <a:buFont typeface="Arial" panose="020B0604020202020204" pitchFamily="34" charset="0"/>
              <a:buChar char="•"/>
            </a:pPr>
            <a:r>
              <a:rPr lang="en-US" sz="2400" b="1">
                <a:latin typeface="Segoe UI Semibold"/>
                <a:cs typeface="Segoe UI"/>
              </a:rPr>
              <a:t>	</a:t>
            </a:r>
            <a:r>
              <a:rPr lang="en-US" sz="2000" b="1">
                <a:latin typeface="Segoe UI Semibold"/>
                <a:cs typeface="Segoe UI"/>
              </a:rPr>
              <a:t>Stores data as collections of documents.</a:t>
            </a:r>
          </a:p>
          <a:p>
            <a:pPr marL="799465" lvl="1" indent="-342900">
              <a:buFont typeface="Arial" panose="020B0604020202020204" pitchFamily="34" charset="0"/>
              <a:buChar char="•"/>
            </a:pPr>
            <a:r>
              <a:rPr lang="en-US" sz="2000" b="1">
                <a:latin typeface="Segoe UI Semibold"/>
                <a:cs typeface="Segoe UI"/>
              </a:rPr>
              <a:t>  Simple data is easy to store in documents, which are very similar to JSON.</a:t>
            </a:r>
          </a:p>
          <a:p>
            <a:pPr marL="799465" lvl="1" indent="-342900">
              <a:buFont typeface="Arial" panose="020B0604020202020204" pitchFamily="34" charset="0"/>
              <a:buChar char="•"/>
            </a:pPr>
            <a:r>
              <a:rPr lang="en-US" sz="2000" b="1">
                <a:latin typeface="Segoe UI Semibold"/>
                <a:cs typeface="Segoe UI"/>
              </a:rPr>
              <a:t>  Complex, hierarchical data is easier to organize at scale, using subcollections within</a:t>
            </a:r>
          </a:p>
          <a:p>
            <a:pPr marL="456565" lvl="1"/>
            <a:r>
              <a:rPr lang="en-US" sz="2000" b="1">
                <a:latin typeface="Segoe UI Semibold"/>
                <a:cs typeface="Segoe UI"/>
              </a:rPr>
              <a:t>       documents.</a:t>
            </a:r>
          </a:p>
          <a:p>
            <a:pPr marL="799465" lvl="1" indent="-342900">
              <a:buFont typeface="Arial" panose="020B0604020202020204" pitchFamily="34" charset="0"/>
              <a:buChar char="•"/>
            </a:pPr>
            <a:r>
              <a:rPr lang="en-US" sz="2000" b="1">
                <a:latin typeface="Segoe UI Semibold"/>
                <a:cs typeface="Segoe UI"/>
              </a:rPr>
              <a:t>  Presence is NOT supported natively.</a:t>
            </a:r>
          </a:p>
          <a:p>
            <a:pPr marL="913765" lvl="1" indent="-457200">
              <a:buFont typeface="Arial" panose="020B0604020202020204" pitchFamily="34" charset="0"/>
              <a:buChar char="•"/>
            </a:pPr>
            <a:r>
              <a:rPr lang="en-US" sz="2000" b="1">
                <a:latin typeface="Segoe UI Semibold"/>
                <a:cs typeface="Segoe UI"/>
              </a:rPr>
              <a:t>Indexed queries with compound sorting and filtering.	</a:t>
            </a:r>
          </a:p>
          <a:p>
            <a:pPr marL="913765" lvl="1" indent="-457200">
              <a:buFont typeface="Arial" panose="020B0604020202020204" pitchFamily="34" charset="0"/>
              <a:buChar char="•"/>
            </a:pPr>
            <a:r>
              <a:rPr lang="en-US" sz="2000" b="1">
                <a:latin typeface="Segoe UI Semibold"/>
                <a:cs typeface="Segoe UI"/>
              </a:rPr>
              <a:t>Advanced write and transaction operations.</a:t>
            </a:r>
          </a:p>
          <a:p>
            <a:pPr marL="913765" lvl="1" indent="-457200">
              <a:buFont typeface="Arial" panose="020B0604020202020204" pitchFamily="34" charset="0"/>
              <a:buChar char="•"/>
            </a:pPr>
            <a:r>
              <a:rPr lang="en-US" sz="2000" b="1">
                <a:latin typeface="Segoe UI Semibold"/>
                <a:cs typeface="Segoe UI"/>
              </a:rPr>
              <a:t>Cloud Firestore is a regional and multi-region solution that scales automatically.</a:t>
            </a:r>
          </a:p>
          <a:p>
            <a:pPr marL="913765" lvl="1" indent="-457200">
              <a:buFont typeface="Arial" panose="020B0604020202020204" pitchFamily="34" charset="0"/>
              <a:buChar char="•"/>
            </a:pPr>
            <a:r>
              <a:rPr lang="ro-RO" sz="2000" b="1">
                <a:latin typeface="Segoe UI Semibold"/>
                <a:cs typeface="Segoe UI"/>
              </a:rPr>
              <a:t>Scaling is automatic.</a:t>
            </a:r>
            <a:endParaRPr lang="en-US" sz="2000" b="1">
              <a:latin typeface="Segoe UI Semibold"/>
              <a:cs typeface="Segoe UI"/>
            </a:endParaRPr>
          </a:p>
          <a:p>
            <a:pPr marL="913765" lvl="1" indent="-457200">
              <a:buFont typeface="Arial" panose="020B0604020202020204" pitchFamily="34" charset="0"/>
              <a:buChar char="•"/>
            </a:pPr>
            <a:r>
              <a:rPr lang="en-US" sz="2000" b="1">
                <a:latin typeface="Segoe UI Semibold"/>
                <a:cs typeface="Segoe UI"/>
              </a:rPr>
              <a:t>Non-cascading rules that combine authorization and validation.</a:t>
            </a:r>
            <a:endParaRPr lang="ro-RO" sz="2000" b="1">
              <a:latin typeface="Segoe UI Semibold"/>
              <a:cs typeface="Segoe UI"/>
            </a:endParaRPr>
          </a:p>
        </p:txBody>
      </p:sp>
    </p:spTree>
    <p:extLst>
      <p:ext uri="{BB962C8B-B14F-4D97-AF65-F5344CB8AC3E}">
        <p14:creationId xmlns:p14="http://schemas.microsoft.com/office/powerpoint/2010/main" val="36383630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E86D9EBD-263F-428B-89F4-D758164647DE}"/>
              </a:ext>
            </a:extLst>
          </p:cNvPr>
          <p:cNvSpPr txBox="1"/>
          <p:nvPr/>
        </p:nvSpPr>
        <p:spPr>
          <a:xfrm>
            <a:off x="395926" y="177613"/>
            <a:ext cx="1145356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800">
                <a:gradFill>
                  <a:gsLst>
                    <a:gs pos="2917">
                      <a:schemeClr val="tx1"/>
                    </a:gs>
                    <a:gs pos="30000">
                      <a:schemeClr val="tx1"/>
                    </a:gs>
                  </a:gsLst>
                  <a:lin ang="5400000" scaled="0"/>
                </a:gradFill>
                <a:latin typeface="Segoe UI Semibold"/>
                <a:cs typeface="Segoe UI"/>
              </a:rPr>
              <a:t>Other useful </a:t>
            </a:r>
            <a:r>
              <a:rPr lang="en-US" sz="2800">
                <a:solidFill>
                  <a:schemeClr val="accent1"/>
                </a:solidFill>
                <a:latin typeface="Segoe UI Semibold"/>
                <a:cs typeface="Segoe UI"/>
              </a:rPr>
              <a:t>Firebase</a:t>
            </a:r>
            <a:r>
              <a:rPr lang="en-US" sz="2800">
                <a:gradFill>
                  <a:gsLst>
                    <a:gs pos="2917">
                      <a:schemeClr val="tx1"/>
                    </a:gs>
                    <a:gs pos="30000">
                      <a:schemeClr val="tx1"/>
                    </a:gs>
                  </a:gsLst>
                  <a:lin ang="5400000" scaled="0"/>
                </a:gradFill>
                <a:latin typeface="Segoe UI Semibold"/>
                <a:cs typeface="Segoe UI"/>
              </a:rPr>
              <a:t> features</a:t>
            </a:r>
          </a:p>
          <a:p>
            <a:pPr marL="342900" indent="-342900">
              <a:buFont typeface="Arial" panose="020B0604020202020204" pitchFamily="34" charset="0"/>
              <a:buChar char="•"/>
            </a:pPr>
            <a:endParaRPr lang="en-US" sz="2400">
              <a:gradFill>
                <a:gsLst>
                  <a:gs pos="2917">
                    <a:schemeClr val="tx1"/>
                  </a:gs>
                  <a:gs pos="30000">
                    <a:schemeClr val="tx1"/>
                  </a:gs>
                </a:gsLst>
                <a:lin ang="5400000" scaled="0"/>
              </a:gradFill>
              <a:latin typeface="Segoe UI Semibold"/>
              <a:cs typeface="Segoe UI"/>
            </a:endParaRPr>
          </a:p>
          <a:p>
            <a:pPr marL="342900" indent="-342900">
              <a:buFont typeface="Arial" panose="020B0604020202020204" pitchFamily="34" charset="0"/>
              <a:buChar char="•"/>
            </a:pPr>
            <a:endParaRPr lang="en-US" sz="2800">
              <a:gradFill>
                <a:gsLst>
                  <a:gs pos="2917">
                    <a:schemeClr val="tx1"/>
                  </a:gs>
                  <a:gs pos="30000">
                    <a:schemeClr val="tx1"/>
                  </a:gs>
                </a:gsLst>
                <a:lin ang="5400000" scaled="0"/>
              </a:gradFill>
              <a:latin typeface="Segoe UI Semibold"/>
              <a:cs typeface="Segoe UI"/>
            </a:endParaRP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Authentication</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Storage</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Hosting</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Functions</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Analytics</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Machine Learning</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Cloud Messaging</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In-App Messaging</a:t>
            </a:r>
          </a:p>
          <a:p>
            <a:pPr marL="342900" indent="-342900">
              <a:buFont typeface="Arial" panose="020B0604020202020204" pitchFamily="34" charset="0"/>
              <a:buChar char="•"/>
            </a:pPr>
            <a:r>
              <a:rPr lang="en-US" sz="2800">
                <a:gradFill>
                  <a:gsLst>
                    <a:gs pos="2917">
                      <a:schemeClr val="tx1"/>
                    </a:gs>
                    <a:gs pos="30000">
                      <a:schemeClr val="tx1"/>
                    </a:gs>
                  </a:gsLst>
                  <a:lin ang="5400000" scaled="0"/>
                </a:gradFill>
                <a:latin typeface="Segoe UI Semibold"/>
                <a:cs typeface="Segoe UI"/>
              </a:rPr>
              <a:t>Ad Mob</a:t>
            </a:r>
            <a:endParaRPr lang="ro-RO" sz="2400">
              <a:solidFill>
                <a:srgbClr val="1A1A1A"/>
              </a:solidFill>
              <a:latin typeface="Segoe UI Semibold"/>
              <a:cs typeface="Segoe UI"/>
            </a:endParaRPr>
          </a:p>
        </p:txBody>
      </p:sp>
    </p:spTree>
    <p:extLst>
      <p:ext uri="{BB962C8B-B14F-4D97-AF65-F5344CB8AC3E}">
        <p14:creationId xmlns:p14="http://schemas.microsoft.com/office/powerpoint/2010/main" val="38925347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FBEA552-3CF3-42A6-9F4C-7299633B9EB0}"/>
              </a:ext>
            </a:extLst>
          </p:cNvPr>
          <p:cNvSpPr>
            <a:spLocks noGrp="1"/>
          </p:cNvSpPr>
          <p:nvPr>
            <p:ph type="title"/>
          </p:nvPr>
        </p:nvSpPr>
        <p:spPr>
          <a:xfrm>
            <a:off x="4406095" y="543849"/>
            <a:ext cx="3379810" cy="553998"/>
          </a:xfrm>
        </p:spPr>
        <p:txBody>
          <a:bodyPr/>
          <a:lstStyle/>
          <a:p>
            <a:r>
              <a:rPr lang="en-US"/>
              <a:t>Useful resources </a:t>
            </a:r>
            <a:endParaRPr lang="en-GB"/>
          </a:p>
        </p:txBody>
      </p:sp>
      <p:sp>
        <p:nvSpPr>
          <p:cNvPr id="3" name="CasetăText 2">
            <a:extLst>
              <a:ext uri="{FF2B5EF4-FFF2-40B4-BE49-F238E27FC236}">
                <a16:creationId xmlns:a16="http://schemas.microsoft.com/office/drawing/2014/main" id="{2E8F027C-9CD7-47FB-8187-1AC1BEBCB999}"/>
              </a:ext>
            </a:extLst>
          </p:cNvPr>
          <p:cNvSpPr txBox="1"/>
          <p:nvPr/>
        </p:nvSpPr>
        <p:spPr>
          <a:xfrm>
            <a:off x="1346447" y="1492959"/>
            <a:ext cx="9499106" cy="4455515"/>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GB" sz="2800">
                <a:gradFill>
                  <a:gsLst>
                    <a:gs pos="2917">
                      <a:schemeClr val="tx1"/>
                    </a:gs>
                    <a:gs pos="30000">
                      <a:schemeClr val="tx1"/>
                    </a:gs>
                  </a:gsLst>
                  <a:lin ang="5400000" scaled="0"/>
                </a:gradFill>
              </a:rPr>
              <a:t> </a:t>
            </a:r>
            <a:r>
              <a:rPr lang="en-GB" sz="2400">
                <a:gradFill>
                  <a:gsLst>
                    <a:gs pos="2917">
                      <a:schemeClr val="tx1"/>
                    </a:gs>
                    <a:gs pos="30000">
                      <a:schemeClr val="tx1"/>
                    </a:gs>
                  </a:gsLst>
                  <a:lin ang="5400000" scaled="0"/>
                </a:gradFill>
                <a:hlinkClick r:id="rId2"/>
              </a:rPr>
              <a:t>https://firebase.googleblog.com/2017/10/cloud-firestore-for-rtdb-developers.html/</a:t>
            </a:r>
            <a:r>
              <a:rPr lang="en-GB" sz="2400">
                <a:gradFill>
                  <a:gsLst>
                    <a:gs pos="2917">
                      <a:schemeClr val="tx1"/>
                    </a:gs>
                    <a:gs pos="30000">
                      <a:schemeClr val="tx1"/>
                    </a:gs>
                  </a:gsLst>
                  <a:lin ang="5400000" scaled="0"/>
                </a:gradFill>
              </a:rPr>
              <a:t>  - Useful comparison between the two DBs</a:t>
            </a:r>
          </a:p>
          <a:p>
            <a:pPr marL="342900" indent="-342900">
              <a:lnSpc>
                <a:spcPct val="150000"/>
              </a:lnSpc>
              <a:buFont typeface="Arial" panose="020B0604020202020204" pitchFamily="34" charset="0"/>
              <a:buChar char="•"/>
            </a:pPr>
            <a:r>
              <a:rPr lang="en-GB" sz="2400">
                <a:gradFill>
                  <a:gsLst>
                    <a:gs pos="2917">
                      <a:schemeClr val="tx1"/>
                    </a:gs>
                    <a:gs pos="30000">
                      <a:schemeClr val="tx1"/>
                    </a:gs>
                  </a:gsLst>
                  <a:lin ang="5400000" scaled="0"/>
                </a:gradFill>
                <a:hlinkClick r:id="rId3"/>
              </a:rPr>
              <a:t>https://medium.com/datadriveninvestor/realtime-database-vs-cloud-firestore-which-database-is-suitable-for-your-mobile-app-87e11b56f50f</a:t>
            </a:r>
            <a:r>
              <a:rPr lang="en-GB" sz="2400">
                <a:gradFill>
                  <a:gsLst>
                    <a:gs pos="2917">
                      <a:schemeClr val="tx1"/>
                    </a:gs>
                    <a:gs pos="30000">
                      <a:schemeClr val="tx1"/>
                    </a:gs>
                  </a:gsLst>
                  <a:lin ang="5400000" scaled="0"/>
                </a:gradFill>
              </a:rPr>
              <a:t>  - Another extensive comparison </a:t>
            </a:r>
          </a:p>
          <a:p>
            <a:pPr marL="342900" indent="-342900">
              <a:lnSpc>
                <a:spcPct val="150000"/>
              </a:lnSpc>
              <a:buFont typeface="Arial" panose="020B0604020202020204" pitchFamily="34" charset="0"/>
              <a:buChar char="•"/>
            </a:pPr>
            <a:r>
              <a:rPr lang="en-GB" sz="2400">
                <a:gradFill>
                  <a:gsLst>
                    <a:gs pos="2917">
                      <a:schemeClr val="tx1"/>
                    </a:gs>
                    <a:gs pos="30000">
                      <a:schemeClr val="tx1"/>
                    </a:gs>
                  </a:gsLst>
                  <a:lin ang="5400000" scaled="0"/>
                </a:gradFill>
                <a:hlinkClick r:id="rId4"/>
              </a:rPr>
              <a:t>https://firebase.google.com/docs</a:t>
            </a:r>
            <a:r>
              <a:rPr lang="en-GB" sz="2400">
                <a:gradFill>
                  <a:gsLst>
                    <a:gs pos="2917">
                      <a:schemeClr val="tx1"/>
                    </a:gs>
                    <a:gs pos="30000">
                      <a:schemeClr val="tx1"/>
                    </a:gs>
                  </a:gsLst>
                  <a:lin ang="5400000" scaled="0"/>
                </a:gradFill>
              </a:rPr>
              <a:t>  - Official Google Firebase Documentation</a:t>
            </a:r>
          </a:p>
          <a:p>
            <a:pPr marL="342900" indent="-342900">
              <a:lnSpc>
                <a:spcPct val="150000"/>
              </a:lnSpc>
              <a:buFont typeface="Arial" panose="020B0604020202020204" pitchFamily="34" charset="0"/>
              <a:buChar char="•"/>
            </a:pPr>
            <a:r>
              <a:rPr lang="en-GB" sz="2400">
                <a:gradFill>
                  <a:gsLst>
                    <a:gs pos="2917">
                      <a:schemeClr val="tx1"/>
                    </a:gs>
                    <a:gs pos="30000">
                      <a:schemeClr val="tx1"/>
                    </a:gs>
                  </a:gsLst>
                  <a:lin ang="5400000" scaled="0"/>
                </a:gradFill>
                <a:hlinkClick r:id="rId5"/>
              </a:rPr>
              <a:t>https://console.firebase.google.com/</a:t>
            </a:r>
            <a:r>
              <a:rPr lang="en-GB" sz="2400">
                <a:gradFill>
                  <a:gsLst>
                    <a:gs pos="2917">
                      <a:schemeClr val="tx1"/>
                    </a:gs>
                    <a:gs pos="30000">
                      <a:schemeClr val="tx1"/>
                    </a:gs>
                  </a:gsLst>
                  <a:lin ang="5400000" scaled="0"/>
                </a:gradFill>
              </a:rPr>
              <a:t> - Console for Firebase</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210190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CEB0-8274-4703-8850-6640A6A92635}"/>
              </a:ext>
            </a:extLst>
          </p:cNvPr>
          <p:cNvSpPr>
            <a:spLocks noGrp="1"/>
          </p:cNvSpPr>
          <p:nvPr>
            <p:ph type="title"/>
          </p:nvPr>
        </p:nvSpPr>
        <p:spPr>
          <a:xfrm>
            <a:off x="926922" y="2875001"/>
            <a:ext cx="4161981" cy="1107996"/>
          </a:xfrm>
        </p:spPr>
        <p:txBody>
          <a:bodyPr wrap="square" anchor="ctr">
            <a:normAutofit/>
          </a:bodyPr>
          <a:lstStyle/>
          <a:p>
            <a:r>
              <a:rPr lang="ro-RO" err="1"/>
              <a:t>Enough</a:t>
            </a:r>
            <a:r>
              <a:rPr lang="ro-RO"/>
              <a:t> </a:t>
            </a:r>
            <a:r>
              <a:rPr lang="ro-RO" err="1"/>
              <a:t>talking</a:t>
            </a:r>
            <a:r>
              <a:rPr lang="ro-RO"/>
              <a:t>,</a:t>
            </a:r>
            <a:br>
              <a:rPr lang="ro-RO"/>
            </a:br>
            <a:r>
              <a:rPr lang="ro-RO" err="1">
                <a:solidFill>
                  <a:schemeClr val="accent1"/>
                </a:solidFill>
              </a:rPr>
              <a:t>let’s</a:t>
            </a:r>
            <a:r>
              <a:rPr lang="ro-RO">
                <a:solidFill>
                  <a:schemeClr val="accent1"/>
                </a:solidFill>
              </a:rPr>
              <a:t> get </a:t>
            </a:r>
            <a:r>
              <a:rPr lang="ro-RO" err="1">
                <a:solidFill>
                  <a:schemeClr val="accent1"/>
                </a:solidFill>
              </a:rPr>
              <a:t>coding</a:t>
            </a:r>
            <a:r>
              <a:rPr lang="ro-RO">
                <a:solidFill>
                  <a:schemeClr val="accent1"/>
                </a:solidFill>
              </a:rPr>
              <a:t>!</a:t>
            </a:r>
          </a:p>
        </p:txBody>
      </p:sp>
      <p:pic>
        <p:nvPicPr>
          <p:cNvPr id="3" name="Graphic 2">
            <a:extLst>
              <a:ext uri="{FF2B5EF4-FFF2-40B4-BE49-F238E27FC236}">
                <a16:creationId xmlns:a16="http://schemas.microsoft.com/office/drawing/2014/main" id="{0BDED88D-B8A9-4BC7-9486-FD32A23F7C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0" y="1185476"/>
            <a:ext cx="6858000" cy="4487047"/>
          </a:xfrm>
          <a:prstGeom prst="rect">
            <a:avLst/>
          </a:prstGeom>
        </p:spPr>
      </p:pic>
    </p:spTree>
    <p:extLst>
      <p:ext uri="{BB962C8B-B14F-4D97-AF65-F5344CB8AC3E}">
        <p14:creationId xmlns:p14="http://schemas.microsoft.com/office/powerpoint/2010/main" val="42051956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ine 5">
            <a:extLst>
              <a:ext uri="{FF2B5EF4-FFF2-40B4-BE49-F238E27FC236}">
                <a16:creationId xmlns:a16="http://schemas.microsoft.com/office/drawing/2014/main" id="{5309281D-8E97-40AA-9CB2-4DEF1BA2DA07}"/>
              </a:ext>
            </a:extLst>
          </p:cNvPr>
          <p:cNvPicPr>
            <a:picLocks noChangeAspect="1"/>
          </p:cNvPicPr>
          <p:nvPr/>
        </p:nvPicPr>
        <p:blipFill rotWithShape="1">
          <a:blip r:embed="rId2"/>
          <a:srcRect r="1397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4876F80C-B398-4B54-A799-8FE8AF211E0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defTabSz="914400">
              <a:lnSpc>
                <a:spcPct val="90000"/>
              </a:lnSpc>
            </a:pPr>
            <a:r>
              <a:rPr lang="en-US" sz="4800">
                <a:solidFill>
                  <a:schemeClr val="tx1"/>
                </a:solidFill>
                <a:ea typeface="+mj-ea"/>
                <a:cs typeface="+mj-cs"/>
              </a:rPr>
              <a:t>First off… What is a</a:t>
            </a:r>
            <a:r>
              <a:rPr lang="en-US" sz="4800">
                <a:solidFill>
                  <a:schemeClr val="accent1"/>
                </a:solidFill>
                <a:ea typeface="+mj-ea"/>
                <a:cs typeface="+mj-cs"/>
              </a:rPr>
              <a:t> Database</a:t>
            </a:r>
            <a:r>
              <a:rPr lang="en-US" sz="4800">
                <a:solidFill>
                  <a:schemeClr val="tx1"/>
                </a:solidFill>
                <a:ea typeface="+mj-ea"/>
                <a:cs typeface="+mj-cs"/>
              </a:rPr>
              <a:t>?</a:t>
            </a:r>
          </a:p>
        </p:txBody>
      </p:sp>
    </p:spTree>
    <p:extLst>
      <p:ext uri="{BB962C8B-B14F-4D97-AF65-F5344CB8AC3E}">
        <p14:creationId xmlns:p14="http://schemas.microsoft.com/office/powerpoint/2010/main" val="1105992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tăText 10">
            <a:extLst>
              <a:ext uri="{FF2B5EF4-FFF2-40B4-BE49-F238E27FC236}">
                <a16:creationId xmlns:a16="http://schemas.microsoft.com/office/drawing/2014/main" id="{12198EE8-9B31-4924-8233-8775BBEBFE21}"/>
              </a:ext>
            </a:extLst>
          </p:cNvPr>
          <p:cNvSpPr txBox="1"/>
          <p:nvPr/>
        </p:nvSpPr>
        <p:spPr>
          <a:xfrm>
            <a:off x="725602" y="2567226"/>
            <a:ext cx="4160520" cy="861774"/>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742">
              <a:lnSpc>
                <a:spcPct val="90000"/>
              </a:lnSpc>
              <a:spcBef>
                <a:spcPct val="0"/>
              </a:spcBef>
              <a:spcAft>
                <a:spcPts val="600"/>
              </a:spcAft>
            </a:pPr>
            <a:r>
              <a:rPr lang="en-US" sz="2800" b="0" kern="1200" cap="none" spc="0" baseline="0">
                <a:ln w="3175">
                  <a:noFill/>
                </a:ln>
                <a:solidFill>
                  <a:schemeClr val="accent1"/>
                </a:solidFill>
                <a:effectLst/>
                <a:latin typeface="+mj-lt"/>
                <a:ea typeface="+mn-ea"/>
                <a:cs typeface="Segoe UI Semilight" panose="020B0402040204020203" pitchFamily="34" charset="0"/>
              </a:rPr>
              <a:t>A database </a:t>
            </a:r>
            <a:r>
              <a:rPr lang="en-US" sz="28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rPr>
              <a:t>is an organized collection of </a:t>
            </a:r>
            <a:r>
              <a:rPr lang="en-US" sz="2800" b="0" u="sng"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hlinkClick r:id="rId2" tooltip="Data (computing)">
                  <a:extLst>
                    <a:ext uri="{A12FA001-AC4F-418D-AE19-62706E023703}">
                      <ahyp:hlinkClr xmlns:ahyp="http://schemas.microsoft.com/office/drawing/2018/hyperlinkcolor" val="tx"/>
                    </a:ext>
                  </a:extLst>
                </a:hlinkClick>
              </a:rPr>
              <a:t>data</a:t>
            </a:r>
            <a:r>
              <a:rPr lang="en-US" sz="28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rPr>
              <a:t>, generally stored and accessed electronically from a computer system.</a:t>
            </a:r>
          </a:p>
        </p:txBody>
      </p:sp>
      <p:pic>
        <p:nvPicPr>
          <p:cNvPr id="14" name="Picture 13">
            <a:extLst>
              <a:ext uri="{FF2B5EF4-FFF2-40B4-BE49-F238E27FC236}">
                <a16:creationId xmlns:a16="http://schemas.microsoft.com/office/drawing/2014/main" id="{D87329F3-87F7-4BB9-A296-EBE4C2763602}"/>
              </a:ext>
            </a:extLst>
          </p:cNvPr>
          <p:cNvPicPr>
            <a:picLocks noChangeAspect="1"/>
          </p:cNvPicPr>
          <p:nvPr/>
        </p:nvPicPr>
        <p:blipFill rotWithShape="1">
          <a:blip r:embed="rId3">
            <a:extLst>
              <a:ext uri="{28A0092B-C50C-407E-A947-70E740481C1C}">
                <a14:useLocalDpi xmlns:a14="http://schemas.microsoft.com/office/drawing/2010/main" val="0"/>
              </a:ext>
            </a:extLst>
          </a:blip>
          <a:srcRect l="48876" r="11123" b="-1"/>
          <a:stretch/>
        </p:blipFill>
        <p:spPr>
          <a:xfrm>
            <a:off x="5334000" y="10"/>
            <a:ext cx="6858000" cy="6857990"/>
          </a:xfrm>
          <a:prstGeom prst="rect">
            <a:avLst/>
          </a:prstGeom>
          <a:noFill/>
        </p:spPr>
      </p:pic>
    </p:spTree>
    <p:extLst>
      <p:ext uri="{BB962C8B-B14F-4D97-AF65-F5344CB8AC3E}">
        <p14:creationId xmlns:p14="http://schemas.microsoft.com/office/powerpoint/2010/main" val="20056392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F80C-B398-4B54-A799-8FE8AF211E00}"/>
              </a:ext>
            </a:extLst>
          </p:cNvPr>
          <p:cNvSpPr>
            <a:spLocks noGrp="1"/>
          </p:cNvSpPr>
          <p:nvPr>
            <p:ph type="title"/>
          </p:nvPr>
        </p:nvSpPr>
        <p:spPr>
          <a:xfrm>
            <a:off x="612480" y="2839825"/>
            <a:ext cx="4161981" cy="1178350"/>
          </a:xfrm>
        </p:spPr>
        <p:txBody>
          <a:bodyPr vert="horz" wrap="square" lIns="91440" tIns="45720" rIns="91440" bIns="45720" rtlCol="0" anchor="b">
            <a:normAutofit/>
          </a:bodyPr>
          <a:lstStyle/>
          <a:p>
            <a:pPr defTabSz="914400">
              <a:lnSpc>
                <a:spcPct val="90000"/>
              </a:lnSpc>
            </a:pPr>
            <a:r>
              <a:rPr lang="ro-RO" sz="3800" dirty="0" err="1"/>
              <a:t>What</a:t>
            </a:r>
            <a:r>
              <a:rPr lang="ro-RO" sz="3800" dirty="0"/>
              <a:t> </a:t>
            </a:r>
            <a:r>
              <a:rPr lang="ro-RO" sz="3800" dirty="0" err="1"/>
              <a:t>can</a:t>
            </a:r>
            <a:r>
              <a:rPr lang="ro-RO" sz="3800" dirty="0"/>
              <a:t> </a:t>
            </a:r>
            <a:r>
              <a:rPr lang="ro-RO" sz="3800" dirty="0" err="1"/>
              <a:t>be</a:t>
            </a:r>
            <a:r>
              <a:rPr lang="ro-RO" sz="3800" dirty="0"/>
              <a:t> </a:t>
            </a:r>
            <a:r>
              <a:rPr lang="ro-RO" sz="3800" dirty="0" err="1"/>
              <a:t>done</a:t>
            </a:r>
            <a:r>
              <a:rPr lang="ro-RO" sz="3800" dirty="0"/>
              <a:t> </a:t>
            </a:r>
            <a:r>
              <a:rPr lang="ro-RO" sz="3800" err="1"/>
              <a:t>with</a:t>
            </a:r>
            <a:r>
              <a:rPr lang="ro-RO" sz="3800"/>
              <a:t> </a:t>
            </a:r>
            <a:r>
              <a:rPr lang="en-US" sz="3800">
                <a:solidFill>
                  <a:srgbClr val="0070C0"/>
                </a:solidFill>
              </a:rPr>
              <a:t>a database</a:t>
            </a:r>
            <a:r>
              <a:rPr lang="ro-RO" sz="3800"/>
              <a:t>?</a:t>
            </a:r>
            <a:endParaRPr lang="en-US" sz="3800" dirty="0"/>
          </a:p>
        </p:txBody>
      </p:sp>
      <p:pic>
        <p:nvPicPr>
          <p:cNvPr id="5" name="Grafic 4">
            <a:extLst>
              <a:ext uri="{FF2B5EF4-FFF2-40B4-BE49-F238E27FC236}">
                <a16:creationId xmlns:a16="http://schemas.microsoft.com/office/drawing/2014/main" id="{33C13C8E-9D04-416F-BBE9-62857A9C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5425" y="423085"/>
            <a:ext cx="6858000" cy="6011830"/>
          </a:xfrm>
          <a:prstGeom prst="rect">
            <a:avLst/>
          </a:prstGeom>
        </p:spPr>
      </p:pic>
    </p:spTree>
    <p:extLst>
      <p:ext uri="{BB962C8B-B14F-4D97-AF65-F5344CB8AC3E}">
        <p14:creationId xmlns:p14="http://schemas.microsoft.com/office/powerpoint/2010/main" val="27182272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tăText 2">
            <a:extLst>
              <a:ext uri="{FF2B5EF4-FFF2-40B4-BE49-F238E27FC236}">
                <a16:creationId xmlns:a16="http://schemas.microsoft.com/office/drawing/2014/main" id="{970FA526-CAFE-428A-B854-D031B74FB300}"/>
              </a:ext>
            </a:extLst>
          </p:cNvPr>
          <p:cNvSpPr txBox="1"/>
          <p:nvPr/>
        </p:nvSpPr>
        <p:spPr>
          <a:xfrm>
            <a:off x="307281" y="200320"/>
            <a:ext cx="11800610" cy="36933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400">
                <a:gradFill>
                  <a:gsLst>
                    <a:gs pos="2917">
                      <a:schemeClr val="tx1"/>
                    </a:gs>
                    <a:gs pos="30000">
                      <a:schemeClr val="tx1"/>
                    </a:gs>
                  </a:gsLst>
                  <a:lin ang="5400000" scaled="0"/>
                </a:gradFill>
              </a:rPr>
              <a:t>Existing </a:t>
            </a:r>
            <a:r>
              <a:rPr lang="en-US" sz="2400">
                <a:solidFill>
                  <a:schemeClr val="accent1"/>
                </a:solidFill>
              </a:rPr>
              <a:t>DBMSs</a:t>
            </a:r>
            <a:r>
              <a:rPr lang="en-US" sz="2400">
                <a:gradFill>
                  <a:gsLst>
                    <a:gs pos="2917">
                      <a:schemeClr val="tx1"/>
                    </a:gs>
                    <a:gs pos="30000">
                      <a:schemeClr val="tx1"/>
                    </a:gs>
                  </a:gsLst>
                  <a:lin ang="5400000" scaled="0"/>
                </a:gradFill>
              </a:rPr>
              <a:t> provide </a:t>
            </a:r>
            <a:r>
              <a:rPr lang="en-US" sz="2400">
                <a:solidFill>
                  <a:schemeClr val="accent1"/>
                </a:solidFill>
              </a:rPr>
              <a:t>various functions </a:t>
            </a:r>
            <a:r>
              <a:rPr lang="en-US" sz="2400">
                <a:gradFill>
                  <a:gsLst>
                    <a:gs pos="2917">
                      <a:schemeClr val="tx1"/>
                    </a:gs>
                    <a:gs pos="30000">
                      <a:schemeClr val="tx1"/>
                    </a:gs>
                  </a:gsLst>
                  <a:lin ang="5400000" scaled="0"/>
                </a:gradFill>
              </a:rPr>
              <a:t>that allow </a:t>
            </a:r>
            <a:r>
              <a:rPr lang="en-US" sz="2400">
                <a:solidFill>
                  <a:schemeClr val="accent1"/>
                </a:solidFill>
              </a:rPr>
              <a:t>management of a database </a:t>
            </a:r>
            <a:r>
              <a:rPr lang="en-US" sz="2400">
                <a:gradFill>
                  <a:gsLst>
                    <a:gs pos="2917">
                      <a:schemeClr val="tx1"/>
                    </a:gs>
                    <a:gs pos="30000">
                      <a:schemeClr val="tx1"/>
                    </a:gs>
                  </a:gsLst>
                  <a:lin ang="5400000" scaled="0"/>
                </a:gradFill>
              </a:rPr>
              <a:t>and its data which can be classified into four main </a:t>
            </a:r>
            <a:r>
              <a:rPr lang="en-US" sz="2400">
                <a:solidFill>
                  <a:schemeClr val="accent1"/>
                </a:solidFill>
              </a:rPr>
              <a:t>functional groups</a:t>
            </a:r>
            <a:r>
              <a:rPr lang="en-US" sz="2400">
                <a:gradFill>
                  <a:gsLst>
                    <a:gs pos="2917">
                      <a:schemeClr val="tx1"/>
                    </a:gs>
                    <a:gs pos="30000">
                      <a:schemeClr val="tx1"/>
                    </a:gs>
                  </a:gsLst>
                  <a:lin ang="5400000" scaled="0"/>
                </a:gradFill>
              </a:rPr>
              <a:t>:</a:t>
            </a:r>
          </a:p>
          <a:p>
            <a:pPr algn="ctr"/>
            <a:endParaRPr lang="en-US" sz="2400">
              <a:gradFill>
                <a:gsLst>
                  <a:gs pos="2917">
                    <a:schemeClr val="tx1"/>
                  </a:gs>
                  <a:gs pos="30000">
                    <a:schemeClr val="tx1"/>
                  </a:gs>
                </a:gsLst>
                <a:lin ang="5400000" scaled="0"/>
              </a:gradFill>
            </a:endParaRPr>
          </a:p>
          <a:p>
            <a:pPr marL="342900" indent="-342900">
              <a:buFont typeface="Arial" panose="020B0604020202020204" pitchFamily="34" charset="0"/>
              <a:buChar char="•"/>
            </a:pPr>
            <a:endParaRPr lang="en-US" sz="2400">
              <a:solidFill>
                <a:schemeClr val="accent1"/>
              </a:solidFill>
            </a:endParaRPr>
          </a:p>
          <a:p>
            <a:pPr marL="342900" indent="-342900">
              <a:buFont typeface="Arial" panose="020B0604020202020204" pitchFamily="34" charset="0"/>
              <a:buChar char="•"/>
            </a:pPr>
            <a:endParaRPr lang="en-US" sz="2400">
              <a:solidFill>
                <a:schemeClr val="accent1"/>
              </a:solidFill>
            </a:endParaRPr>
          </a:p>
          <a:p>
            <a:pPr marL="342900" indent="-342900">
              <a:buFont typeface="Arial" panose="020B0604020202020204" pitchFamily="34" charset="0"/>
              <a:buChar char="•"/>
            </a:pPr>
            <a:endParaRPr lang="en-US" sz="2400">
              <a:solidFill>
                <a:schemeClr val="accent1"/>
              </a:solidFill>
            </a:endParaRPr>
          </a:p>
          <a:p>
            <a:pPr marL="342900" indent="-342900">
              <a:buFont typeface="Arial" panose="020B0604020202020204" pitchFamily="34" charset="0"/>
              <a:buChar char="•"/>
            </a:pPr>
            <a:r>
              <a:rPr lang="en-US" sz="2400">
                <a:solidFill>
                  <a:schemeClr val="accent1"/>
                </a:solidFill>
              </a:rPr>
              <a:t>Data definition</a:t>
            </a:r>
          </a:p>
          <a:p>
            <a:pPr marL="342900" indent="-342900">
              <a:buFont typeface="Arial" panose="020B0604020202020204" pitchFamily="34" charset="0"/>
              <a:buChar char="•"/>
            </a:pPr>
            <a:r>
              <a:rPr lang="en-US" sz="2400">
                <a:solidFill>
                  <a:schemeClr val="accent1"/>
                </a:solidFill>
              </a:rPr>
              <a:t>Update</a:t>
            </a:r>
            <a:endParaRPr lang="en-US" sz="240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a:solidFill>
                  <a:schemeClr val="accent1"/>
                </a:solidFill>
              </a:rPr>
              <a:t>Retrieval</a:t>
            </a:r>
          </a:p>
          <a:p>
            <a:pPr marL="342900" indent="-342900">
              <a:buFont typeface="Arial" panose="020B0604020202020204" pitchFamily="34" charset="0"/>
              <a:buChar char="•"/>
            </a:pPr>
            <a:r>
              <a:rPr lang="en-US" sz="2400">
                <a:solidFill>
                  <a:schemeClr val="accent1"/>
                </a:solidFill>
              </a:rPr>
              <a:t>Administration</a:t>
            </a:r>
            <a:endParaRPr lang="ro-RO" sz="2000">
              <a:gradFill>
                <a:gsLst>
                  <a:gs pos="2917">
                    <a:schemeClr val="tx1"/>
                  </a:gs>
                  <a:gs pos="30000">
                    <a:schemeClr val="tx1"/>
                  </a:gs>
                </a:gsLst>
                <a:lin ang="5400000" scaled="0"/>
              </a:gradFill>
              <a:cs typeface="Segoe UI"/>
            </a:endParaRPr>
          </a:p>
        </p:txBody>
      </p:sp>
      <p:pic>
        <p:nvPicPr>
          <p:cNvPr id="5" name="Picture 4" descr="Diagram&#10;&#10;Description automatically generated">
            <a:extLst>
              <a:ext uri="{FF2B5EF4-FFF2-40B4-BE49-F238E27FC236}">
                <a16:creationId xmlns:a16="http://schemas.microsoft.com/office/drawing/2014/main" id="{E9CA8E2D-51B7-4F66-B000-840BF54C3626}"/>
              </a:ext>
            </a:extLst>
          </p:cNvPr>
          <p:cNvPicPr>
            <a:picLocks noChangeAspect="1"/>
          </p:cNvPicPr>
          <p:nvPr/>
        </p:nvPicPr>
        <p:blipFill rotWithShape="1">
          <a:blip r:embed="rId2">
            <a:extLst>
              <a:ext uri="{28A0092B-C50C-407E-A947-70E740481C1C}">
                <a14:useLocalDpi xmlns:a14="http://schemas.microsoft.com/office/drawing/2010/main" val="0"/>
              </a:ext>
            </a:extLst>
          </a:blip>
          <a:srcRect l="21089" t="3344" r="20532" b="154"/>
          <a:stretch/>
        </p:blipFill>
        <p:spPr>
          <a:xfrm>
            <a:off x="4534292" y="1203934"/>
            <a:ext cx="6050003" cy="5190815"/>
          </a:xfrm>
          <a:prstGeom prst="rect">
            <a:avLst/>
          </a:prstGeom>
        </p:spPr>
      </p:pic>
    </p:spTree>
    <p:extLst>
      <p:ext uri="{BB962C8B-B14F-4D97-AF65-F5344CB8AC3E}">
        <p14:creationId xmlns:p14="http://schemas.microsoft.com/office/powerpoint/2010/main" val="12433349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B4AD0-F3EA-49E5-855A-2753125BCF17}"/>
              </a:ext>
            </a:extLst>
          </p:cNvPr>
          <p:cNvSpPr txBox="1"/>
          <p:nvPr/>
        </p:nvSpPr>
        <p:spPr>
          <a:xfrm>
            <a:off x="377072" y="509048"/>
            <a:ext cx="11594969" cy="2677656"/>
          </a:xfrm>
          <a:prstGeom prst="rect">
            <a:avLst/>
          </a:prstGeom>
          <a:noFill/>
        </p:spPr>
        <p:txBody>
          <a:bodyPr wrap="square" lIns="0" tIns="0" rIns="0" bIns="0" rtlCol="0">
            <a:spAutoFit/>
          </a:bodyPr>
          <a:lstStyle/>
          <a:p>
            <a:r>
              <a:rPr lang="en-US" sz="2800">
                <a:solidFill>
                  <a:schemeClr val="accent1"/>
                </a:solidFill>
              </a:rPr>
              <a:t>                  Databases</a:t>
            </a:r>
            <a:r>
              <a:rPr lang="en-US" sz="2800">
                <a:gradFill>
                  <a:gsLst>
                    <a:gs pos="2917">
                      <a:schemeClr val="tx1"/>
                    </a:gs>
                    <a:gs pos="30000">
                      <a:schemeClr val="tx1"/>
                    </a:gs>
                  </a:gsLst>
                  <a:lin ang="5400000" scaled="0"/>
                </a:gradFill>
              </a:rPr>
              <a:t> for </a:t>
            </a:r>
            <a:r>
              <a:rPr lang="en-US" sz="2800">
                <a:solidFill>
                  <a:schemeClr val="accent1"/>
                </a:solidFill>
              </a:rPr>
              <a:t>mobile development </a:t>
            </a:r>
            <a:r>
              <a:rPr lang="en-US" sz="2800">
                <a:gradFill>
                  <a:gsLst>
                    <a:gs pos="2917">
                      <a:schemeClr val="tx1"/>
                    </a:gs>
                    <a:gs pos="30000">
                      <a:schemeClr val="tx1"/>
                    </a:gs>
                  </a:gsLst>
                  <a:lin ang="5400000" scaled="0"/>
                </a:gradFill>
              </a:rPr>
              <a:t>need to be</a:t>
            </a:r>
          </a:p>
          <a:p>
            <a:endParaRPr lang="en-US" sz="200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1600">
                <a:gradFill>
                  <a:gsLst>
                    <a:gs pos="2917">
                      <a:schemeClr val="tx1"/>
                    </a:gs>
                    <a:gs pos="30000">
                      <a:schemeClr val="tx1"/>
                    </a:gs>
                  </a:gsLst>
                  <a:lin ang="5400000" scaled="0"/>
                </a:gradFill>
              </a:rPr>
              <a:t>    </a:t>
            </a:r>
            <a:r>
              <a:rPr lang="en-US" sz="1800">
                <a:solidFill>
                  <a:schemeClr val="accent1"/>
                </a:solidFill>
              </a:rPr>
              <a:t>Lightweight</a:t>
            </a:r>
            <a:r>
              <a:rPr lang="en-US" sz="1800">
                <a:gradFill>
                  <a:gsLst>
                    <a:gs pos="2917">
                      <a:schemeClr val="tx1"/>
                    </a:gs>
                    <a:gs pos="30000">
                      <a:schemeClr val="tx1"/>
                    </a:gs>
                  </a:gsLst>
                  <a:lin ang="5400000" scaled="0"/>
                </a:gradFill>
              </a:rPr>
              <a:t> as storage is limited on mobile devices.</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    </a:t>
            </a:r>
            <a:r>
              <a:rPr lang="en-US" sz="1800">
                <a:solidFill>
                  <a:schemeClr val="accent1"/>
                </a:solidFill>
              </a:rPr>
              <a:t>No server</a:t>
            </a:r>
            <a:r>
              <a:rPr lang="en-US" sz="1800">
                <a:gradFill>
                  <a:gsLst>
                    <a:gs pos="2917">
                      <a:schemeClr val="tx1"/>
                    </a:gs>
                    <a:gs pos="30000">
                      <a:schemeClr val="tx1"/>
                    </a:gs>
                  </a:gsLst>
                  <a:lin ang="5400000" scaled="0"/>
                </a:gradFill>
              </a:rPr>
              <a:t> requirement.</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    In the form of the </a:t>
            </a:r>
            <a:r>
              <a:rPr lang="en-US" sz="1800">
                <a:solidFill>
                  <a:schemeClr val="accent1"/>
                </a:solidFill>
              </a:rPr>
              <a:t>library</a:t>
            </a:r>
            <a:r>
              <a:rPr lang="en-US" sz="1800">
                <a:gradFill>
                  <a:gsLst>
                    <a:gs pos="2917">
                      <a:schemeClr val="tx1"/>
                    </a:gs>
                    <a:gs pos="30000">
                      <a:schemeClr val="tx1"/>
                    </a:gs>
                  </a:gsLst>
                  <a:lin ang="5400000" scaled="0"/>
                </a:gradFill>
              </a:rPr>
              <a:t> with no or </a:t>
            </a:r>
            <a:r>
              <a:rPr lang="en-US" sz="1800">
                <a:solidFill>
                  <a:schemeClr val="accent1"/>
                </a:solidFill>
              </a:rPr>
              <a:t>minimal dependency </a:t>
            </a:r>
            <a:r>
              <a:rPr lang="en-US" sz="1800">
                <a:gradFill>
                  <a:gsLst>
                    <a:gs pos="2917">
                      <a:schemeClr val="tx1"/>
                    </a:gs>
                    <a:gs pos="30000">
                      <a:schemeClr val="tx1"/>
                    </a:gs>
                  </a:gsLst>
                  <a:lin ang="5400000" scaled="0"/>
                </a:gradFill>
              </a:rPr>
              <a:t>(embeddable) so that it can be used when needed</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    </a:t>
            </a:r>
            <a:r>
              <a:rPr lang="en-US" sz="1800">
                <a:solidFill>
                  <a:schemeClr val="accent1"/>
                </a:solidFill>
              </a:rPr>
              <a:t>Fast and secure</a:t>
            </a:r>
            <a:r>
              <a:rPr lang="en-US" sz="1800">
                <a:gradFill>
                  <a:gsLst>
                    <a:gs pos="2917">
                      <a:schemeClr val="tx1"/>
                    </a:gs>
                    <a:gs pos="30000">
                      <a:schemeClr val="tx1"/>
                    </a:gs>
                  </a:gsLst>
                  <a:lin ang="5400000" scaled="0"/>
                </a:gradFill>
              </a:rPr>
              <a:t>.</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    </a:t>
            </a:r>
            <a:r>
              <a:rPr lang="en-US" sz="1800">
                <a:solidFill>
                  <a:schemeClr val="accent1"/>
                </a:solidFill>
              </a:rPr>
              <a:t>Easy to handle </a:t>
            </a:r>
            <a:r>
              <a:rPr lang="en-US" sz="1800">
                <a:gradFill>
                  <a:gsLst>
                    <a:gs pos="2917">
                      <a:schemeClr val="tx1"/>
                    </a:gs>
                    <a:gs pos="30000">
                      <a:schemeClr val="tx1"/>
                    </a:gs>
                  </a:gsLst>
                  <a:lin ang="5400000" scaled="0"/>
                </a:gradFill>
              </a:rPr>
              <a:t>through code, and the option to make it private or shared with other</a:t>
            </a:r>
          </a:p>
          <a:p>
            <a:r>
              <a:rPr lang="en-US" sz="1800">
                <a:gradFill>
                  <a:gsLst>
                    <a:gs pos="2917">
                      <a:schemeClr val="tx1"/>
                    </a:gs>
                    <a:gs pos="30000">
                      <a:schemeClr val="tx1"/>
                    </a:gs>
                  </a:gsLst>
                  <a:lin ang="5400000" scaled="0"/>
                </a:gradFill>
              </a:rPr>
              <a:t>            applications.</a:t>
            </a:r>
          </a:p>
          <a:p>
            <a:pPr marL="342900" indent="-342900">
              <a:buFont typeface="Arial" panose="020B0604020202020204" pitchFamily="34" charset="0"/>
              <a:buChar char="•"/>
            </a:pPr>
            <a:r>
              <a:rPr lang="en-US" sz="1800">
                <a:gradFill>
                  <a:gsLst>
                    <a:gs pos="2917">
                      <a:schemeClr val="tx1"/>
                    </a:gs>
                    <a:gs pos="30000">
                      <a:schemeClr val="tx1"/>
                    </a:gs>
                  </a:gsLst>
                  <a:lin ang="5400000" scaled="0"/>
                </a:gradFill>
              </a:rPr>
              <a:t>    </a:t>
            </a:r>
            <a:r>
              <a:rPr lang="en-US" sz="1800">
                <a:solidFill>
                  <a:schemeClr val="accent1"/>
                </a:solidFill>
              </a:rPr>
              <a:t>Low memory </a:t>
            </a:r>
            <a:r>
              <a:rPr lang="en-US" sz="1800">
                <a:gradFill>
                  <a:gsLst>
                    <a:gs pos="2917">
                      <a:schemeClr val="tx1"/>
                    </a:gs>
                    <a:gs pos="30000">
                      <a:schemeClr val="tx1"/>
                    </a:gs>
                  </a:gsLst>
                  <a:lin ang="5400000" scaled="0"/>
                </a:gradFill>
              </a:rPr>
              <a:t>and </a:t>
            </a:r>
            <a:r>
              <a:rPr lang="en-US" sz="1800">
                <a:solidFill>
                  <a:schemeClr val="accent1"/>
                </a:solidFill>
              </a:rPr>
              <a:t>power</a:t>
            </a:r>
            <a:r>
              <a:rPr lang="en-US" sz="1800">
                <a:gradFill>
                  <a:gsLst>
                    <a:gs pos="2917">
                      <a:schemeClr val="tx1"/>
                    </a:gs>
                    <a:gs pos="30000">
                      <a:schemeClr val="tx1"/>
                    </a:gs>
                  </a:gsLst>
                  <a:lin ang="5400000" scaled="0"/>
                </a:gradFill>
              </a:rPr>
              <a:t> consumption.</a:t>
            </a:r>
            <a:endParaRPr lang="en-US" sz="1800" dirty="0" err="1">
              <a:gradFill>
                <a:gsLst>
                  <a:gs pos="2917">
                    <a:schemeClr val="tx1"/>
                  </a:gs>
                  <a:gs pos="30000">
                    <a:schemeClr val="tx1"/>
                  </a:gs>
                </a:gsLst>
                <a:lin ang="5400000" scaled="0"/>
              </a:gradFill>
            </a:endParaRPr>
          </a:p>
        </p:txBody>
      </p:sp>
      <p:pic>
        <p:nvPicPr>
          <p:cNvPr id="4" name="Picture 3" descr="Graphical user interface, application&#10;&#10;Description automatically generated">
            <a:extLst>
              <a:ext uri="{FF2B5EF4-FFF2-40B4-BE49-F238E27FC236}">
                <a16:creationId xmlns:a16="http://schemas.microsoft.com/office/drawing/2014/main" id="{01D8DAC9-B3B5-4588-821C-58C3E0A78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298" y="3429000"/>
            <a:ext cx="5855222" cy="2927612"/>
          </a:xfrm>
          <a:prstGeom prst="rect">
            <a:avLst/>
          </a:prstGeom>
        </p:spPr>
      </p:pic>
    </p:spTree>
    <p:extLst>
      <p:ext uri="{BB962C8B-B14F-4D97-AF65-F5344CB8AC3E}">
        <p14:creationId xmlns:p14="http://schemas.microsoft.com/office/powerpoint/2010/main" val="3396438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CEF7BA-1793-4073-8716-21B60B4D60D5}"/>
              </a:ext>
            </a:extLst>
          </p:cNvPr>
          <p:cNvSpPr>
            <a:spLocks noGrp="1"/>
          </p:cNvSpPr>
          <p:nvPr>
            <p:ph type="title"/>
          </p:nvPr>
        </p:nvSpPr>
        <p:spPr>
          <a:xfrm>
            <a:off x="586740" y="229490"/>
            <a:ext cx="11018520" cy="666056"/>
          </a:xfrm>
        </p:spPr>
        <p:txBody>
          <a:bodyPr/>
          <a:lstStyle/>
          <a:p>
            <a:pPr algn="ctr"/>
            <a:r>
              <a:rPr lang="en-US"/>
              <a:t>Some popular databases for </a:t>
            </a:r>
            <a:r>
              <a:rPr lang="en-US">
                <a:solidFill>
                  <a:schemeClr val="accent1"/>
                </a:solidFill>
              </a:rPr>
              <a:t>Flutter</a:t>
            </a:r>
            <a:br>
              <a:rPr lang="en-US">
                <a:solidFill>
                  <a:schemeClr val="accent1"/>
                </a:solidFill>
              </a:rPr>
            </a:br>
            <a:endParaRPr lang="ro-RO">
              <a:solidFill>
                <a:schemeClr val="accent1"/>
              </a:solidFill>
            </a:endParaRPr>
          </a:p>
        </p:txBody>
      </p:sp>
      <p:sp>
        <p:nvSpPr>
          <p:cNvPr id="5" name="TextBox 4">
            <a:extLst>
              <a:ext uri="{FF2B5EF4-FFF2-40B4-BE49-F238E27FC236}">
                <a16:creationId xmlns:a16="http://schemas.microsoft.com/office/drawing/2014/main" id="{3A4B1DB8-A3A1-4E0A-A90D-53D94492B09E}"/>
              </a:ext>
            </a:extLst>
          </p:cNvPr>
          <p:cNvSpPr txBox="1"/>
          <p:nvPr/>
        </p:nvSpPr>
        <p:spPr>
          <a:xfrm>
            <a:off x="680301" y="1870221"/>
            <a:ext cx="10831398" cy="363176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a:solidFill>
                  <a:schemeClr val="accent1"/>
                </a:solidFill>
              </a:rPr>
              <a:t>SQLite</a:t>
            </a:r>
          </a:p>
          <a:p>
            <a:pPr marL="342900" indent="-342900" algn="l">
              <a:buFont typeface="Arial" panose="020B0604020202020204" pitchFamily="34" charset="0"/>
              <a:buChar char="•"/>
            </a:pPr>
            <a:endParaRPr lang="en-US" sz="2400">
              <a:solidFill>
                <a:schemeClr val="accent1"/>
              </a:solidFill>
            </a:endParaRPr>
          </a:p>
          <a:p>
            <a:pPr marL="342900" indent="-342900" algn="l">
              <a:buFont typeface="Arial" panose="020B0604020202020204" pitchFamily="34" charset="0"/>
              <a:buChar char="•"/>
            </a:pPr>
            <a:r>
              <a:rPr lang="en-US" sz="2400">
                <a:solidFill>
                  <a:schemeClr val="accent1"/>
                </a:solidFill>
              </a:rPr>
              <a:t>MongoDB</a:t>
            </a:r>
          </a:p>
          <a:p>
            <a:pPr marL="342900" indent="-342900" algn="l">
              <a:buFont typeface="Arial" panose="020B0604020202020204" pitchFamily="34" charset="0"/>
              <a:buChar char="•"/>
            </a:pPr>
            <a:endParaRPr lang="en-US" sz="2400">
              <a:solidFill>
                <a:schemeClr val="accent1"/>
              </a:solidFill>
            </a:endParaRPr>
          </a:p>
          <a:p>
            <a:pPr marL="342900" indent="-342900" algn="l">
              <a:buFont typeface="Arial" panose="020B0604020202020204" pitchFamily="34" charset="0"/>
              <a:buChar char="•"/>
            </a:pPr>
            <a:r>
              <a:rPr lang="en-US" sz="2400">
                <a:solidFill>
                  <a:schemeClr val="accent1"/>
                </a:solidFill>
              </a:rPr>
              <a:t>Hive</a:t>
            </a:r>
          </a:p>
          <a:p>
            <a:pPr marL="342900" indent="-342900" algn="l">
              <a:buFont typeface="Arial" panose="020B0604020202020204" pitchFamily="34" charset="0"/>
              <a:buChar char="•"/>
            </a:pPr>
            <a:endParaRPr lang="en-US" sz="2400">
              <a:solidFill>
                <a:schemeClr val="accent1"/>
              </a:solidFill>
            </a:endParaRPr>
          </a:p>
          <a:p>
            <a:pPr marL="342900" indent="-342900" algn="l">
              <a:buFont typeface="Arial" panose="020B0604020202020204" pitchFamily="34" charset="0"/>
              <a:buChar char="•"/>
            </a:pPr>
            <a:r>
              <a:rPr lang="en-US" sz="2400">
                <a:solidFill>
                  <a:schemeClr val="accent1"/>
                </a:solidFill>
              </a:rPr>
              <a:t>Google Firebase</a:t>
            </a:r>
          </a:p>
          <a:p>
            <a:pPr marL="342900" indent="-342900" algn="l">
              <a:buFont typeface="Arial" panose="020B0604020202020204" pitchFamily="34" charset="0"/>
              <a:buChar char="•"/>
            </a:pPr>
            <a:endParaRPr lang="en-US" sz="2400">
              <a:solidFill>
                <a:schemeClr val="accent1"/>
              </a:solidFill>
            </a:endParaRPr>
          </a:p>
          <a:p>
            <a:pPr marL="342900" indent="-342900" algn="l">
              <a:buFont typeface="Arial" panose="020B0604020202020204" pitchFamily="34" charset="0"/>
              <a:buChar char="•"/>
            </a:pPr>
            <a:r>
              <a:rPr lang="en-US" sz="2400">
                <a:solidFill>
                  <a:schemeClr val="accent1"/>
                </a:solidFill>
              </a:rPr>
              <a:t>SharedPreferences</a:t>
            </a:r>
          </a:p>
          <a:p>
            <a:pPr marL="342900" indent="-342900" algn="l">
              <a:buFont typeface="Arial" panose="020B0604020202020204" pitchFamily="34" charset="0"/>
              <a:buChar char="•"/>
            </a:pPr>
            <a:endParaRPr lang="en-US" sz="2000" dirty="0" err="1">
              <a:solidFill>
                <a:schemeClr val="accent1"/>
              </a:solidFill>
            </a:endParaRPr>
          </a:p>
        </p:txBody>
      </p:sp>
      <p:pic>
        <p:nvPicPr>
          <p:cNvPr id="11" name="Picture 10" descr="Logo, company name&#10;&#10;Description automatically generated">
            <a:extLst>
              <a:ext uri="{FF2B5EF4-FFF2-40B4-BE49-F238E27FC236}">
                <a16:creationId xmlns:a16="http://schemas.microsoft.com/office/drawing/2014/main" id="{EDF14673-717C-434E-949B-311D613A5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546" y="1017582"/>
            <a:ext cx="2771775" cy="1647825"/>
          </a:xfrm>
          <a:prstGeom prst="rect">
            <a:avLst/>
          </a:prstGeom>
        </p:spPr>
      </p:pic>
      <p:pic>
        <p:nvPicPr>
          <p:cNvPr id="13" name="Picture 12" descr="Diagram&#10;&#10;Description automatically generated">
            <a:extLst>
              <a:ext uri="{FF2B5EF4-FFF2-40B4-BE49-F238E27FC236}">
                <a16:creationId xmlns:a16="http://schemas.microsoft.com/office/drawing/2014/main" id="{7BEE4534-4ECB-4120-88C7-54383B7E196C}"/>
              </a:ext>
            </a:extLst>
          </p:cNvPr>
          <p:cNvPicPr>
            <a:picLocks noChangeAspect="1"/>
          </p:cNvPicPr>
          <p:nvPr/>
        </p:nvPicPr>
        <p:blipFill rotWithShape="1">
          <a:blip r:embed="rId3">
            <a:extLst>
              <a:ext uri="{28A0092B-C50C-407E-A947-70E740481C1C}">
                <a14:useLocalDpi xmlns:a14="http://schemas.microsoft.com/office/drawing/2010/main" val="0"/>
              </a:ext>
            </a:extLst>
          </a:blip>
          <a:srcRect l="5575" t="5480" r="4693" b="7127"/>
          <a:stretch/>
        </p:blipFill>
        <p:spPr>
          <a:xfrm>
            <a:off x="7738455" y="809770"/>
            <a:ext cx="3370414" cy="1838228"/>
          </a:xfrm>
          <a:prstGeom prst="rect">
            <a:avLst/>
          </a:prstGeom>
        </p:spPr>
      </p:pic>
      <p:pic>
        <p:nvPicPr>
          <p:cNvPr id="15" name="Picture 14">
            <a:extLst>
              <a:ext uri="{FF2B5EF4-FFF2-40B4-BE49-F238E27FC236}">
                <a16:creationId xmlns:a16="http://schemas.microsoft.com/office/drawing/2014/main" id="{33CED1B9-12BF-4E0C-A6A6-2683187967A5}"/>
              </a:ext>
            </a:extLst>
          </p:cNvPr>
          <p:cNvPicPr>
            <a:picLocks noChangeAspect="1"/>
          </p:cNvPicPr>
          <p:nvPr/>
        </p:nvPicPr>
        <p:blipFill rotWithShape="1">
          <a:blip r:embed="rId4">
            <a:extLst>
              <a:ext uri="{28A0092B-C50C-407E-A947-70E740481C1C}">
                <a14:useLocalDpi xmlns:a14="http://schemas.microsoft.com/office/drawing/2010/main" val="0"/>
              </a:ext>
            </a:extLst>
          </a:blip>
          <a:srcRect r="875" b="15171"/>
          <a:stretch/>
        </p:blipFill>
        <p:spPr>
          <a:xfrm>
            <a:off x="8557770" y="4958054"/>
            <a:ext cx="3030767" cy="1268544"/>
          </a:xfrm>
          <a:prstGeom prst="rect">
            <a:avLst/>
          </a:prstGeom>
        </p:spPr>
      </p:pic>
      <p:pic>
        <p:nvPicPr>
          <p:cNvPr id="17" name="Picture 16" descr="Logo, company name&#10;&#10;Description automatically generated">
            <a:extLst>
              <a:ext uri="{FF2B5EF4-FFF2-40B4-BE49-F238E27FC236}">
                <a16:creationId xmlns:a16="http://schemas.microsoft.com/office/drawing/2014/main" id="{DA845377-6046-400E-BCAB-DDD29CD4E0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712" y="2598231"/>
            <a:ext cx="3028950" cy="1514475"/>
          </a:xfrm>
          <a:prstGeom prst="rect">
            <a:avLst/>
          </a:prstGeom>
        </p:spPr>
      </p:pic>
      <p:pic>
        <p:nvPicPr>
          <p:cNvPr id="19" name="Picture 18">
            <a:extLst>
              <a:ext uri="{FF2B5EF4-FFF2-40B4-BE49-F238E27FC236}">
                <a16:creationId xmlns:a16="http://schemas.microsoft.com/office/drawing/2014/main" id="{C21F9A77-C5D1-4B3E-A3C4-5A78CB0C2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9801" y="4650604"/>
            <a:ext cx="2952750" cy="1543050"/>
          </a:xfrm>
          <a:prstGeom prst="rect">
            <a:avLst/>
          </a:prstGeom>
        </p:spPr>
      </p:pic>
    </p:spTree>
    <p:extLst>
      <p:ext uri="{BB962C8B-B14F-4D97-AF65-F5344CB8AC3E}">
        <p14:creationId xmlns:p14="http://schemas.microsoft.com/office/powerpoint/2010/main" val="37096166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F80C-B398-4B54-A799-8FE8AF211E00}"/>
              </a:ext>
            </a:extLst>
          </p:cNvPr>
          <p:cNvSpPr>
            <a:spLocks noGrp="1"/>
          </p:cNvSpPr>
          <p:nvPr>
            <p:ph type="title"/>
          </p:nvPr>
        </p:nvSpPr>
        <p:spPr>
          <a:xfrm>
            <a:off x="477981" y="3028564"/>
            <a:ext cx="4023360" cy="800872"/>
          </a:xfrm>
        </p:spPr>
        <p:txBody>
          <a:bodyPr vert="horz" lIns="91440" tIns="45720" rIns="91440" bIns="45720" rtlCol="0" anchor="b">
            <a:normAutofit fontScale="90000"/>
          </a:bodyPr>
          <a:lstStyle/>
          <a:p>
            <a:pPr defTabSz="914400">
              <a:lnSpc>
                <a:spcPct val="90000"/>
              </a:lnSpc>
            </a:pPr>
            <a:r>
              <a:rPr lang="ro-RO" sz="4800">
                <a:solidFill>
                  <a:schemeClr val="tx1"/>
                </a:solidFill>
                <a:ea typeface="+mj-ea"/>
                <a:cs typeface="+mj-cs"/>
              </a:rPr>
              <a:t>What </a:t>
            </a:r>
            <a:r>
              <a:rPr lang="en-US" sz="4800">
                <a:solidFill>
                  <a:schemeClr val="tx1"/>
                </a:solidFill>
                <a:ea typeface="+mj-ea"/>
                <a:cs typeface="+mj-cs"/>
              </a:rPr>
              <a:t>is Google </a:t>
            </a:r>
            <a:r>
              <a:rPr lang="en-US" sz="4800">
                <a:solidFill>
                  <a:schemeClr val="accent1"/>
                </a:solidFill>
                <a:ea typeface="+mj-ea"/>
                <a:cs typeface="+mj-cs"/>
              </a:rPr>
              <a:t>Firebase</a:t>
            </a:r>
            <a:r>
              <a:rPr lang="ro-RO" sz="4800">
                <a:solidFill>
                  <a:schemeClr val="tx1"/>
                </a:solidFill>
                <a:ea typeface="+mj-ea"/>
                <a:cs typeface="+mj-cs"/>
              </a:rPr>
              <a:t>?</a:t>
            </a:r>
            <a:endParaRPr lang="en-US" sz="4800">
              <a:solidFill>
                <a:schemeClr val="tx1"/>
              </a:solidFill>
              <a:ea typeface="+mj-ea"/>
              <a:cs typeface="+mj-cs"/>
            </a:endParaRPr>
          </a:p>
        </p:txBody>
      </p:sp>
      <p:pic>
        <p:nvPicPr>
          <p:cNvPr id="4" name="Grafic 3">
            <a:extLst>
              <a:ext uri="{FF2B5EF4-FFF2-40B4-BE49-F238E27FC236}">
                <a16:creationId xmlns:a16="http://schemas.microsoft.com/office/drawing/2014/main" id="{25D2F092-5F72-4F86-9B3D-8B4DBAF0D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4942" y="189463"/>
            <a:ext cx="7646136" cy="6113682"/>
          </a:xfrm>
          <a:prstGeom prst="rect">
            <a:avLst/>
          </a:prstGeom>
        </p:spPr>
      </p:pic>
    </p:spTree>
    <p:extLst>
      <p:ext uri="{BB962C8B-B14F-4D97-AF65-F5344CB8AC3E}">
        <p14:creationId xmlns:p14="http://schemas.microsoft.com/office/powerpoint/2010/main" val="1450405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asetăText 39">
            <a:extLst>
              <a:ext uri="{FF2B5EF4-FFF2-40B4-BE49-F238E27FC236}">
                <a16:creationId xmlns:a16="http://schemas.microsoft.com/office/drawing/2014/main" id="{11646D71-E819-492B-A442-6724D2687FE1}"/>
              </a:ext>
            </a:extLst>
          </p:cNvPr>
          <p:cNvSpPr txBox="1"/>
          <p:nvPr/>
        </p:nvSpPr>
        <p:spPr>
          <a:xfrm>
            <a:off x="900951" y="192860"/>
            <a:ext cx="10390095"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400">
                <a:solidFill>
                  <a:schemeClr val="accent1"/>
                </a:solidFill>
                <a:latin typeface="Segoe UI Semibold"/>
                <a:cs typeface="Segoe UI"/>
              </a:rPr>
              <a:t>Firebase</a:t>
            </a:r>
            <a:r>
              <a:rPr lang="en-US" sz="2400">
                <a:gradFill>
                  <a:gsLst>
                    <a:gs pos="2917">
                      <a:schemeClr val="tx1"/>
                    </a:gs>
                    <a:gs pos="30000">
                      <a:schemeClr val="tx1"/>
                    </a:gs>
                  </a:gsLst>
                  <a:lin ang="5400000" scaled="0"/>
                </a:gradFill>
                <a:latin typeface="Segoe UI Semibold"/>
                <a:cs typeface="Segoe UI"/>
              </a:rPr>
              <a:t> is a platform developed by Google for </a:t>
            </a:r>
            <a:r>
              <a:rPr lang="en-US" sz="2400">
                <a:solidFill>
                  <a:schemeClr val="accent1"/>
                </a:solidFill>
                <a:latin typeface="Segoe UI Semibold"/>
                <a:cs typeface="Segoe UI"/>
              </a:rPr>
              <a:t>creating mobile and web applications</a:t>
            </a:r>
            <a:r>
              <a:rPr lang="en-US" sz="2400">
                <a:gradFill>
                  <a:gsLst>
                    <a:gs pos="2917">
                      <a:schemeClr val="tx1"/>
                    </a:gs>
                    <a:gs pos="30000">
                      <a:schemeClr val="tx1"/>
                    </a:gs>
                  </a:gsLst>
                  <a:lin ang="5400000" scaled="0"/>
                </a:gradFill>
                <a:latin typeface="Segoe UI Semibold"/>
                <a:cs typeface="Segoe UI"/>
              </a:rPr>
              <a:t>. Google acquired the platform and it is now their flagship offering for app development. </a:t>
            </a:r>
            <a:endParaRPr lang="ro-RO" sz="2400">
              <a:gradFill>
                <a:gsLst>
                  <a:gs pos="2917">
                    <a:schemeClr val="tx1"/>
                  </a:gs>
                  <a:gs pos="30000">
                    <a:schemeClr val="tx1"/>
                  </a:gs>
                </a:gsLst>
                <a:lin ang="5400000" scaled="0"/>
              </a:gradFill>
              <a:latin typeface="Segoe UI Semibold"/>
              <a:cs typeface="Segoe UI"/>
            </a:endParaRPr>
          </a:p>
        </p:txBody>
      </p:sp>
      <p:pic>
        <p:nvPicPr>
          <p:cNvPr id="7" name="Picture 6" descr="Graphical user interface, website&#10;&#10;Description automatically generated">
            <a:extLst>
              <a:ext uri="{FF2B5EF4-FFF2-40B4-BE49-F238E27FC236}">
                <a16:creationId xmlns:a16="http://schemas.microsoft.com/office/drawing/2014/main" id="{2B4CE8A5-D49B-4208-99B0-4DEE9843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09" y="1710988"/>
            <a:ext cx="9559377" cy="4256179"/>
          </a:xfrm>
          <a:prstGeom prst="rect">
            <a:avLst/>
          </a:prstGeom>
        </p:spPr>
      </p:pic>
    </p:spTree>
    <p:extLst>
      <p:ext uri="{BB962C8B-B14F-4D97-AF65-F5344CB8AC3E}">
        <p14:creationId xmlns:p14="http://schemas.microsoft.com/office/powerpoint/2010/main" val="3335745589"/>
      </p:ext>
    </p:extLst>
  </p:cSld>
  <p:clrMapOvr>
    <a:masterClrMapping/>
  </p:clrMapOvr>
  <p:transition>
    <p:fade/>
  </p:transition>
</p:sld>
</file>

<file path=ppt/theme/theme1.xml><?xml version="1.0" encoding="utf-8"?>
<a:theme xmlns:a="http://schemas.openxmlformats.org/drawingml/2006/main" name="WHITE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1_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4.xml><?xml version="1.0" encoding="utf-8"?>
<a:theme xmlns:a="http://schemas.openxmlformats.org/drawingml/2006/main" name="1_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544</Words>
  <Application>Microsoft Office PowerPoint</Application>
  <PresentationFormat>Widescreen</PresentationFormat>
  <Paragraphs>87</Paragraphs>
  <Slides>15</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Calibri</vt:lpstr>
      <vt:lpstr>Consolas</vt:lpstr>
      <vt:lpstr>Segoe UI</vt:lpstr>
      <vt:lpstr>Segoe UI Semibold</vt:lpstr>
      <vt:lpstr>Segoe UI Semilight</vt:lpstr>
      <vt:lpstr>Wingdings</vt:lpstr>
      <vt:lpstr>WHITE TEMPLATE</vt:lpstr>
      <vt:lpstr>SOFT BLACK TEMPLATE</vt:lpstr>
      <vt:lpstr>1_WHITE TEMPLATE</vt:lpstr>
      <vt:lpstr>1_SOFT BLACK TEMPLATE</vt:lpstr>
      <vt:lpstr>Database integration in Flutter Google Firebase</vt:lpstr>
      <vt:lpstr>First off… What is a Database?</vt:lpstr>
      <vt:lpstr>PowerPoint Presentation</vt:lpstr>
      <vt:lpstr>What can be done with a database?</vt:lpstr>
      <vt:lpstr>PowerPoint Presentation</vt:lpstr>
      <vt:lpstr>PowerPoint Presentation</vt:lpstr>
      <vt:lpstr>Some popular databases for Flutter </vt:lpstr>
      <vt:lpstr>What is Google Firebase?</vt:lpstr>
      <vt:lpstr>PowerPoint Presentation</vt:lpstr>
      <vt:lpstr>PowerPoint Presentation</vt:lpstr>
      <vt:lpstr>PowerPoint Presentation</vt:lpstr>
      <vt:lpstr>PowerPoint Presentation</vt:lpstr>
      <vt:lpstr>PowerPoint Presentation</vt:lpstr>
      <vt:lpstr>Useful resources </vt:lpstr>
      <vt:lpstr>Enough talking, let’s get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integration in Flutter Google Firebase</dc:title>
  <dc:creator>Dragos Ionita</dc:creator>
  <cp:lastModifiedBy>Dragos Ionita</cp:lastModifiedBy>
  <cp:revision>5</cp:revision>
  <dcterms:created xsi:type="dcterms:W3CDTF">2020-12-22T15:48:37Z</dcterms:created>
  <dcterms:modified xsi:type="dcterms:W3CDTF">2020-12-22T21:00:37Z</dcterms:modified>
</cp:coreProperties>
</file>