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6" r:id="rId5"/>
    <p:sldId id="267" r:id="rId6"/>
    <p:sldId id="268" r:id="rId7"/>
    <p:sldId id="912" r:id="rId8"/>
    <p:sldId id="269" r:id="rId9"/>
    <p:sldId id="923" r:id="rId10"/>
    <p:sldId id="924" r:id="rId11"/>
    <p:sldId id="925" r:id="rId12"/>
    <p:sldId id="91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6036" autoAdjust="0"/>
  </p:normalViewPr>
  <p:slideViewPr>
    <p:cSldViewPr snapToGrid="0">
      <p:cViewPr varScale="1">
        <p:scale>
          <a:sx n="146" d="100"/>
          <a:sy n="146" d="100"/>
        </p:scale>
        <p:origin x="666" y="10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election_sort" TargetMode="External"/><Relationship Id="rId13" Type="http://schemas.openxmlformats.org/officeDocument/2006/relationships/hyperlink" Target="https://en.wikipedia.org/wiki/Counting_sort" TargetMode="External"/><Relationship Id="rId3" Type="http://schemas.openxmlformats.org/officeDocument/2006/relationships/hyperlink" Target="http://en.wikipedia.org/wiki/Merge_sort" TargetMode="External"/><Relationship Id="rId7" Type="http://schemas.openxmlformats.org/officeDocument/2006/relationships/hyperlink" Target="http://en.wikipedia.org/wiki/Insertion_sort" TargetMode="External"/><Relationship Id="rId12" Type="http://schemas.openxmlformats.org/officeDocument/2006/relationships/hyperlink" Target="http://en.wikipedia.org/wiki/Radix_sort" TargetMode="External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en.wikipedia.org/wiki/Bubble_sort" TargetMode="External"/><Relationship Id="rId11" Type="http://schemas.openxmlformats.org/officeDocument/2006/relationships/hyperlink" Target="http://en.wikipedia.org/wiki/Bucket_sort" TargetMode="External"/><Relationship Id="rId5" Type="http://schemas.openxmlformats.org/officeDocument/2006/relationships/hyperlink" Target="http://en.wikipedia.org/wiki/Heapsort" TargetMode="External"/><Relationship Id="rId10" Type="http://schemas.openxmlformats.org/officeDocument/2006/relationships/hyperlink" Target="http://en.wikipedia.org/wiki/Shellsort" TargetMode="External"/><Relationship Id="rId4" Type="http://schemas.openxmlformats.org/officeDocument/2006/relationships/hyperlink" Target="http://en.wikipedia.org/wiki/Timsort" TargetMode="External"/><Relationship Id="rId9" Type="http://schemas.openxmlformats.org/officeDocument/2006/relationships/hyperlink" Target="https://en.wikipedia.org/wiki/Tree_sort" TargetMode="External"/><Relationship Id="rId14" Type="http://schemas.openxmlformats.org/officeDocument/2006/relationships/hyperlink" Target="https://en.wikipedia.org/wiki/Cubes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2.xml"/><Relationship Id="rId4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EECF-FEA1-43F1-B4C1-B66384CE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4" y="3617"/>
            <a:ext cx="9030424" cy="3263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sort (A, B, k):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let C[0,...,k] be a new array and initialized to be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j = 1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C[A[j]]++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to 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C[i-1]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j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down to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B[C[A[j]]] = A[j]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C[A[j]] = C[A[j]] - 1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7868F-CE8B-4504-BAA0-5E3DA93D7759}"/>
              </a:ext>
            </a:extLst>
          </p:cNvPr>
          <p:cNvSpPr/>
          <p:nvPr/>
        </p:nvSpPr>
        <p:spPr>
          <a:xfrm>
            <a:off x="6000750" y="1085850"/>
            <a:ext cx="25090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Example {12, 4, 9, 3, 15, 8, 19, 2} </a:t>
            </a:r>
          </a:p>
        </p:txBody>
      </p:sp>
    </p:spTree>
    <p:extLst>
      <p:ext uri="{BB962C8B-B14F-4D97-AF65-F5344CB8AC3E}">
        <p14:creationId xmlns:p14="http://schemas.microsoft.com/office/powerpoint/2010/main" val="2028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F9A-2822-4127-8AD9-665AE92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note about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99F-6815-4D7F-930C-F3AC4904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0" y="1114494"/>
            <a:ext cx="7886700" cy="3263504"/>
          </a:xfrm>
        </p:spPr>
        <p:txBody>
          <a:bodyPr/>
          <a:lstStyle/>
          <a:p>
            <a:r>
              <a:rPr lang="en-US" dirty="0"/>
              <a:t>Not only do we care about runtime, we also care about</a:t>
            </a:r>
          </a:p>
          <a:p>
            <a:pPr lvl="1"/>
            <a:r>
              <a:rPr lang="en-US" dirty="0"/>
              <a:t>Space: do we need extra storage?</a:t>
            </a:r>
          </a:p>
          <a:p>
            <a:pPr lvl="1"/>
            <a:r>
              <a:rPr lang="en-US" dirty="0"/>
              <a:t>stable: if we have duplicates, do we maintain the same ordering?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2745E-E91D-4231-B73A-72A795DA9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51471"/>
              </p:ext>
            </p:extLst>
          </p:nvPr>
        </p:nvGraphicFramePr>
        <p:xfrm>
          <a:off x="1702470" y="2350412"/>
          <a:ext cx="2857500" cy="225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851378345"/>
                    </a:ext>
                  </a:extLst>
                </a:gridCol>
                <a:gridCol w="754982">
                  <a:extLst>
                    <a:ext uri="{9D8B030D-6E8A-4147-A177-3AD203B41FA5}">
                      <a16:colId xmlns:a16="http://schemas.microsoft.com/office/drawing/2014/main" val="2697686680"/>
                    </a:ext>
                  </a:extLst>
                </a:gridCol>
                <a:gridCol w="730919">
                  <a:extLst>
                    <a:ext uri="{9D8B030D-6E8A-4147-A177-3AD203B41FA5}">
                      <a16:colId xmlns:a16="http://schemas.microsoft.com/office/drawing/2014/main" val="3447856933"/>
                    </a:ext>
                  </a:extLst>
                </a:gridCol>
              </a:tblGrid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870639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Bubble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5773186"/>
                  </a:ext>
                </a:extLst>
              </a:tr>
              <a:tr h="257136">
                <a:tc>
                  <a:txBody>
                    <a:bodyPr/>
                    <a:lstStyle/>
                    <a:p>
                      <a:r>
                        <a:rPr lang="en-US" sz="1000" dirty="0"/>
                        <a:t>Selection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8963496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r>
                        <a:rPr lang="en-US" sz="1000" dirty="0"/>
                        <a:t>Insertion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8764286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Heap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9717630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Merge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810808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Quick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</a:t>
                      </a:r>
                      <a:r>
                        <a:rPr lang="en-US" sz="1000" dirty="0" err="1"/>
                        <a:t>logn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4664772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Count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</a:t>
                      </a:r>
                      <a:r>
                        <a:rPr lang="en-US" sz="1000" dirty="0" err="1"/>
                        <a:t>n+k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119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9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6A9-9C1D-4F52-8D4B-581AFE29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Sorting Algorithms (wiki)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DF3D1-2B11-4314-AA4A-E14D86128DCA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971550"/>
          <a:ext cx="4857751" cy="4171955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795950709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1422122975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358997754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4276922124"/>
                    </a:ext>
                  </a:extLst>
                </a:gridCol>
              </a:tblGrid>
              <a:tr h="255246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Algorithm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Time Complexity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26336"/>
                  </a:ext>
                </a:extLst>
              </a:tr>
              <a:tr h="255246">
                <a:tc vMerge="1">
                  <a:txBody>
                    <a:bodyPr/>
                    <a:lstStyle/>
                    <a:p>
                      <a:pPr algn="l"/>
                      <a:endParaRPr lang="en-US" sz="1600" b="1" dirty="0">
                        <a:effectLst/>
                      </a:endParaRPr>
                    </a:p>
                  </a:txBody>
                  <a:tcPr marL="22950" marR="22950" marT="22950" marB="229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Best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Average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Worst</a:t>
                      </a:r>
                    </a:p>
                  </a:txBody>
                  <a:tcPr marL="17213" marR="17213" marT="17213" marB="172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440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2"/>
                        </a:rPr>
                        <a:t>Quicksort</a:t>
                      </a:r>
                      <a:endParaRPr lang="en-US" sz="1200" dirty="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8445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3"/>
                        </a:rPr>
                        <a:t>Mergesort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8020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4"/>
                        </a:rPr>
                        <a:t>Timsort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946963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5"/>
                        </a:rPr>
                        <a:t>Heapsort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3543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6"/>
                        </a:rPr>
                        <a:t>Bubble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3743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7"/>
                        </a:rPr>
                        <a:t>Insertion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81499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ighlight>
                            <a:srgbClr val="C0C0C0"/>
                          </a:highlight>
                          <a:hlinkClick r:id="rId8"/>
                        </a:rPr>
                        <a:t>Selection Sort</a:t>
                      </a:r>
                      <a:endParaRPr lang="en-US" sz="120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Ω(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  <a:highlight>
                            <a:srgbClr val="C0C0C0"/>
                          </a:highlight>
                        </a:rPr>
                        <a:t>Θ(</a:t>
                      </a:r>
                      <a:r>
                        <a:rPr lang="en-US" sz="1200">
                          <a:effectLst/>
                          <a:highlight>
                            <a:srgbClr val="C0C0C0"/>
                          </a:highlight>
                        </a:rPr>
                        <a:t>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highlight>
                            <a:srgbClr val="C0C0C0"/>
                          </a:highlight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954227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9"/>
                        </a:rPr>
                        <a:t>Tree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83611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10"/>
                        </a:rPr>
                        <a:t>Shell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Θ(n(log(n))^2)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O(n(log(n))^2)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20268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444444"/>
                          </a:solidFill>
                          <a:effectLst/>
                          <a:hlinkClick r:id="rId11" tooltip="Only for integers. k is a number of buckets"/>
                        </a:rPr>
                        <a:t>Bucket Sort</a:t>
                      </a:r>
                      <a:endParaRPr lang="en-US" sz="120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O(n^2)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879130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2" tooltip="Constant number of digits 'k'"/>
                        </a:rPr>
                        <a:t>Radix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nk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2445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44444"/>
                          </a:solidFill>
                          <a:effectLst/>
                          <a:hlinkClick r:id="rId13" tooltip="Difference between maximum and minimum number 'k'"/>
                        </a:rPr>
                        <a:t>Counting 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Ω(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>
                          <a:effectLst/>
                        </a:rPr>
                        <a:t>Θ(</a:t>
                      </a:r>
                      <a:r>
                        <a:rPr lang="en-US" sz="1200">
                          <a:effectLst/>
                        </a:rPr>
                        <a:t>n+k)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</a:t>
                      </a:r>
                      <a:r>
                        <a:rPr lang="en-US" sz="1200" dirty="0" err="1">
                          <a:effectLst/>
                        </a:rPr>
                        <a:t>n+k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00526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rgbClr val="444444"/>
                          </a:solidFill>
                          <a:effectLst/>
                          <a:hlinkClick r:id="rId14"/>
                        </a:rPr>
                        <a:t>Cubesort</a:t>
                      </a:r>
                      <a:endParaRPr lang="en-US" sz="1200" dirty="0">
                        <a:effectLst/>
                      </a:endParaRP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Ω(</a:t>
                      </a:r>
                      <a:r>
                        <a:rPr lang="en-US" sz="1200" dirty="0">
                          <a:effectLst/>
                        </a:rPr>
                        <a:t>n)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Θ(</a:t>
                      </a:r>
                      <a:r>
                        <a:rPr lang="en-US" sz="1200" dirty="0">
                          <a:effectLst/>
                        </a:rPr>
                        <a:t>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O(n log(n))</a:t>
                      </a:r>
                    </a:p>
                  </a:txBody>
                  <a:tcPr marL="55080" marR="55080" marT="27540" marB="275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0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Wrap-up</a:t>
            </a:r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27433"/>
            <a:ext cx="2052828" cy="65836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348615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D40E-4B74-420C-9F4F-9EF4B67E761C}"/>
              </a:ext>
            </a:extLst>
          </p:cNvPr>
          <p:cNvSpPr txBox="1"/>
          <p:nvPr/>
        </p:nvSpPr>
        <p:spPr>
          <a:xfrm>
            <a:off x="5297992" y="1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Quicksort(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(low &lt;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partition(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Quicksort(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low,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Quicksort(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+ 1, high)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D6D48-3DEB-400E-BF69-F50220740F0A}"/>
              </a:ext>
            </a:extLst>
          </p:cNvPr>
          <p:cNvSpPr txBox="1"/>
          <p:nvPr/>
        </p:nvSpPr>
        <p:spPr>
          <a:xfrm>
            <a:off x="5297992" y="1706128"/>
            <a:ext cx="30668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pivot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[high]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low –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(j = low; j &lt; high,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 pivot)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swap(A[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A[j])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swap(A[i+1], A[high])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06649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91AC-AF45-4B1C-979E-64628430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Non-comparison based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345E-5CC3-4207-8FB3-57CCA185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it is for integer sorting</a:t>
            </a:r>
          </a:p>
          <a:p>
            <a:r>
              <a:rPr lang="en-US" dirty="0"/>
              <a:t>Count sort</a:t>
            </a:r>
          </a:p>
          <a:p>
            <a:pPr lvl="1"/>
            <a:r>
              <a:rPr lang="en-US" dirty="0"/>
              <a:t>Assume that we have n positive integers and we know that all of them are &lt;=k</a:t>
            </a:r>
          </a:p>
        </p:txBody>
      </p:sp>
    </p:spTree>
    <p:extLst>
      <p:ext uri="{BB962C8B-B14F-4D97-AF65-F5344CB8AC3E}">
        <p14:creationId xmlns:p14="http://schemas.microsoft.com/office/powerpoint/2010/main" val="95591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1283</Words>
  <Application>Microsoft Office PowerPoint</Application>
  <PresentationFormat>On-screen Show (16:9)</PresentationFormat>
  <Paragraphs>210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Calibri Light</vt:lpstr>
      <vt:lpstr>Calibri</vt:lpstr>
      <vt:lpstr>Roboto Mono</vt:lpstr>
      <vt:lpstr>Arial</vt:lpstr>
      <vt:lpstr>Office Theme</vt:lpstr>
      <vt:lpstr>CSE 12 – Basic Data Structures and Object-Oriented Design Lecture 14</vt:lpstr>
      <vt:lpstr>Announcements</vt:lpstr>
      <vt:lpstr>Topics</vt:lpstr>
      <vt:lpstr>Questions on Lecture 14?</vt:lpstr>
      <vt:lpstr>PowerPoint Presentation</vt:lpstr>
      <vt:lpstr>PowerPoint Presentation</vt:lpstr>
      <vt:lpstr>Quick sort</vt:lpstr>
      <vt:lpstr>PowerPoint Presentation</vt:lpstr>
      <vt:lpstr>Non-comparison based sorting</vt:lpstr>
      <vt:lpstr>PowerPoint Presentation</vt:lpstr>
      <vt:lpstr>Last note about sorting</vt:lpstr>
      <vt:lpstr>Array Sorting Algorithms (wiki)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178</cp:revision>
  <dcterms:modified xsi:type="dcterms:W3CDTF">2021-02-07T04:13:38Z</dcterms:modified>
</cp:coreProperties>
</file>