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1" r:id="rId4"/>
    <p:sldId id="266" r:id="rId5"/>
    <p:sldId id="568" r:id="rId6"/>
    <p:sldId id="738" r:id="rId7"/>
    <p:sldId id="739" r:id="rId8"/>
    <p:sldId id="684" r:id="rId9"/>
    <p:sldId id="740" r:id="rId10"/>
    <p:sldId id="741" r:id="rId11"/>
    <p:sldId id="742" r:id="rId12"/>
    <p:sldId id="572" r:id="rId13"/>
    <p:sldId id="735" r:id="rId14"/>
    <p:sldId id="736" r:id="rId15"/>
    <p:sldId id="737" r:id="rId16"/>
    <p:sldId id="732" r:id="rId17"/>
    <p:sldId id="687" r:id="rId18"/>
    <p:sldId id="692" r:id="rId19"/>
    <p:sldId id="690" r:id="rId20"/>
    <p:sldId id="691" r:id="rId21"/>
    <p:sldId id="701" r:id="rId22"/>
    <p:sldId id="700" r:id="rId23"/>
    <p:sldId id="697" r:id="rId24"/>
    <p:sldId id="733" r:id="rId25"/>
    <p:sldId id="268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6036" autoAdjust="0"/>
  </p:normalViewPr>
  <p:slideViewPr>
    <p:cSldViewPr snapToGrid="0">
      <p:cViewPr varScale="1">
        <p:scale>
          <a:sx n="146" d="100"/>
          <a:sy n="146" d="100"/>
        </p:scale>
        <p:origin x="432" y="108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4E73F-C4B5-4455-A76D-C7577558E40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3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49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9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74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D, not uniform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8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8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10/docs/api/java/util/Map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552A-2622-427D-BE1A-6718EF71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4789"/>
            <a:ext cx="348615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An Improved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734E-B89D-441B-A667-9A9D3EF2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143000"/>
            <a:ext cx="3600450" cy="1663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What if every element of type E defined a method called “magic” that was guaranteed to return a unique int value between 0 and 9999999.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0154E-DE4D-40F1-AB63-40DAA4D1681D}"/>
              </a:ext>
            </a:extLst>
          </p:cNvPr>
          <p:cNvSpPr/>
          <p:nvPr/>
        </p:nvSpPr>
        <p:spPr>
          <a:xfrm>
            <a:off x="4027354" y="114300"/>
            <a:ext cx="5029200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StudentRecord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//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will make data very big (1M elements)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search(Student s){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position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s.magic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(data.at(position).equals(s)){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add(Student 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position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s.magic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(position) == null)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(position, s);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F84F7-C8DC-49EF-8B92-87D2758E2659}"/>
              </a:ext>
            </a:extLst>
          </p:cNvPr>
          <p:cNvSpPr txBox="1"/>
          <p:nvPr/>
        </p:nvSpPr>
        <p:spPr>
          <a:xfrm>
            <a:off x="31059" y="3314700"/>
            <a:ext cx="39477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Why is this not possible?  What is the problem here?</a:t>
            </a:r>
          </a:p>
        </p:txBody>
      </p:sp>
    </p:spTree>
    <p:extLst>
      <p:ext uri="{BB962C8B-B14F-4D97-AF65-F5344CB8AC3E}">
        <p14:creationId xmlns:p14="http://schemas.microsoft.com/office/powerpoint/2010/main" val="370651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552A-2622-427D-BE1A-6718EF71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4789"/>
            <a:ext cx="348615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An Improved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734E-B89D-441B-A667-9A9D3EF2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143000"/>
            <a:ext cx="3600450" cy="16633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every element of type E defined a method called “magic” that was guaranteed to return a unique int value between 0 and 9999999.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0154E-DE4D-40F1-AB63-40DAA4D1681D}"/>
              </a:ext>
            </a:extLst>
          </p:cNvPr>
          <p:cNvSpPr/>
          <p:nvPr/>
        </p:nvSpPr>
        <p:spPr>
          <a:xfrm>
            <a:off x="4027354" y="114300"/>
            <a:ext cx="5029200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StudentRecord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//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will make data very big (1M elements)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search(Student s){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position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(data.at(position).equals(s)){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add(Student 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position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sz="13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(position) == null)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(position, s);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F84F7-C8DC-49EF-8B92-87D2758E2659}"/>
              </a:ext>
            </a:extLst>
          </p:cNvPr>
          <p:cNvSpPr txBox="1"/>
          <p:nvPr/>
        </p:nvSpPr>
        <p:spPr>
          <a:xfrm>
            <a:off x="514350" y="3143250"/>
            <a:ext cx="26612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But Java (almost) has this method!</a:t>
            </a:r>
          </a:p>
        </p:txBody>
      </p:sp>
    </p:spTree>
    <p:extLst>
      <p:ext uri="{BB962C8B-B14F-4D97-AF65-F5344CB8AC3E}">
        <p14:creationId xmlns:p14="http://schemas.microsoft.com/office/powerpoint/2010/main" val="227318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grpSp>
        <p:nvGrpSpPr>
          <p:cNvPr id="71" name="Group 70"/>
          <p:cNvGrpSpPr/>
          <p:nvPr>
            <p:custDataLst>
              <p:tags r:id="rId2"/>
            </p:custDataLst>
          </p:nvPr>
        </p:nvGrpSpPr>
        <p:grpSpPr>
          <a:xfrm>
            <a:off x="3029766" y="457200"/>
            <a:ext cx="5657034" cy="4531649"/>
            <a:chOff x="1148570" y="457217"/>
            <a:chExt cx="7542712" cy="6042198"/>
          </a:xfrm>
        </p:grpSpPr>
        <p:sp>
          <p:nvSpPr>
            <p:cNvPr id="6" name="Oval 5"/>
            <p:cNvSpPr/>
            <p:nvPr>
              <p:custDataLst>
                <p:tags r:id="rId3"/>
              </p:custDataLst>
            </p:nvPr>
          </p:nvSpPr>
          <p:spPr>
            <a:xfrm>
              <a:off x="1224770" y="5694831"/>
              <a:ext cx="1143000" cy="609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Key </a:t>
              </a:r>
            </a:p>
          </p:txBody>
        </p:sp>
        <p:sp>
          <p:nvSpPr>
            <p:cNvPr id="7" name="Rounded Rectangle 6"/>
            <p:cNvSpPr/>
            <p:nvPr>
              <p:custDataLst>
                <p:tags r:id="rId4"/>
              </p:custDataLst>
            </p:nvPr>
          </p:nvSpPr>
          <p:spPr>
            <a:xfrm>
              <a:off x="1148570" y="4367495"/>
              <a:ext cx="1295400" cy="7239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Hash function</a:t>
              </a:r>
            </a:p>
          </p:txBody>
        </p:sp>
        <p:cxnSp>
          <p:nvCxnSpPr>
            <p:cNvPr id="10" name="Straight Arrow Connector 9"/>
            <p:cNvCxnSpPr>
              <a:stCxn id="6" idx="0"/>
              <a:endCxn id="7" idx="2"/>
            </p:cNvCxnSpPr>
            <p:nvPr>
              <p:custDataLst>
                <p:tags r:id="rId5"/>
              </p:custDataLst>
            </p:nvPr>
          </p:nvCxnSpPr>
          <p:spPr>
            <a:xfrm flipV="1">
              <a:off x="1796270" y="5091395"/>
              <a:ext cx="0" cy="6034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>
              <p:custDataLst>
                <p:tags r:id="rId6"/>
              </p:custDataLst>
            </p:nvPr>
          </p:nvSpPr>
          <p:spPr>
            <a:xfrm>
              <a:off x="2443970" y="3066399"/>
              <a:ext cx="1295400" cy="110723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Hash Code (HC)</a:t>
              </a:r>
            </a:p>
          </p:txBody>
        </p:sp>
        <p:cxnSp>
          <p:nvCxnSpPr>
            <p:cNvPr id="14" name="Straight Arrow Connector 13"/>
            <p:cNvCxnSpPr>
              <a:stCxn id="7" idx="0"/>
              <a:endCxn id="13" idx="3"/>
            </p:cNvCxnSpPr>
            <p:nvPr>
              <p:custDataLst>
                <p:tags r:id="rId7"/>
              </p:custDataLst>
            </p:nvPr>
          </p:nvCxnSpPr>
          <p:spPr>
            <a:xfrm flipV="1">
              <a:off x="1796270" y="4011481"/>
              <a:ext cx="837407" cy="356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>
              <p:custDataLst>
                <p:tags r:id="rId8"/>
              </p:custDataLst>
            </p:nvPr>
          </p:nvSpPr>
          <p:spPr>
            <a:xfrm>
              <a:off x="4541168" y="1524000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>
              <p:custDataLst>
                <p:tags r:id="rId9"/>
              </p:custDataLst>
            </p:nvPr>
          </p:nvSpPr>
          <p:spPr>
            <a:xfrm>
              <a:off x="4541168" y="2023782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>
              <p:custDataLst>
                <p:tags r:id="rId10"/>
              </p:custDataLst>
            </p:nvPr>
          </p:nvSpPr>
          <p:spPr>
            <a:xfrm>
              <a:off x="4541168" y="2519082"/>
              <a:ext cx="1752600" cy="4953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Key</a:t>
              </a:r>
            </a:p>
          </p:txBody>
        </p:sp>
        <p:sp>
          <p:nvSpPr>
            <p:cNvPr id="21" name="Rectangle 20"/>
            <p:cNvSpPr/>
            <p:nvPr>
              <p:custDataLst>
                <p:tags r:id="rId11"/>
              </p:custDataLst>
            </p:nvPr>
          </p:nvSpPr>
          <p:spPr>
            <a:xfrm>
              <a:off x="4538383" y="3014382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>
              <p:custDataLst>
                <p:tags r:id="rId12"/>
              </p:custDataLst>
            </p:nvPr>
          </p:nvSpPr>
          <p:spPr>
            <a:xfrm>
              <a:off x="4538383" y="3509682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/>
            <p:cNvSpPr/>
            <p:nvPr>
              <p:custDataLst>
                <p:tags r:id="rId13"/>
              </p:custDataLst>
            </p:nvPr>
          </p:nvSpPr>
          <p:spPr>
            <a:xfrm>
              <a:off x="4538383" y="4009464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>
              <p:custDataLst>
                <p:tags r:id="rId14"/>
              </p:custDataLst>
            </p:nvPr>
          </p:nvSpPr>
          <p:spPr>
            <a:xfrm>
              <a:off x="4538383" y="4504764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>
              <p:custDataLst>
                <p:tags r:id="rId15"/>
              </p:custDataLst>
            </p:nvPr>
          </p:nvSpPr>
          <p:spPr>
            <a:xfrm>
              <a:off x="4542865" y="5000065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>
              <p:custDataLst>
                <p:tags r:id="rId16"/>
              </p:custDataLst>
            </p:nvPr>
          </p:nvSpPr>
          <p:spPr>
            <a:xfrm>
              <a:off x="4542865" y="5495365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>
              <p:custDataLst>
                <p:tags r:id="rId17"/>
              </p:custDataLst>
            </p:nvPr>
          </p:nvSpPr>
          <p:spPr>
            <a:xfrm>
              <a:off x="4542865" y="5995147"/>
              <a:ext cx="1752600" cy="49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TextBox 28"/>
            <p:cNvSpPr txBox="1"/>
            <p:nvPr>
              <p:custDataLst>
                <p:tags r:id="rId18"/>
              </p:custDataLst>
            </p:nvPr>
          </p:nvSpPr>
          <p:spPr>
            <a:xfrm>
              <a:off x="4038601" y="457217"/>
              <a:ext cx="191223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u="sng" dirty="0"/>
                <a:t>Hash table (array)</a:t>
              </a:r>
            </a:p>
          </p:txBody>
        </p:sp>
        <p:sp>
          <p:nvSpPr>
            <p:cNvPr id="31" name="Rectangle 30"/>
            <p:cNvSpPr/>
            <p:nvPr>
              <p:custDataLst>
                <p:tags r:id="rId19"/>
              </p:custDataLst>
            </p:nvPr>
          </p:nvSpPr>
          <p:spPr>
            <a:xfrm>
              <a:off x="4191000" y="1526242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/>
            <p:cNvSpPr/>
            <p:nvPr>
              <p:custDataLst>
                <p:tags r:id="rId20"/>
              </p:custDataLst>
            </p:nvPr>
          </p:nvSpPr>
          <p:spPr>
            <a:xfrm>
              <a:off x="4195482" y="2012572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/>
            <p:cNvSpPr/>
            <p:nvPr>
              <p:custDataLst>
                <p:tags r:id="rId21"/>
              </p:custDataLst>
            </p:nvPr>
          </p:nvSpPr>
          <p:spPr>
            <a:xfrm>
              <a:off x="4195482" y="2512356"/>
              <a:ext cx="347383" cy="49754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HC</a:t>
              </a:r>
            </a:p>
          </p:txBody>
        </p:sp>
        <p:sp>
          <p:nvSpPr>
            <p:cNvPr id="34" name="Rectangle 33"/>
            <p:cNvSpPr/>
            <p:nvPr>
              <p:custDataLst>
                <p:tags r:id="rId22"/>
              </p:custDataLst>
            </p:nvPr>
          </p:nvSpPr>
          <p:spPr>
            <a:xfrm>
              <a:off x="4193785" y="3018864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>
              <p:custDataLst>
                <p:tags r:id="rId23"/>
              </p:custDataLst>
            </p:nvPr>
          </p:nvSpPr>
          <p:spPr>
            <a:xfrm>
              <a:off x="4193785" y="3518648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>
              <p:custDataLst>
                <p:tags r:id="rId24"/>
              </p:custDataLst>
            </p:nvPr>
          </p:nvSpPr>
          <p:spPr>
            <a:xfrm>
              <a:off x="4198267" y="4004978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>
              <p:custDataLst>
                <p:tags r:id="rId25"/>
              </p:custDataLst>
            </p:nvPr>
          </p:nvSpPr>
          <p:spPr>
            <a:xfrm>
              <a:off x="4198267" y="4504762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/>
            <p:cNvSpPr/>
            <p:nvPr>
              <p:custDataLst>
                <p:tags r:id="rId26"/>
              </p:custDataLst>
            </p:nvPr>
          </p:nvSpPr>
          <p:spPr>
            <a:xfrm>
              <a:off x="4193785" y="5015759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/>
            <p:cNvSpPr/>
            <p:nvPr>
              <p:custDataLst>
                <p:tags r:id="rId27"/>
              </p:custDataLst>
            </p:nvPr>
          </p:nvSpPr>
          <p:spPr>
            <a:xfrm>
              <a:off x="4198267" y="5502089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Rectangle 39"/>
            <p:cNvSpPr/>
            <p:nvPr>
              <p:custDataLst>
                <p:tags r:id="rId28"/>
              </p:custDataLst>
            </p:nvPr>
          </p:nvSpPr>
          <p:spPr>
            <a:xfrm>
              <a:off x="4198267" y="6001873"/>
              <a:ext cx="347383" cy="497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TextBox 40"/>
            <p:cNvSpPr txBox="1"/>
            <p:nvPr>
              <p:custDataLst>
                <p:tags r:id="rId29"/>
              </p:custDataLst>
            </p:nvPr>
          </p:nvSpPr>
          <p:spPr>
            <a:xfrm>
              <a:off x="4994849" y="1063908"/>
              <a:ext cx="70446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data</a:t>
              </a:r>
            </a:p>
          </p:txBody>
        </p:sp>
        <p:sp>
          <p:nvSpPr>
            <p:cNvPr id="42" name="TextBox 41"/>
            <p:cNvSpPr txBox="1"/>
            <p:nvPr>
              <p:custDataLst>
                <p:tags r:id="rId30"/>
              </p:custDataLst>
            </p:nvPr>
          </p:nvSpPr>
          <p:spPr>
            <a:xfrm>
              <a:off x="3987825" y="1069048"/>
              <a:ext cx="8109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index</a:t>
              </a:r>
            </a:p>
          </p:txBody>
        </p:sp>
        <p:cxnSp>
          <p:nvCxnSpPr>
            <p:cNvPr id="44" name="Elbow Connector 43"/>
            <p:cNvCxnSpPr>
              <a:stCxn id="13" idx="0"/>
              <a:endCxn id="33" idx="1"/>
            </p:cNvCxnSpPr>
            <p:nvPr>
              <p:custDataLst>
                <p:tags r:id="rId31"/>
              </p:custDataLst>
            </p:nvPr>
          </p:nvCxnSpPr>
          <p:spPr>
            <a:xfrm rot="5400000" flipH="1" flipV="1">
              <a:off x="3490940" y="2361857"/>
              <a:ext cx="305272" cy="110381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>
              <p:custDataLst>
                <p:tags r:id="rId32"/>
              </p:custDataLst>
            </p:nvPr>
          </p:nvSpPr>
          <p:spPr>
            <a:xfrm>
              <a:off x="2378719" y="4500834"/>
              <a:ext cx="168020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(must be fast)</a:t>
              </a:r>
            </a:p>
          </p:txBody>
        </p:sp>
        <p:sp>
          <p:nvSpPr>
            <p:cNvPr id="68" name="TextBox 67"/>
            <p:cNvSpPr txBox="1"/>
            <p:nvPr>
              <p:custDataLst>
                <p:tags r:id="rId33"/>
              </p:custDataLst>
            </p:nvPr>
          </p:nvSpPr>
          <p:spPr>
            <a:xfrm>
              <a:off x="2102822" y="2440351"/>
              <a:ext cx="212519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(might be collisions)</a:t>
              </a:r>
            </a:p>
          </p:txBody>
        </p:sp>
        <p:sp>
          <p:nvSpPr>
            <p:cNvPr id="69" name="Right Brace 68"/>
            <p:cNvSpPr/>
            <p:nvPr>
              <p:custDataLst>
                <p:tags r:id="rId34"/>
              </p:custDataLst>
            </p:nvPr>
          </p:nvSpPr>
          <p:spPr>
            <a:xfrm>
              <a:off x="6443426" y="1524000"/>
              <a:ext cx="566974" cy="496644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TextBox 69"/>
            <p:cNvSpPr txBox="1"/>
            <p:nvPr>
              <p:custDataLst>
                <p:tags r:id="rId35"/>
              </p:custDataLst>
            </p:nvPr>
          </p:nvSpPr>
          <p:spPr>
            <a:xfrm>
              <a:off x="7098306" y="3280931"/>
              <a:ext cx="1592976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Size is proportional to # of keys (not value of keys)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53154" y="1120355"/>
            <a:ext cx="39168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7213" lvl="1" indent="-214313">
              <a:buFont typeface="Arial"/>
              <a:buChar char="•"/>
            </a:pPr>
            <a:r>
              <a:rPr lang="en-US" sz="1350" dirty="0"/>
              <a:t>Let’s modify our array-based look up table</a:t>
            </a:r>
          </a:p>
          <a:p>
            <a:pPr marL="557213" lvl="1" indent="-214313">
              <a:buFont typeface="Arial"/>
              <a:buChar char="•"/>
            </a:pPr>
            <a:r>
              <a:rPr lang="en-US" sz="1350" dirty="0"/>
              <a:t>Need a hash-function h(x): takes in a key, returns an index in the array</a:t>
            </a:r>
          </a:p>
          <a:p>
            <a:pPr marL="557213" lvl="1" indent="-214313">
              <a:buFont typeface="Arial"/>
              <a:buChar char="•"/>
            </a:pPr>
            <a:r>
              <a:rPr lang="en-US" sz="1350" dirty="0"/>
              <a:t>gold standard: random hash function</a:t>
            </a:r>
          </a:p>
          <a:p>
            <a:pPr marL="557213" lvl="1" indent="-214313">
              <a:buFont typeface="Arial"/>
              <a:buChar char="•"/>
            </a:pPr>
            <a:endParaRPr lang="en-US" sz="1350" dirty="0"/>
          </a:p>
          <a:p>
            <a:pPr marL="557213" lvl="1" indent="-214313">
              <a:buFont typeface="Arial"/>
              <a:buChar char="•"/>
            </a:pPr>
            <a:endParaRPr lang="en-US" sz="1350" dirty="0"/>
          </a:p>
          <a:p>
            <a:pPr marL="557213" lvl="1" indent="-214313">
              <a:buFont typeface="Arial"/>
              <a:buChar char="•"/>
            </a:pPr>
            <a:r>
              <a:rPr lang="en-US" sz="1350" dirty="0">
                <a:solidFill>
                  <a:srgbClr val="FF0000"/>
                </a:solidFill>
              </a:rPr>
              <a:t>In general, no null value is allowed in table</a:t>
            </a:r>
          </a:p>
          <a:p>
            <a:pPr marL="557213" lvl="1" indent="-214313">
              <a:buFont typeface="Arial"/>
              <a:buChar char="•"/>
            </a:pPr>
            <a:r>
              <a:rPr lang="en-US" sz="1350" dirty="0">
                <a:solidFill>
                  <a:srgbClr val="FF0000"/>
                </a:solidFill>
              </a:rPr>
              <a:t>Table size is fixed and in general large</a:t>
            </a:r>
          </a:p>
        </p:txBody>
      </p:sp>
    </p:spTree>
    <p:extLst>
      <p:ext uri="{BB962C8B-B14F-4D97-AF65-F5344CB8AC3E}">
        <p14:creationId xmlns:p14="http://schemas.microsoft.com/office/powerpoint/2010/main" val="60142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C379-E6AC-4D3A-B242-E182424B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457D-EC88-4C85-9985-86A77F92D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11693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java.util.Hashtable</a:t>
            </a:r>
            <a:endParaRPr lang="en-US" dirty="0"/>
          </a:p>
          <a:p>
            <a:r>
              <a:rPr lang="en-US" dirty="0"/>
              <a:t>Implementation of the Map interface extension of Dictionary abstract class</a:t>
            </a:r>
          </a:p>
          <a:p>
            <a:r>
              <a:rPr lang="en-US" dirty="0"/>
              <a:t>Does not guarantee the order of things</a:t>
            </a:r>
          </a:p>
          <a:p>
            <a:pPr lvl="1"/>
            <a:r>
              <a:rPr lang="en-US" dirty="0"/>
              <a:t>Mean the elements may not be returned in the same order in which they were inserted into the </a:t>
            </a:r>
            <a:r>
              <a:rPr lang="en-US" dirty="0" err="1"/>
              <a:t>hashtable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ED8DB-3224-4682-8B65-7523A2F0D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052758"/>
            <a:ext cx="6972300" cy="44324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68B109A-6D1E-4F88-BF68-7E650396F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87353"/>
            <a:ext cx="4400550" cy="142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018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A876-3E6D-4C18-86BB-54DEA941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798"/>
            <a:ext cx="7886700" cy="994172"/>
          </a:xfrm>
        </p:spPr>
        <p:txBody>
          <a:bodyPr/>
          <a:lstStyle/>
          <a:p>
            <a:r>
              <a:rPr lang="en-US" dirty="0"/>
              <a:t>Map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3186-8513-454E-A441-515C1047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map contains values on the basis of key, i.e. key and value pair.</a:t>
            </a:r>
          </a:p>
          <a:p>
            <a:r>
              <a:rPr lang="en-US" dirty="0"/>
              <a:t>Each key and value pair is known as an entry.</a:t>
            </a:r>
          </a:p>
          <a:p>
            <a:r>
              <a:rPr lang="en-US" dirty="0"/>
              <a:t>Contains unique keys</a:t>
            </a:r>
          </a:p>
          <a:p>
            <a:r>
              <a:rPr lang="en-US" dirty="0"/>
              <a:t>Useful when you have to search, update or delete elements on the basis of a key</a:t>
            </a:r>
          </a:p>
          <a:p>
            <a:r>
              <a:rPr lang="en-US" dirty="0"/>
              <a:t>Does not allow duplicate keys, but you can have duplicate values.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6E1B0-8FB7-48F9-99A2-755893FB1F16}"/>
              </a:ext>
            </a:extLst>
          </p:cNvPr>
          <p:cNvSpPr/>
          <p:nvPr/>
        </p:nvSpPr>
        <p:spPr>
          <a:xfrm>
            <a:off x="606617" y="799186"/>
            <a:ext cx="48006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2"/>
              </a:rPr>
              <a:t>https://docs.oracle.com/javase/10/docs/api/java/util/Map.html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287194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A623-C78B-481D-8E42-9D5E6E3F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7C92-F8BF-4648-890E-F49F9A21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Key/value storage repository and operates like a Map</a:t>
            </a:r>
          </a:p>
          <a:p>
            <a:r>
              <a:rPr lang="en-US" dirty="0"/>
              <a:t>Given key and value, you can store the value in a dictionary object.</a:t>
            </a:r>
          </a:p>
          <a:p>
            <a:r>
              <a:rPr lang="en-US" dirty="0"/>
              <a:t>Once value stored, you can retrieve it by using its key.</a:t>
            </a:r>
          </a:p>
        </p:txBody>
      </p:sp>
    </p:spTree>
    <p:extLst>
      <p:ext uri="{BB962C8B-B14F-4D97-AF65-F5344CB8AC3E}">
        <p14:creationId xmlns:p14="http://schemas.microsoft.com/office/powerpoint/2010/main" val="335344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CC95-565C-40E2-AD81-97643DB9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4482-D139-4737-A457-469DD2791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Hash Table is a data structure.</a:t>
            </a:r>
          </a:p>
          <a:p>
            <a:pPr lvl="1"/>
            <a:r>
              <a:rPr lang="en-US" dirty="0"/>
              <a:t>Each list known as a bucket.  The position of the bucket is identified by calling the </a:t>
            </a:r>
            <a:r>
              <a:rPr lang="en-US" dirty="0" err="1"/>
              <a:t>hashcode</a:t>
            </a:r>
            <a:r>
              <a:rPr lang="en-US" dirty="0"/>
              <a:t>() method.  A </a:t>
            </a:r>
            <a:r>
              <a:rPr lang="en-US" dirty="0" err="1"/>
              <a:t>hashtable</a:t>
            </a:r>
            <a:r>
              <a:rPr lang="en-US" dirty="0"/>
              <a:t> contains values based on the key.</a:t>
            </a:r>
          </a:p>
          <a:p>
            <a:r>
              <a:rPr lang="en-US" dirty="0"/>
              <a:t>Contains unique elements</a:t>
            </a:r>
          </a:p>
          <a:p>
            <a:r>
              <a:rPr lang="en-US" dirty="0"/>
              <a:t>Does not allow null key or value</a:t>
            </a:r>
          </a:p>
          <a:p>
            <a:r>
              <a:rPr lang="en-US" dirty="0"/>
              <a:t>Offers fast insertion and searching</a:t>
            </a:r>
          </a:p>
          <a:p>
            <a:r>
              <a:rPr lang="en-US" dirty="0"/>
              <a:t>They are limited in size because they are based on arrays</a:t>
            </a:r>
          </a:p>
          <a:p>
            <a:pPr lvl="1"/>
            <a:r>
              <a:rPr lang="en-US" dirty="0"/>
              <a:t>Can be resized, but it should be avoided</a:t>
            </a:r>
          </a:p>
        </p:txBody>
      </p:sp>
    </p:spTree>
    <p:extLst>
      <p:ext uri="{BB962C8B-B14F-4D97-AF65-F5344CB8AC3E}">
        <p14:creationId xmlns:p14="http://schemas.microsoft.com/office/powerpoint/2010/main" val="1667543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734E-B89D-441B-A667-9A9D3EF2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1"/>
            <a:ext cx="3028950" cy="21740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every element of type E defined a method called "</a:t>
            </a:r>
            <a:r>
              <a:rPr lang="en-US" dirty="0" err="1"/>
              <a:t>getLocationInArray</a:t>
            </a:r>
            <a:r>
              <a:rPr lang="en-US" dirty="0"/>
              <a:t>()" that was guaranteed to return a unique </a:t>
            </a:r>
            <a:r>
              <a:rPr lang="en-US" dirty="0" err="1"/>
              <a:t>int</a:t>
            </a:r>
            <a:r>
              <a:rPr lang="en-US" dirty="0"/>
              <a:t> value between 0 and 999.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00F71-F92D-4DC3-898C-41689207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03584"/>
            <a:ext cx="9144000" cy="3742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F82380-9D07-4EBD-AD26-8EA7F74048AE}"/>
              </a:ext>
            </a:extLst>
          </p:cNvPr>
          <p:cNvSpPr txBox="1"/>
          <p:nvPr/>
        </p:nvSpPr>
        <p:spPr>
          <a:xfrm>
            <a:off x="2057400" y="4171950"/>
            <a:ext cx="65874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Generates a number that can be used by a hash function (or simply as the hash value itself)</a:t>
            </a:r>
          </a:p>
        </p:txBody>
      </p:sp>
    </p:spTree>
    <p:extLst>
      <p:ext uri="{BB962C8B-B14F-4D97-AF65-F5344CB8AC3E}">
        <p14:creationId xmlns:p14="http://schemas.microsoft.com/office/powerpoint/2010/main" val="274198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FBBCDA-2856-4C55-8BA3-C0F6F0391C5F}"/>
              </a:ext>
            </a:extLst>
          </p:cNvPr>
          <p:cNvSpPr txBox="1"/>
          <p:nvPr/>
        </p:nvSpPr>
        <p:spPr>
          <a:xfrm>
            <a:off x="460681" y="3774281"/>
            <a:ext cx="26064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But Java (almost) has this method!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00F71-F92D-4DC3-898C-416892071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3115"/>
            <a:ext cx="9144000" cy="3742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E590D9-8294-46DC-BD43-C6C924F8E2C8}"/>
              </a:ext>
            </a:extLst>
          </p:cNvPr>
          <p:cNvSpPr txBox="1"/>
          <p:nvPr/>
        </p:nvSpPr>
        <p:spPr>
          <a:xfrm>
            <a:off x="228600" y="0"/>
            <a:ext cx="84010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In general, what is the difference between the value returned by </a:t>
            </a:r>
            <a:r>
              <a:rPr lang="en-US" sz="1350" dirty="0" err="1"/>
              <a:t>hashCode</a:t>
            </a:r>
            <a:r>
              <a:rPr lang="en-US" sz="1350" dirty="0"/>
              <a:t>() and the index location where the item ends up in a particular hash table?</a:t>
            </a:r>
          </a:p>
          <a:p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Nothing. The value returned by </a:t>
            </a:r>
            <a:r>
              <a:rPr lang="en-US" sz="1350" dirty="0" err="1"/>
              <a:t>hashCode</a:t>
            </a:r>
            <a:r>
              <a:rPr lang="en-US" sz="1350" dirty="0"/>
              <a:t> can be used directly as the index for the item in any hash table</a:t>
            </a:r>
          </a:p>
          <a:p>
            <a:pPr marL="257175" indent="-257175">
              <a:buAutoNum type="alphaUcPeriod"/>
            </a:pPr>
            <a:r>
              <a:rPr lang="en-US" sz="1350" dirty="0"/>
              <a:t>The value returned by </a:t>
            </a:r>
            <a:r>
              <a:rPr lang="en-US" sz="1350" dirty="0" err="1"/>
              <a:t>hashCode</a:t>
            </a:r>
            <a:r>
              <a:rPr lang="en-US" sz="1350" dirty="0"/>
              <a:t> might be larger than the size of the hash table</a:t>
            </a:r>
          </a:p>
          <a:p>
            <a:pPr marL="257175" indent="-257175">
              <a:buAutoNum type="alphaUcPeriod"/>
            </a:pPr>
            <a:r>
              <a:rPr lang="en-US" sz="1350" dirty="0"/>
              <a:t>The </a:t>
            </a:r>
            <a:r>
              <a:rPr lang="en-US" sz="1350" dirty="0" err="1"/>
              <a:t>hashCode</a:t>
            </a:r>
            <a:r>
              <a:rPr lang="en-US" sz="1350" dirty="0"/>
              <a:t> function might return the same value for two different objects, and indexes in hash tables must always be unique for different objects</a:t>
            </a:r>
          </a:p>
          <a:p>
            <a:pPr marL="257175" indent="-257175">
              <a:buAutoNum type="alphaUcPeriod"/>
            </a:pPr>
            <a:r>
              <a:rPr lang="en-US" sz="1350" dirty="0"/>
              <a:t>The </a:t>
            </a:r>
            <a:r>
              <a:rPr lang="en-US" sz="1350" dirty="0" err="1"/>
              <a:t>hashCode</a:t>
            </a:r>
            <a:r>
              <a:rPr lang="en-US" sz="1350" dirty="0"/>
              <a:t> function might return different values for two objects that are considered equal (and for hash tables, two values that are considered equal must have the same </a:t>
            </a:r>
            <a:r>
              <a:rPr lang="en-US" sz="1350" dirty="0" err="1"/>
              <a:t>hashcode</a:t>
            </a:r>
            <a:r>
              <a:rPr lang="en-US" sz="1350" dirty="0"/>
              <a:t>/index value)</a:t>
            </a:r>
          </a:p>
          <a:p>
            <a:pPr marL="257175" indent="-257175">
              <a:buAutoNum type="alphaUcPeriod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201032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05979"/>
            <a:ext cx="6499806" cy="857250"/>
          </a:xfrm>
        </p:spPr>
        <p:txBody>
          <a:bodyPr>
            <a:normAutofit/>
          </a:bodyPr>
          <a:lstStyle/>
          <a:p>
            <a:r>
              <a:rPr lang="en-US" sz="3150" dirty="0"/>
              <a:t>Finite “universe” of objects to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Sometimes there may exist only a finite </a:t>
            </a:r>
            <a:r>
              <a:rPr lang="en-US" b="1" dirty="0"/>
              <a:t>universe </a:t>
            </a:r>
            <a:r>
              <a:rPr lang="en-US" dirty="0"/>
              <a:t>of possible keys/ elements to insert into a hash table.</a:t>
            </a:r>
          </a:p>
          <a:p>
            <a:endParaRPr lang="en-US" dirty="0"/>
          </a:p>
          <a:p>
            <a:r>
              <a:rPr lang="en-US" dirty="0"/>
              <a:t>Sometimes this finite set of keys is small enough that we can allocate an array big enough to give </a:t>
            </a:r>
            <a:r>
              <a:rPr lang="en-US" i="1" dirty="0"/>
              <a:t>every possible key its own slot. </a:t>
            </a:r>
          </a:p>
          <a:p>
            <a:pPr marL="85725" indent="0">
              <a:buNone/>
            </a:pPr>
            <a:endParaRPr lang="en-US" i="1" dirty="0"/>
          </a:p>
          <a:p>
            <a:r>
              <a:rPr lang="en-US" dirty="0"/>
              <a:t>In this case, we can make the “search” process for a particular key </a:t>
            </a:r>
            <a:r>
              <a:rPr lang="en-US" i="1" dirty="0"/>
              <a:t>trivial</a:t>
            </a:r>
            <a:endParaRPr lang="en-US" dirty="0"/>
          </a:p>
          <a:p>
            <a:pPr lvl="1"/>
            <a:r>
              <a:rPr lang="en-US" dirty="0"/>
              <a:t>We simply “jump” to the unique array index assigned to that key.</a:t>
            </a:r>
          </a:p>
          <a:p>
            <a:pPr lvl="1"/>
            <a:r>
              <a:rPr lang="en-US" dirty="0"/>
              <a:t>This takes only </a:t>
            </a:r>
            <a:r>
              <a:rPr lang="en-US" i="1" dirty="0"/>
              <a:t>O(1) </a:t>
            </a:r>
            <a:r>
              <a:rPr lang="en-US" dirty="0"/>
              <a:t>time in the </a:t>
            </a:r>
            <a:r>
              <a:rPr lang="en-US" i="1" dirty="0"/>
              <a:t>worst-case.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15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6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11 at 10.18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25" y="1063230"/>
            <a:ext cx="2085913" cy="3280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Finite “universe” of objects to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5200650" cy="3263504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For example,</a:t>
            </a:r>
            <a:r>
              <a:rPr lang="en-US" dirty="0"/>
              <a:t> if we have a UCSD student database and each student has an id, we could allocate an array 4 </a:t>
            </a:r>
            <a:r>
              <a:rPr lang="en-US" b="1" dirty="0"/>
              <a:t>billion</a:t>
            </a:r>
            <a:r>
              <a:rPr lang="en-US" dirty="0"/>
              <a:t> elements long.</a:t>
            </a:r>
          </a:p>
          <a:p>
            <a:r>
              <a:rPr lang="en-US" dirty="0"/>
              <a:t>We could define the </a:t>
            </a:r>
            <a:r>
              <a:rPr lang="en-US" dirty="0" err="1"/>
              <a:t>hashCode</a:t>
            </a:r>
            <a:r>
              <a:rPr lang="en-US" dirty="0"/>
              <a:t>() function of a student object to return the student's id, then use that value directly in the array.  </a:t>
            </a:r>
            <a:endParaRPr lang="en-US" i="1" dirty="0"/>
          </a:p>
          <a:p>
            <a:r>
              <a:rPr lang="en-US" dirty="0"/>
              <a:t>When adding a student, we simply insert an entry at his/her unique location.</a:t>
            </a:r>
          </a:p>
          <a:p>
            <a:r>
              <a:rPr lang="en-US" dirty="0">
                <a:solidFill>
                  <a:srgbClr val="FF0000"/>
                </a:solidFill>
              </a:rPr>
              <a:t> (IDs are guaranteed to be unique).</a:t>
            </a:r>
          </a:p>
        </p:txBody>
      </p:sp>
    </p:spTree>
    <p:extLst>
      <p:ext uri="{BB962C8B-B14F-4D97-AF65-F5344CB8AC3E}">
        <p14:creationId xmlns:p14="http://schemas.microsoft.com/office/powerpoint/2010/main" val="396481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hash function maps an object or key to a position in an array (the hash table).  What properties are required and/or desired from a good hash function?</a:t>
            </a:r>
          </a:p>
        </p:txBody>
      </p:sp>
    </p:spTree>
    <p:extLst>
      <p:ext uri="{BB962C8B-B14F-4D97-AF65-F5344CB8AC3E}">
        <p14:creationId xmlns:p14="http://schemas.microsoft.com/office/powerpoint/2010/main" val="3593962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be useful, a hash function must be </a:t>
            </a:r>
            <a:r>
              <a:rPr lang="en-US" b="1" i="1" dirty="0"/>
              <a:t>fast</a:t>
            </a:r>
          </a:p>
          <a:p>
            <a:pPr lvl="1"/>
            <a:r>
              <a:rPr lang="en-US" dirty="0"/>
              <a:t>Its performance should not depend on the particular key. </a:t>
            </a:r>
          </a:p>
          <a:p>
            <a:pPr lvl="1"/>
            <a:r>
              <a:rPr lang="en-US" dirty="0"/>
              <a:t>Runs in "constant time" (more on this later…)</a:t>
            </a:r>
          </a:p>
          <a:p>
            <a:pPr lvl="1"/>
            <a:endParaRPr lang="en-US" dirty="0"/>
          </a:p>
          <a:p>
            <a:r>
              <a:rPr lang="en-US" dirty="0"/>
              <a:t>A hash function must also be </a:t>
            </a:r>
            <a:r>
              <a:rPr lang="en-US" b="1" i="1" dirty="0"/>
              <a:t>deterministic</a:t>
            </a:r>
            <a:r>
              <a:rPr lang="en-US" i="1" dirty="0"/>
              <a:t>: </a:t>
            </a:r>
            <a:endParaRPr lang="en-US" dirty="0"/>
          </a:p>
          <a:p>
            <a:pPr lvl="1"/>
            <a:r>
              <a:rPr lang="en-US" dirty="0"/>
              <a:t>Given the </a:t>
            </a:r>
            <a:r>
              <a:rPr lang="en-US" i="1" dirty="0"/>
              <a:t>same value, </a:t>
            </a:r>
            <a:r>
              <a:rPr lang="en-US" dirty="0"/>
              <a:t>it must </a:t>
            </a:r>
            <a:r>
              <a:rPr lang="en-US" i="1" dirty="0"/>
              <a:t>always </a:t>
            </a:r>
            <a:r>
              <a:rPr lang="en-US" dirty="0"/>
              <a:t>return the </a:t>
            </a:r>
            <a:r>
              <a:rPr lang="en-US" i="1" dirty="0"/>
              <a:t>same array index. </a:t>
            </a:r>
            <a:r>
              <a:rPr lang="en-US" dirty="0"/>
              <a:t>(Otherwise, how would we find something we stored earlier?) </a:t>
            </a:r>
          </a:p>
          <a:p>
            <a:pPr marL="308610" lvl="1" indent="0">
              <a:buNone/>
            </a:pPr>
            <a:endParaRPr lang="en-US" dirty="0"/>
          </a:p>
          <a:p>
            <a:r>
              <a:rPr lang="en-US" dirty="0"/>
              <a:t>A “good” hash function should also be </a:t>
            </a:r>
            <a:r>
              <a:rPr lang="en-US" b="1" dirty="0"/>
              <a:t>uniform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Each “slot”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 the array should be equally likely to be chosen as any other slot </a:t>
            </a:r>
            <a:r>
              <a:rPr lang="en-US" i="1" dirty="0"/>
              <a:t>j.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48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a good hash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hashFucntion</a:t>
            </a:r>
            <a:r>
              <a:rPr lang="en-US" sz="1800" dirty="0">
                <a:latin typeface="Courier New"/>
                <a:cs typeface="Courier New"/>
              </a:rPr>
              <a:t> (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studentID</a:t>
            </a:r>
            <a:r>
              <a:rPr lang="en-US" sz="1800" dirty="0">
                <a:latin typeface="Courier New"/>
                <a:cs typeface="Courier New"/>
              </a:rPr>
              <a:t>){</a:t>
            </a:r>
          </a:p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 return M/2; </a:t>
            </a:r>
          </a:p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} //M is a size of a 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A: Yes,</a:t>
            </a:r>
          </a:p>
          <a:p>
            <a:pPr marL="0" indent="0">
              <a:buNone/>
            </a:pPr>
            <a:r>
              <a:rPr lang="en-US" dirty="0"/>
              <a:t>B: No, it is not fast</a:t>
            </a:r>
          </a:p>
          <a:p>
            <a:pPr marL="0" indent="0">
              <a:buNone/>
            </a:pPr>
            <a:r>
              <a:rPr lang="en-US" dirty="0"/>
              <a:t>C: No, it is not deterministic</a:t>
            </a:r>
          </a:p>
          <a:p>
            <a:pPr marL="0" indent="0">
              <a:buNone/>
            </a:pPr>
            <a:r>
              <a:rPr lang="en-US" dirty="0"/>
              <a:t>D: No, it is not uniform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3520D-F1D4-4DE0-8D5A-50D1A13FC03C}"/>
              </a:ext>
            </a:extLst>
          </p:cNvPr>
          <p:cNvSpPr txBox="1"/>
          <p:nvPr/>
        </p:nvSpPr>
        <p:spPr>
          <a:xfrm>
            <a:off x="628650" y="4344182"/>
            <a:ext cx="61150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Make it better…  </a:t>
            </a:r>
          </a:p>
          <a:p>
            <a:r>
              <a:rPr lang="en-US" sz="1650" dirty="0"/>
              <a:t>How do you write a good hash function for objects?</a:t>
            </a:r>
          </a:p>
        </p:txBody>
      </p:sp>
    </p:spTree>
    <p:extLst>
      <p:ext uri="{BB962C8B-B14F-4D97-AF65-F5344CB8AC3E}">
        <p14:creationId xmlns:p14="http://schemas.microsoft.com/office/powerpoint/2010/main" val="166110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D4EC-A59F-4990-8337-9D31268C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&amp;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1A05-1F4C-429D-AFFE-01D089F5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Key values are assigned to elements in a Hash Table using a Hash Function</a:t>
            </a:r>
          </a:p>
          <a:p>
            <a:r>
              <a:rPr lang="en-US" dirty="0"/>
              <a:t>A Hash Function helps calculate the index an item should go in</a:t>
            </a:r>
          </a:p>
          <a:p>
            <a:pPr lvl="1"/>
            <a:r>
              <a:rPr lang="en-US" dirty="0"/>
              <a:t>Index must be small enough for the arrays size</a:t>
            </a:r>
          </a:p>
          <a:p>
            <a:pPr lvl="1"/>
            <a:r>
              <a:rPr lang="en-US" dirty="0"/>
              <a:t>Don’t overwrite other data in the Hash Table</a:t>
            </a:r>
          </a:p>
          <a:p>
            <a:r>
              <a:rPr lang="en-US" dirty="0"/>
              <a:t>A Hash Functions job is to store values in an array with a limited size</a:t>
            </a:r>
          </a:p>
          <a:p>
            <a:r>
              <a:rPr lang="en-US" dirty="0"/>
              <a:t>It does it in a way that the array doesn’t need to be searched through to find it</a:t>
            </a:r>
          </a:p>
          <a:p>
            <a:pPr lvl="1"/>
            <a:r>
              <a:rPr lang="en-US" dirty="0"/>
              <a:t>Enter values in any order</a:t>
            </a:r>
          </a:p>
          <a:p>
            <a:pPr lvl="1"/>
            <a:r>
              <a:rPr lang="en-US" dirty="0"/>
              <a:t>Be able to find them using a calculation instead of searching through the array</a:t>
            </a:r>
          </a:p>
        </p:txBody>
      </p:sp>
    </p:spTree>
    <p:extLst>
      <p:ext uri="{BB962C8B-B14F-4D97-AF65-F5344CB8AC3E}">
        <p14:creationId xmlns:p14="http://schemas.microsoft.com/office/powerpoint/2010/main" val="1110653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Table – draw the picture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k)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6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5290457" y="1268016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set(“Johnson”,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set(“Williams”,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set(“Jones”,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set(“Rodriguez”,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set(“Martinez”, 10);</a:t>
            </a:r>
          </a:p>
        </p:txBody>
      </p:sp>
    </p:spTree>
    <p:extLst>
      <p:ext uri="{BB962C8B-B14F-4D97-AF65-F5344CB8AC3E}">
        <p14:creationId xmlns:p14="http://schemas.microsoft.com/office/powerpoint/2010/main" val="61588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and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Questions on Lecture 15?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15?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4528"/>
            <a:ext cx="7886700" cy="9941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8548"/>
            <a:r>
              <a:rPr lang="en-US" sz="2400" dirty="0"/>
              <a:t>Hash table Motivation 1: Two sum problem </a:t>
            </a:r>
            <a:endParaRPr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2900" y="1028700"/>
            <a:ext cx="8229600" cy="3657600"/>
          </a:xfrm>
        </p:spPr>
        <p:txBody>
          <a:bodyPr>
            <a:normAutofit/>
          </a:bodyPr>
          <a:lstStyle/>
          <a:p>
            <a:r>
              <a:rPr lang="en-US" dirty="0"/>
              <a:t>Consider the 2-sum problem: Given an unsorted array (A) of N integers between 0 and 1000,000, find all pairs of elements that sum to a given number T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400805" y="1907638"/>
          <a:ext cx="4572007" cy="27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39426" y="1884373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6FFAF-244D-45F5-92CC-D07E092A27BC}"/>
              </a:ext>
            </a:extLst>
          </p:cNvPr>
          <p:cNvSpPr txBox="1"/>
          <p:nvPr/>
        </p:nvSpPr>
        <p:spPr>
          <a:xfrm>
            <a:off x="457200" y="2450656"/>
            <a:ext cx="29979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Method 1: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for (j =i+1;j&lt;N;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){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((A[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]+A[j])==T)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store (A[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], A[j]);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6C4D96-6C33-4678-85F7-9042555F982D}"/>
              </a:ext>
            </a:extLst>
          </p:cNvPr>
          <p:cNvSpPr/>
          <p:nvPr/>
        </p:nvSpPr>
        <p:spPr>
          <a:xfrm>
            <a:off x="4322082" y="2442438"/>
            <a:ext cx="4572000" cy="19620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/>
              <a:t>Method 2: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[1000000]={false};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[A[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]]=true;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[T-A[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]]) == true)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store (A[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], T-A[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2BA66-CE00-4381-8B8D-BDF75C528E66}"/>
              </a:ext>
            </a:extLst>
          </p:cNvPr>
          <p:cNvSpPr txBox="1"/>
          <p:nvPr/>
        </p:nvSpPr>
        <p:spPr>
          <a:xfrm>
            <a:off x="273033" y="4213954"/>
            <a:ext cx="2070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Which approach is faster? </a:t>
            </a:r>
          </a:p>
          <a:p>
            <a:pPr marL="257175" indent="-257175">
              <a:buAutoNum type="alphaUcPeriod"/>
            </a:pPr>
            <a:r>
              <a:rPr lang="en-US" sz="1350" dirty="0"/>
              <a:t>Method 1</a:t>
            </a:r>
          </a:p>
          <a:p>
            <a:pPr marL="257175" indent="-257175">
              <a:buAutoNum type="alphaUcPeriod"/>
            </a:pPr>
            <a:r>
              <a:rPr lang="en-US" sz="1350" dirty="0"/>
              <a:t>Method 2</a:t>
            </a:r>
          </a:p>
          <a:p>
            <a:pPr marL="257175" indent="-257175">
              <a:buAutoNum type="alphaUcPeriod"/>
            </a:pPr>
            <a:r>
              <a:rPr lang="en-US" sz="1350" dirty="0"/>
              <a:t>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411159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ADA9-B434-44D9-8EB3-F97D5E93A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1"/>
            <a:ext cx="8801100" cy="802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a student record system (i.e. </a:t>
            </a:r>
            <a:r>
              <a:rPr lang="en-US" dirty="0" err="1"/>
              <a:t>ArrayList</a:t>
            </a:r>
            <a:r>
              <a:rPr lang="en-US" dirty="0"/>
              <a:t>) and we will try to insert/delete/search for student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2F73F-5CA6-4FBF-9809-9611593545E5}"/>
              </a:ext>
            </a:extLst>
          </p:cNvPr>
          <p:cNvSpPr txBox="1"/>
          <p:nvPr/>
        </p:nvSpPr>
        <p:spPr>
          <a:xfrm>
            <a:off x="171450" y="800100"/>
            <a:ext cx="4560864" cy="4455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;//unique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Student(int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this.pid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this.gpa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equals(Object o){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//compare if two students are the same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(o == null){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(o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Student s = (Student)o;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(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this.pid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s.pid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true;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61D844-E14B-4241-A665-95BA1A3E7585}"/>
              </a:ext>
            </a:extLst>
          </p:cNvPr>
          <p:cNvSpPr/>
          <p:nvPr/>
        </p:nvSpPr>
        <p:spPr>
          <a:xfrm>
            <a:off x="4620887" y="800100"/>
            <a:ext cx="462915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StudentRecord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capacity;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size;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search(Student key){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(data[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].equals(key)){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CCB2FC-A2B8-4CC4-9B45-10370A3B9A3C}"/>
              </a:ext>
            </a:extLst>
          </p:cNvPr>
          <p:cNvSpPr txBox="1"/>
          <p:nvPr/>
        </p:nvSpPr>
        <p:spPr>
          <a:xfrm>
            <a:off x="4286251" y="3921204"/>
            <a:ext cx="462914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What will affect how fast I can search for this key?</a:t>
            </a:r>
          </a:p>
          <a:p>
            <a:pPr marL="257175" indent="-257175">
              <a:buAutoNum type="alphaUcPeriod"/>
            </a:pPr>
            <a:r>
              <a:rPr lang="en-US" sz="1350" dirty="0"/>
              <a:t>It depends on the capacity</a:t>
            </a:r>
          </a:p>
          <a:p>
            <a:pPr marL="257175" indent="-257175">
              <a:buAutoNum type="alphaUcPeriod"/>
            </a:pPr>
            <a:r>
              <a:rPr lang="en-US" sz="1350" dirty="0"/>
              <a:t>It depends on where the element is in the list</a:t>
            </a:r>
          </a:p>
          <a:p>
            <a:pPr marL="257175" indent="-257175">
              <a:buAutoNum type="alphaUcPeriod"/>
            </a:pPr>
            <a:r>
              <a:rPr lang="en-US" sz="1350" dirty="0"/>
              <a:t>It depends on the size</a:t>
            </a:r>
          </a:p>
          <a:p>
            <a:pPr marL="257175" indent="-257175">
              <a:buAutoNum type="alphaUcPeriod"/>
            </a:pPr>
            <a:r>
              <a:rPr lang="en-US" sz="1350" dirty="0"/>
              <a:t>A combination of some factors above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96843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ADA9-B434-44D9-8EB3-F97D5E93A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1"/>
            <a:ext cx="8801100" cy="802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a student record system (i.e. </a:t>
            </a:r>
            <a:r>
              <a:rPr lang="en-US" dirty="0" err="1"/>
              <a:t>ArrayList</a:t>
            </a:r>
            <a:r>
              <a:rPr lang="en-US" dirty="0"/>
              <a:t>) and we will try to insert/delete/search for student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2F73F-5CA6-4FBF-9809-9611593545E5}"/>
              </a:ext>
            </a:extLst>
          </p:cNvPr>
          <p:cNvSpPr txBox="1"/>
          <p:nvPr/>
        </p:nvSpPr>
        <p:spPr>
          <a:xfrm>
            <a:off x="171450" y="800100"/>
            <a:ext cx="4560864" cy="4455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;//unique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Student(int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this.pid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this.gpa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equals(Object o){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//compare if two students are the same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(o == null){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(o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Student){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Student s = (Student)o;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this.pid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s.pid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61D844-E14B-4241-A665-95BA1A3E7585}"/>
              </a:ext>
            </a:extLst>
          </p:cNvPr>
          <p:cNvSpPr/>
          <p:nvPr/>
        </p:nvSpPr>
        <p:spPr>
          <a:xfrm>
            <a:off x="4620887" y="800100"/>
            <a:ext cx="462915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StudentRecord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data;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capacity;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size;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search(Student key){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(data[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].equals(key)){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CCB2FC-A2B8-4CC4-9B45-10370A3B9A3C}"/>
              </a:ext>
            </a:extLst>
          </p:cNvPr>
          <p:cNvSpPr txBox="1"/>
          <p:nvPr/>
        </p:nvSpPr>
        <p:spPr>
          <a:xfrm>
            <a:off x="4286251" y="3921205"/>
            <a:ext cx="462914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Is the search speed uniform?</a:t>
            </a:r>
          </a:p>
          <a:p>
            <a:pPr marL="257175" indent="-257175">
              <a:buAutoNum type="alphaUcPeriod"/>
            </a:pPr>
            <a:r>
              <a:rPr lang="en-US" sz="1350" dirty="0"/>
              <a:t>The size of the </a:t>
            </a:r>
            <a:r>
              <a:rPr lang="en-US" sz="1350" dirty="0" err="1"/>
              <a:t>ArrayList</a:t>
            </a:r>
            <a:r>
              <a:rPr lang="en-US" sz="1350" dirty="0"/>
              <a:t> (i.e. capacity)</a:t>
            </a:r>
          </a:p>
          <a:p>
            <a:pPr marL="257175" indent="-257175">
              <a:buAutoNum type="alphaUcPeriod"/>
            </a:pPr>
            <a:r>
              <a:rPr lang="en-US" sz="1350" dirty="0"/>
              <a:t>The number of elements already in the </a:t>
            </a:r>
            <a:r>
              <a:rPr lang="en-US" sz="1350" dirty="0" err="1"/>
              <a:t>ArrayList</a:t>
            </a:r>
            <a:r>
              <a:rPr lang="en-US" sz="1350" dirty="0"/>
              <a:t> (i.e. size)</a:t>
            </a:r>
          </a:p>
          <a:p>
            <a:pPr marL="257175" indent="-257175">
              <a:buAutoNum type="alphaUcPeriod"/>
            </a:pPr>
            <a:r>
              <a:rPr lang="en-US" sz="1350" dirty="0"/>
              <a:t>Both A and B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03261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552A-2622-427D-BE1A-6718EF71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42901"/>
            <a:ext cx="348615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An Improved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734E-B89D-441B-A667-9A9D3EF2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651396"/>
            <a:ext cx="360045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What if every element of type E defined a method called “magic” that was guaranteed to return a unique int value between 0 and 9999999.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D80B0-E1D4-490B-A238-B95E33DC066D}"/>
              </a:ext>
            </a:extLst>
          </p:cNvPr>
          <p:cNvSpPr/>
          <p:nvPr/>
        </p:nvSpPr>
        <p:spPr>
          <a:xfrm>
            <a:off x="3886200" y="171450"/>
            <a:ext cx="5029200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StudentRecord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//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will make data very big (1M elements)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search(Student s){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position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s.magic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(data.at(position).equals(s)){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add(Student 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position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s.magic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(position) == null)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(position, s);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99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552A-2622-427D-BE1A-6718EF71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4789"/>
            <a:ext cx="348615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An Improved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734E-B89D-441B-A667-9A9D3EF2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143000"/>
            <a:ext cx="3600450" cy="1663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What if every element of type E defined a method called “magic” that was guaranteed to return a unique int value between 0 and 9999999.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8E894-FF45-4204-B504-5D470CE90EA0}"/>
              </a:ext>
            </a:extLst>
          </p:cNvPr>
          <p:cNvSpPr txBox="1"/>
          <p:nvPr/>
        </p:nvSpPr>
        <p:spPr>
          <a:xfrm>
            <a:off x="114300" y="2944826"/>
            <a:ext cx="4057650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If this could be done, which of the following is true of this approach?</a:t>
            </a:r>
          </a:p>
          <a:p>
            <a:pPr marL="257175" indent="-257175">
              <a:buAutoNum type="alphaUcPeriod"/>
            </a:pPr>
            <a:r>
              <a:rPr lang="en-US" sz="1350" dirty="0"/>
              <a:t>It might allow duplicate elements to be inserted.</a:t>
            </a:r>
          </a:p>
          <a:p>
            <a:pPr marL="257175" indent="-257175">
              <a:buAutoNum type="alphaUcPeriod"/>
            </a:pPr>
            <a:r>
              <a:rPr lang="en-US" sz="1350" dirty="0"/>
              <a:t>If there are a lot of elements in the data, it might become slow to check if an element is in the set.</a:t>
            </a:r>
          </a:p>
          <a:p>
            <a:pPr marL="257175" indent="-257175">
              <a:buAutoNum type="alphaUcPeriod"/>
            </a:pPr>
            <a:r>
              <a:rPr lang="en-US" sz="1350" dirty="0"/>
              <a:t>If there are a lot of elements in the data, it might become slow to add a new element to the data.</a:t>
            </a:r>
          </a:p>
          <a:p>
            <a:pPr marL="257175" indent="-257175">
              <a:buAutoNum type="alphaUcPeriod"/>
            </a:pPr>
            <a:r>
              <a:rPr lang="en-US" sz="1350" dirty="0"/>
              <a:t>B&amp;C only</a:t>
            </a:r>
          </a:p>
          <a:p>
            <a:pPr marL="257175" indent="-257175">
              <a:buAutoNum type="alphaUcPeriod"/>
            </a:pPr>
            <a:r>
              <a:rPr lang="en-US" sz="1350" dirty="0"/>
              <a:t>None of the above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0154E-DE4D-40F1-AB63-40DAA4D1681D}"/>
              </a:ext>
            </a:extLst>
          </p:cNvPr>
          <p:cNvSpPr/>
          <p:nvPr/>
        </p:nvSpPr>
        <p:spPr>
          <a:xfrm>
            <a:off x="4027354" y="114300"/>
            <a:ext cx="5029200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StudentRecord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//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will make data very big (1M elements)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search(Student s){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position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s.magic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(data.at(position).equals(s)){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add(Student 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position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s.magic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(position) == null)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(position, s);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48752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2983</TotalTime>
  <Words>2553</Words>
  <Application>Microsoft Office PowerPoint</Application>
  <PresentationFormat>On-screen Show (16:9)</PresentationFormat>
  <Paragraphs>340</Paragraphs>
  <Slides>25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Calibri Light</vt:lpstr>
      <vt:lpstr>Calibri</vt:lpstr>
      <vt:lpstr>Office Theme</vt:lpstr>
      <vt:lpstr>CSE 12 – Basic Data Structures and Object-Oriented Design Lecture 15</vt:lpstr>
      <vt:lpstr>Announcements</vt:lpstr>
      <vt:lpstr>Topics</vt:lpstr>
      <vt:lpstr>Questions on Lecture 15?</vt:lpstr>
      <vt:lpstr>Hash table Motivation 1: Two sum problem </vt:lpstr>
      <vt:lpstr>PowerPoint Presentation</vt:lpstr>
      <vt:lpstr>PowerPoint Presentation</vt:lpstr>
      <vt:lpstr>An Improved ArrayList</vt:lpstr>
      <vt:lpstr>An Improved ArrayList</vt:lpstr>
      <vt:lpstr>An Improved ArrayList</vt:lpstr>
      <vt:lpstr>An Improved ArrayList</vt:lpstr>
      <vt:lpstr>Hashing</vt:lpstr>
      <vt:lpstr>Hashtable</vt:lpstr>
      <vt:lpstr>Map Interface</vt:lpstr>
      <vt:lpstr>Dictionary Abstract Class</vt:lpstr>
      <vt:lpstr>What is a Hash Table?</vt:lpstr>
      <vt:lpstr>PowerPoint Presentation</vt:lpstr>
      <vt:lpstr>PowerPoint Presentation</vt:lpstr>
      <vt:lpstr>Finite “universe” of objects to store</vt:lpstr>
      <vt:lpstr>Finite “universe” of objects to store</vt:lpstr>
      <vt:lpstr>Hash functions</vt:lpstr>
      <vt:lpstr>Hash function</vt:lpstr>
      <vt:lpstr>Is it a good hash function?</vt:lpstr>
      <vt:lpstr>Hash Tables &amp; Hash Functions</vt:lpstr>
      <vt:lpstr>Hash Table – draw the picture (Separate Chaining)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185</cp:revision>
  <dcterms:modified xsi:type="dcterms:W3CDTF">2021-02-09T23:17:05Z</dcterms:modified>
</cp:coreProperties>
</file>