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2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3.xml" ContentType="application/vnd.openxmlformats-officedocument.drawingml.chart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4.xml" ContentType="application/vnd.openxmlformats-officedocument.drawingml.chart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5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charts/chart6.xml" ContentType="application/vnd.openxmlformats-officedocument.drawingml.chart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7.xml" ContentType="application/vnd.openxmlformats-officedocument.drawingml.chart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rts/chart8.xml" ContentType="application/vnd.openxmlformats-officedocument.drawingml.chart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ink/ink1.xml" ContentType="application/inkml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89.xml" ContentType="application/vnd.openxmlformats-officedocument.presentationml.tags+xml"/>
  <Override PartName="/ppt/tags/tag130.xml" ContentType="application/vnd.openxmlformats-officedocument.presentationml.tags+xml"/>
  <Override PartName="/ppt/tags/tag135.xml" ContentType="application/vnd.openxmlformats-officedocument.presentationml.tags+xml"/>
  <Override PartName="/ppt/tags/tag14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1" r:id="rId4"/>
    <p:sldId id="266" r:id="rId5"/>
    <p:sldId id="754" r:id="rId6"/>
    <p:sldId id="755" r:id="rId7"/>
    <p:sldId id="756" r:id="rId8"/>
    <p:sldId id="757" r:id="rId9"/>
    <p:sldId id="758" r:id="rId10"/>
    <p:sldId id="759" r:id="rId11"/>
    <p:sldId id="760" r:id="rId12"/>
    <p:sldId id="761" r:id="rId13"/>
    <p:sldId id="762" r:id="rId14"/>
    <p:sldId id="763" r:id="rId15"/>
    <p:sldId id="764" r:id="rId16"/>
    <p:sldId id="765" r:id="rId17"/>
    <p:sldId id="769" r:id="rId18"/>
    <p:sldId id="774" r:id="rId19"/>
    <p:sldId id="775" r:id="rId20"/>
    <p:sldId id="776" r:id="rId21"/>
    <p:sldId id="777" r:id="rId22"/>
    <p:sldId id="778" r:id="rId23"/>
    <p:sldId id="849" r:id="rId24"/>
    <p:sldId id="869" r:id="rId25"/>
    <p:sldId id="772" r:id="rId26"/>
    <p:sldId id="773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Cambria Math" panose="02040503050406030204" pitchFamily="18" charset="0"/>
      <p:regular r:id="rId35"/>
    </p:embeddedFont>
    <p:embeddedFont>
      <p:font typeface="Roboto Mono" panose="020B0604020202020204" charset="0"/>
      <p:regular r:id="rId36"/>
      <p:bold r:id="rId37"/>
      <p:italic r:id="rId38"/>
      <p:boldItalic r:id="rId39"/>
    </p:embeddedFont>
    <p:embeddedFont>
      <p:font typeface="Wingdings 2" panose="05020102010507070707" pitchFamily="18" charset="2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6036" autoAdjust="0"/>
  </p:normalViewPr>
  <p:slideViewPr>
    <p:cSldViewPr snapToGrid="0">
      <p:cViewPr varScale="1">
        <p:scale>
          <a:sx n="146" d="100"/>
          <a:sy n="146" d="100"/>
        </p:scale>
        <p:origin x="348" y="10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DB-4A72-98DD-E848C3511D2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262.89999999999992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271.39999999999992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279.89999999999992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288.39999999999992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296.89999999999992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305.39999999999992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313.89999999999992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322.39999999999992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DB-4A72-98DD-E848C3511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1199080"/>
        <c:axId val="-2076318936"/>
      </c:lineChart>
      <c:catAx>
        <c:axId val="-21311990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6318936"/>
        <c:crosses val="autoZero"/>
        <c:auto val="1"/>
        <c:lblAlgn val="ctr"/>
        <c:lblOffset val="100"/>
        <c:noMultiLvlLbl val="0"/>
      </c:catAx>
      <c:valAx>
        <c:axId val="-2076318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11990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2E-425B-8B15-01B24BA5B02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262.89999999999992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271.39999999999992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279.89999999999992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288.39999999999992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296.89999999999992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305.39999999999992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313.89999999999992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322.39999999999992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2E-425B-8B15-01B24BA5B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8967608"/>
        <c:axId val="2135047672"/>
      </c:lineChart>
      <c:catAx>
        <c:axId val="2138967608"/>
        <c:scaling>
          <c:orientation val="minMax"/>
        </c:scaling>
        <c:delete val="0"/>
        <c:axPos val="b"/>
        <c:majorTickMark val="out"/>
        <c:minorTickMark val="none"/>
        <c:tickLblPos val="nextTo"/>
        <c:crossAx val="2135047672"/>
        <c:crosses val="autoZero"/>
        <c:auto val="1"/>
        <c:lblAlgn val="ctr"/>
        <c:lblOffset val="100"/>
        <c:noMultiLvlLbl val="0"/>
      </c:catAx>
      <c:valAx>
        <c:axId val="2135047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8967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5A-4DDC-B754-CE51F382CEED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262.89999999999992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271.39999999999992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279.89999999999992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5A-4DDC-B754-CE51F382CEED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5A-4DDC-B754-CE51F382C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7393272"/>
        <c:axId val="-1995253768"/>
      </c:lineChart>
      <c:catAx>
        <c:axId val="-2077393272"/>
        <c:scaling>
          <c:orientation val="minMax"/>
        </c:scaling>
        <c:delete val="0"/>
        <c:axPos val="b"/>
        <c:majorTickMark val="out"/>
        <c:minorTickMark val="none"/>
        <c:tickLblPos val="nextTo"/>
        <c:crossAx val="-1995253768"/>
        <c:crosses val="autoZero"/>
        <c:auto val="1"/>
        <c:lblAlgn val="ctr"/>
        <c:lblOffset val="100"/>
        <c:noMultiLvlLbl val="0"/>
      </c:catAx>
      <c:valAx>
        <c:axId val="-1995253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73932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E6-44FC-A4D3-F058ADC7DA2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262.89999999999992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271.39999999999992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279.89999999999992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E6-44FC-A4D3-F058ADC7DA2A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E6-44FC-A4D3-F058ADC7D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3958472"/>
        <c:axId val="-2079545096"/>
      </c:lineChart>
      <c:catAx>
        <c:axId val="21339584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9545096"/>
        <c:crosses val="autoZero"/>
        <c:auto val="1"/>
        <c:lblAlgn val="ctr"/>
        <c:lblOffset val="100"/>
        <c:noMultiLvlLbl val="0"/>
      </c:catAx>
      <c:valAx>
        <c:axId val="-2079545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3958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02-49CE-B75C-B18C394C1E80}"/>
            </c:ext>
          </c:extLst>
        </c:ser>
        <c:ser>
          <c:idx val="0"/>
          <c:order val="1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02-49CE-B75C-B18C394C1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3629032"/>
        <c:axId val="2144001032"/>
      </c:lineChart>
      <c:catAx>
        <c:axId val="2143629032"/>
        <c:scaling>
          <c:orientation val="minMax"/>
        </c:scaling>
        <c:delete val="0"/>
        <c:axPos val="b"/>
        <c:majorTickMark val="out"/>
        <c:minorTickMark val="none"/>
        <c:tickLblPos val="nextTo"/>
        <c:crossAx val="2144001032"/>
        <c:crosses val="autoZero"/>
        <c:auto val="1"/>
        <c:lblAlgn val="ctr"/>
        <c:lblOffset val="100"/>
        <c:noMultiLvlLbl val="0"/>
      </c:catAx>
      <c:valAx>
        <c:axId val="2144001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629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34-434F-B268-CBC77EC0EE7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262.89999999999992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271.39999999999992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279.89999999999992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288.39999999999992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296.89999999999992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305.39999999999992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313.89999999999992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322.39999999999992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34-434F-B268-CBC77EC0E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3538808"/>
        <c:axId val="-2077907592"/>
      </c:lineChart>
      <c:catAx>
        <c:axId val="21435388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7907592"/>
        <c:crosses val="autoZero"/>
        <c:auto val="1"/>
        <c:lblAlgn val="ctr"/>
        <c:lblOffset val="100"/>
        <c:noMultiLvlLbl val="0"/>
      </c:catAx>
      <c:valAx>
        <c:axId val="-2077907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5388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D9-4E52-B0E0-D2A9603682C0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262.89999999999992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271.39999999999992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279.89999999999992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288.39999999999992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296.89999999999992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305.39999999999992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313.89999999999992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322.39999999999992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D9-4E52-B0E0-D2A960368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3322248"/>
        <c:axId val="2143627416"/>
      </c:lineChart>
      <c:catAx>
        <c:axId val="21433222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627416"/>
        <c:crosses val="autoZero"/>
        <c:auto val="1"/>
        <c:lblAlgn val="ctr"/>
        <c:lblOffset val="100"/>
        <c:noMultiLvlLbl val="0"/>
      </c:catAx>
      <c:valAx>
        <c:axId val="2143627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322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F4-4191-94FD-A9CBAD10DE74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262.89999999999992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271.39999999999992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279.89999999999992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F4-4191-94FD-A9CBAD10DE74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F4-4191-94FD-A9CBAD10D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8814152"/>
        <c:axId val="2138531368"/>
      </c:lineChart>
      <c:catAx>
        <c:axId val="2138814152"/>
        <c:scaling>
          <c:orientation val="minMax"/>
        </c:scaling>
        <c:delete val="0"/>
        <c:axPos val="b"/>
        <c:majorTickMark val="out"/>
        <c:minorTickMark val="none"/>
        <c:tickLblPos val="nextTo"/>
        <c:crossAx val="2138531368"/>
        <c:crosses val="autoZero"/>
        <c:auto val="1"/>
        <c:lblAlgn val="ctr"/>
        <c:lblOffset val="100"/>
        <c:noMultiLvlLbl val="0"/>
      </c:catAx>
      <c:valAx>
        <c:axId val="2138531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88141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2016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4-17T21:27:31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19961 8168 21 0,'-6'-2'10'0,"1"1"-8"15,5 1 10-15,0 0-13 16,2-5 1-16,1-1-11 16,3 8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2016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4-27T21:52:08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24122 13367 45 0,'-8'24'22'0,"3"11"-23"16,5-26 41-16,0 4-40 15,2 11 1-15,4-4-5 16,5-2 0-16,-1-3-5 16,3 0 0-16,6-7-4 15,0-1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6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34.xml"/><Relationship Id="rId7" Type="http://schemas.openxmlformats.org/officeDocument/2006/relationships/image" Target="../media/image9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46.xml"/><Relationship Id="rId7" Type="http://schemas.openxmlformats.org/officeDocument/2006/relationships/tags" Target="../tags/tag13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51.xml"/><Relationship Id="rId7" Type="http://schemas.openxmlformats.org/officeDocument/2006/relationships/tags" Target="../tags/tag13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10" Type="http://schemas.openxmlformats.org/officeDocument/2006/relationships/chart" Target="../charts/chart8.xml"/><Relationship Id="rId4" Type="http://schemas.openxmlformats.org/officeDocument/2006/relationships/tags" Target="../tags/tag57.xml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tags" Target="../tags/tag64.xml"/><Relationship Id="rId7" Type="http://schemas.openxmlformats.org/officeDocument/2006/relationships/image" Target="../media/image13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15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s4TPTC8wh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OalU379l3U" TargetMode="Externa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5.xml"/><Relationship Id="rId7" Type="http://schemas.openxmlformats.org/officeDocument/2006/relationships/tags" Target="../tags/tag8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chart" Target="../charts/chart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3.png"/><Relationship Id="rId5" Type="http://schemas.openxmlformats.org/officeDocument/2006/relationships/tags" Target="../tags/tag12.xml"/><Relationship Id="rId10" Type="http://schemas.openxmlformats.org/officeDocument/2006/relationships/image" Target="../media/image2.png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7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chart" Target="../charts/chart3.xml"/><Relationship Id="rId5" Type="http://schemas.openxmlformats.org/officeDocument/2006/relationships/tags" Target="../tags/tag20.xml"/><Relationship Id="rId10" Type="http://schemas.openxmlformats.org/officeDocument/2006/relationships/image" Target="../media/image5.png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7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6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chart" Target="../charts/chart4.xml"/><Relationship Id="rId5" Type="http://schemas.openxmlformats.org/officeDocument/2006/relationships/tags" Target="../tags/tag28.xml"/><Relationship Id="rId10" Type="http://schemas.openxmlformats.org/officeDocument/2006/relationships/image" Target="../media/image8.png"/><Relationship Id="rId4" Type="http://schemas.openxmlformats.org/officeDocument/2006/relationships/tags" Target="../tags/tag27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925618" y="571500"/>
                <a:ext cx="5268558" cy="857250"/>
              </a:xfrm>
            </p:spPr>
            <p:txBody>
              <a:bodyPr/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Ω</a:t>
                </a:r>
                <a:r>
                  <a:rPr lang="en-US" dirty="0"/>
                  <a:t>(f</a:t>
                </a:r>
                <a:r>
                  <a:rPr lang="en-US" baseline="-25000" dirty="0"/>
                  <a:t>1</a:t>
                </a:r>
                <a:r>
                  <a:rPr lang="en-US" dirty="0"/>
                  <a:t>) </a:t>
                </a:r>
                <a:r>
                  <a:rPr lang="en-US" i="1" dirty="0"/>
                  <a:t>but </a:t>
                </a:r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 not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Ω</a:t>
                </a:r>
                <a:r>
                  <a:rPr lang="en-US" dirty="0"/>
                  <a:t>(f</a:t>
                </a:r>
                <a:r>
                  <a:rPr lang="en-US" baseline="-25000" dirty="0"/>
                  <a:t>3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925618" y="571500"/>
                <a:ext cx="5268558" cy="857250"/>
              </a:xfrm>
              <a:blipFill>
                <a:blip r:embed="rId7"/>
                <a:stretch>
                  <a:fillRect l="-312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924812" y="1735074"/>
            <a:ext cx="2564892" cy="26197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is no way to pick a c that would make an O(n</a:t>
            </a:r>
            <a:r>
              <a:rPr lang="en-US" baseline="30000" dirty="0"/>
              <a:t>2</a:t>
            </a:r>
            <a:r>
              <a:rPr lang="en-US" dirty="0"/>
              <a:t>) function (f</a:t>
            </a:r>
            <a:r>
              <a:rPr lang="en-US" baseline="-25000" dirty="0"/>
              <a:t>3</a:t>
            </a:r>
            <a:r>
              <a:rPr lang="en-US" dirty="0"/>
              <a:t>) stay below an O(n) function (f</a:t>
            </a:r>
            <a:r>
              <a:rPr lang="en-US" baseline="-25000" dirty="0"/>
              <a:t>1</a:t>
            </a:r>
            <a:r>
              <a:rPr lang="en-US" dirty="0"/>
              <a:t>).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626770" y="1734742"/>
          <a:ext cx="2564606" cy="26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7230330" y="302895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</a:t>
            </a:r>
            <a:r>
              <a:rPr lang="en-US" sz="1350" baseline="-25000" dirty="0"/>
              <a:t>1</a:t>
            </a: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7230330" y="18288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f</a:t>
            </a:r>
            <a:r>
              <a:rPr lang="en-US" sz="1350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55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57150"/>
            <a:ext cx="5268558" cy="85725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25618" y="908957"/>
            <a:ext cx="2292861" cy="479822"/>
          </a:xfrm>
        </p:spPr>
        <p:txBody>
          <a:bodyPr/>
          <a:lstStyle/>
          <a:p>
            <a:r>
              <a:rPr lang="en-US" dirty="0"/>
              <a:t>Big-O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  <p:custDataLst>
                  <p:tags r:id="rId3"/>
                </p:custDataLst>
              </p:nvPr>
            </p:nvSpPr>
            <p:spPr>
              <a:xfrm>
                <a:off x="857251" y="1485901"/>
                <a:ext cx="3631934" cy="29291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Upper bound</a:t>
                </a:r>
                <a:r>
                  <a:rPr lang="en-US" dirty="0"/>
                  <a:t> on a function</a:t>
                </a:r>
              </a:p>
              <a:p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O(g(n)) means that we can expect </a:t>
                </a:r>
                <a:r>
                  <a:rPr lang="en-US" dirty="0">
                    <a:solidFill>
                      <a:schemeClr val="accent1"/>
                    </a:solidFill>
                  </a:rPr>
                  <a:t>f(n) will always be </a:t>
                </a:r>
                <a:r>
                  <a:rPr lang="en-US" b="1" dirty="0">
                    <a:solidFill>
                      <a:schemeClr val="accent1"/>
                    </a:solidFill>
                  </a:rPr>
                  <a:t>under</a:t>
                </a:r>
                <a:r>
                  <a:rPr lang="en-US" dirty="0">
                    <a:solidFill>
                      <a:schemeClr val="accent1"/>
                    </a:solidFill>
                  </a:rPr>
                  <a:t> the bound g(n)</a:t>
                </a:r>
              </a:p>
              <a:p>
                <a:pPr lvl="1"/>
                <a:r>
                  <a:rPr lang="en-US" dirty="0"/>
                  <a:t>But we don’t count n up to some starting point n</a:t>
                </a:r>
                <a:r>
                  <a:rPr lang="en-US" baseline="-25000" dirty="0"/>
                  <a:t>0</a:t>
                </a:r>
              </a:p>
              <a:p>
                <a:pPr lvl="1"/>
                <a:r>
                  <a:rPr lang="en-US" dirty="0"/>
                  <a:t>And we can “cheat” a little bit by moving g(n) up by multiplying by some constant c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  <p:custDataLst>
                  <p:tags r:id="rId3"/>
                </p:custDataLst>
              </p:nvPr>
            </p:nvSpPr>
            <p:spPr>
              <a:xfrm>
                <a:off x="857251" y="1485901"/>
                <a:ext cx="3631934" cy="2929118"/>
              </a:xfrm>
              <a:blipFill>
                <a:blip r:embed="rId7"/>
                <a:stretch>
                  <a:fillRect l="-1681" t="-2292" r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829300" y="941189"/>
            <a:ext cx="2291788" cy="479822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Ω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  <p:custDataLst>
                  <p:tags r:id="rId5"/>
                </p:custDataLst>
              </p:nvPr>
            </p:nvSpPr>
            <p:spPr>
              <a:xfrm>
                <a:off x="4626864" y="1471433"/>
                <a:ext cx="3831336" cy="28719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Lower bound</a:t>
                </a:r>
                <a:r>
                  <a:rPr lang="en-US" dirty="0"/>
                  <a:t> on a function</a:t>
                </a:r>
              </a:p>
              <a:p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Ω</a:t>
                </a:r>
                <a:r>
                  <a:rPr lang="en-US" dirty="0"/>
                  <a:t>(g(n)) means that we can expect </a:t>
                </a:r>
                <a:r>
                  <a:rPr lang="en-US" dirty="0">
                    <a:solidFill>
                      <a:schemeClr val="accent1"/>
                    </a:solidFill>
                  </a:rPr>
                  <a:t>f(n) will always be </a:t>
                </a:r>
                <a:r>
                  <a:rPr lang="en-US" b="1" dirty="0">
                    <a:solidFill>
                      <a:schemeClr val="accent1"/>
                    </a:solidFill>
                  </a:rPr>
                  <a:t>over</a:t>
                </a:r>
                <a:r>
                  <a:rPr lang="en-US" dirty="0">
                    <a:solidFill>
                      <a:schemeClr val="accent1"/>
                    </a:solidFill>
                  </a:rPr>
                  <a:t> the bound g(n)</a:t>
                </a:r>
              </a:p>
              <a:p>
                <a:pPr lvl="1"/>
                <a:r>
                  <a:rPr lang="en-US" dirty="0"/>
                  <a:t>But we don’t count n up to some starting point n</a:t>
                </a:r>
                <a:r>
                  <a:rPr lang="en-US" baseline="-25000" dirty="0"/>
                  <a:t>0</a:t>
                </a:r>
              </a:p>
              <a:p>
                <a:pPr lvl="1"/>
                <a:r>
                  <a:rPr lang="en-US" dirty="0"/>
                  <a:t>And we can “cheat” a little bit by moving g(n) down by multiplying by some constant c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  <p:custDataLst>
                  <p:tags r:id="rId5"/>
                </p:custDataLst>
              </p:nvPr>
            </p:nvSpPr>
            <p:spPr>
              <a:xfrm>
                <a:off x="4626864" y="1471433"/>
                <a:ext cx="3831336" cy="2871968"/>
              </a:xfrm>
              <a:blipFill>
                <a:blip r:embed="rId8"/>
                <a:stretch>
                  <a:fillRect l="-1590" t="-2331" r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74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114300"/>
            <a:ext cx="5268558" cy="857250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925620" y="1085850"/>
                <a:ext cx="5082988" cy="35433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Tight bound</a:t>
                </a:r>
                <a:r>
                  <a:rPr lang="en-US" dirty="0">
                    <a:solidFill>
                      <a:schemeClr val="tx1"/>
                    </a:solidFill>
                  </a:rPr>
                  <a:t> on a function.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If 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O(g(n)) </a:t>
                </a:r>
                <a:r>
                  <a:rPr lang="en-US" i="1" dirty="0">
                    <a:solidFill>
                      <a:schemeClr val="tx1"/>
                    </a:solidFill>
                  </a:rPr>
                  <a:t>and </a:t>
                </a:r>
                <a:r>
                  <a:rPr lang="en-US" dirty="0">
                    <a:solidFill>
                      <a:schemeClr val="tx1"/>
                    </a:solidFill>
                  </a:rPr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</a:rPr>
                  <a:t>Ω</a:t>
                </a:r>
                <a:r>
                  <a:rPr lang="en-US" dirty="0">
                    <a:solidFill>
                      <a:schemeClr val="tx1"/>
                    </a:solidFill>
                  </a:rPr>
                  <a:t>(g(n))</a:t>
                </a:r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then 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</a:rPr>
                  <a:t>θ</a:t>
                </a:r>
                <a:r>
                  <a:rPr lang="en-US" dirty="0">
                    <a:solidFill>
                      <a:schemeClr val="tx1"/>
                    </a:solidFill>
                  </a:rPr>
                  <a:t>(g(n)).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Basically it means that f(n) and g(n) are interchangeable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3n+20 = </a:t>
                </a:r>
                <a:r>
                  <a:rPr lang="el-GR" dirty="0"/>
                  <a:t>θ</a:t>
                </a:r>
                <a:r>
                  <a:rPr lang="en-US" dirty="0"/>
                  <a:t>(10n+7)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5n</a:t>
                </a:r>
                <a:r>
                  <a:rPr lang="en-US" baseline="30000" dirty="0"/>
                  <a:t>2</a:t>
                </a:r>
                <a:r>
                  <a:rPr lang="en-US" dirty="0"/>
                  <a:t> + 50n + 3 = </a:t>
                </a:r>
                <a:r>
                  <a:rPr lang="el-GR" dirty="0"/>
                  <a:t>θ</a:t>
                </a:r>
                <a:r>
                  <a:rPr lang="en-US" dirty="0"/>
                  <a:t>(5n</a:t>
                </a:r>
                <a:r>
                  <a:rPr lang="en-US" baseline="30000" dirty="0"/>
                  <a:t>2</a:t>
                </a:r>
                <a:r>
                  <a:rPr lang="en-US" dirty="0"/>
                  <a:t> + 100)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925620" y="1085850"/>
                <a:ext cx="5082988" cy="3543300"/>
              </a:xfrm>
              <a:blipFill>
                <a:blip r:embed="rId4"/>
                <a:stretch>
                  <a:fillRect l="-1199" t="-1033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91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(f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7"/>
                </p:custDataLst>
              </p:nvPr>
            </p:nvSpPr>
            <p:spPr>
              <a:blipFill>
                <a:blip r:embed="rId8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924812" y="1735074"/>
            <a:ext cx="2564892" cy="26197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51435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626770" y="1734742"/>
          <a:ext cx="2564606" cy="26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230330" y="20574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</a:t>
            </a:r>
            <a:r>
              <a:rPr lang="en-US" sz="1350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7200900" y="36576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</a:t>
            </a:r>
            <a:r>
              <a:rPr lang="en-US" sz="1350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045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(f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7"/>
                </p:custDataLst>
              </p:nvPr>
            </p:nvSpPr>
            <p:spPr>
              <a:blipFill>
                <a:blip r:embed="rId8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924812" y="1735074"/>
            <a:ext cx="2564892" cy="261975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51435" indent="0">
              <a:buNone/>
            </a:pPr>
            <a:r>
              <a:rPr lang="en-US" dirty="0"/>
              <a:t>Why or why not?</a:t>
            </a:r>
          </a:p>
          <a:p>
            <a:pPr marL="51435" indent="0">
              <a:buNone/>
            </a:pPr>
            <a:r>
              <a:rPr lang="en-US" dirty="0">
                <a:solidFill>
                  <a:srgbClr val="FF0000"/>
                </a:solidFill>
              </a:rPr>
              <a:t>Since f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is O(f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and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), it is also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>
                <a:solidFill>
                  <a:srgbClr val="FF0000"/>
                </a:solidFill>
              </a:rPr>
              <a:t>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(this is the definition of big-Theta)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626770" y="1734742"/>
          <a:ext cx="2564606" cy="26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230330" y="20574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</a:t>
            </a:r>
            <a:r>
              <a:rPr lang="en-US" sz="1350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7200900" y="36576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</a:t>
            </a:r>
            <a:r>
              <a:rPr lang="en-US" sz="1350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889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(f</a:t>
                </a:r>
                <a:r>
                  <a:rPr lang="en-US" baseline="-25000" dirty="0"/>
                  <a:t>3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8"/>
                </p:custDataLst>
              </p:nvPr>
            </p:nvSpPr>
            <p:spPr>
              <a:blipFill>
                <a:blip r:embed="rId9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924812" y="1735074"/>
            <a:ext cx="2564892" cy="2619756"/>
          </a:xfrm>
          <a:prstGeom prst="rect">
            <a:avLst/>
          </a:prstGeom>
        </p:spPr>
        <p:txBody>
          <a:bodyPr/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51435" indent="0">
              <a:buNone/>
            </a:pPr>
            <a:r>
              <a:rPr lang="en-US" dirty="0"/>
              <a:t>Why or why not?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626770" y="1734742"/>
          <a:ext cx="2564606" cy="26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7230330" y="302895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</a:t>
            </a:r>
            <a:r>
              <a:rPr lang="en-US" sz="1350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200900" y="36576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</a:t>
            </a:r>
            <a:r>
              <a:rPr lang="en-US" sz="135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7230330" y="18288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f</a:t>
            </a:r>
            <a:r>
              <a:rPr lang="en-US" sz="1350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43048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228600"/>
            <a:ext cx="5268558" cy="857250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</a:t>
            </a:r>
            <a:r>
              <a:rPr lang="en-US" dirty="0"/>
              <a:t> and sloppy usage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25620" y="1257300"/>
            <a:ext cx="5082988" cy="3371850"/>
          </a:xfrm>
        </p:spPr>
        <p:txBody>
          <a:bodyPr>
            <a:normAutofit/>
          </a:bodyPr>
          <a:lstStyle/>
          <a:p>
            <a:r>
              <a:rPr lang="en-US" dirty="0"/>
              <a:t>Sometimes people say, “This algorithm is O(n</a:t>
            </a:r>
            <a:r>
              <a:rPr lang="en-US" baseline="30000" dirty="0"/>
              <a:t>2</a:t>
            </a:r>
            <a:r>
              <a:rPr lang="en-US" dirty="0"/>
              <a:t>)” when it would be more precise to say that it is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They are intending to give a tight bound, but use the looser “big-O” term instead of the “big-</a:t>
            </a:r>
            <a:r>
              <a:rPr lang="el-GR" dirty="0"/>
              <a:t>θ</a:t>
            </a:r>
            <a:r>
              <a:rPr lang="en-US" dirty="0"/>
              <a:t>” term that actually means tight bound</a:t>
            </a:r>
          </a:p>
          <a:p>
            <a:pPr lvl="1"/>
            <a:r>
              <a:rPr lang="en-US" dirty="0"/>
              <a:t>Not wrong, but not as precise</a:t>
            </a:r>
          </a:p>
          <a:p>
            <a:r>
              <a:rPr lang="en-US" dirty="0"/>
              <a:t>I don’t know why, this is just a cultural thing you will encounter among computer scientists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5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1650" y="285750"/>
            <a:ext cx="5600700" cy="857250"/>
          </a:xfrm>
        </p:spPr>
        <p:txBody>
          <a:bodyPr>
            <a:noAutofit/>
          </a:bodyPr>
          <a:lstStyle/>
          <a:p>
            <a:r>
              <a:rPr lang="en-US" sz="1800" dirty="0"/>
              <a:t>Count how many times each line executes, then say which O( ) </a:t>
            </a:r>
            <a:r>
              <a:rPr lang="en-US" sz="1800" b="1" dirty="0"/>
              <a:t>statement(s) is(are) true</a:t>
            </a:r>
            <a:r>
              <a:rPr lang="en-US" sz="18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  <p:custDataLst>
                  <p:tags r:id="rId2"/>
                </p:custDataLst>
              </p:nvPr>
            </p:nvSpPr>
            <p:spPr>
              <a:xfrm>
                <a:off x="1600200" y="3829050"/>
                <a:ext cx="5829300" cy="971550"/>
              </a:xfrm>
              <a:prstGeom prst="rect">
                <a:avLst/>
              </a:prstGeom>
            </p:spPr>
            <p:txBody>
              <a:bodyPr numCol="2">
                <a:normAutofit fontScale="85000" lnSpcReduction="20000"/>
              </a:bodyPr>
              <a:lstStyle/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O(2</a:t>
                </a:r>
                <a:r>
                  <a:rPr lang="en-US" baseline="30000" dirty="0"/>
                  <a:t>n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O(n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O(n)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O(n</a:t>
                </a:r>
                <a:r>
                  <a:rPr lang="en-US" baseline="30000" dirty="0"/>
                  <a:t>3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Other/none/more</a:t>
                </a:r>
              </a:p>
              <a:p>
                <a:pPr marL="51435" indent="0">
                  <a:buNone/>
                </a:pPr>
                <a:r>
                  <a:rPr lang="en-US" i="1" dirty="0">
                    <a:latin typeface="Calibri" pitchFamily="34" charset="0"/>
                  </a:rPr>
                  <a:t>(assume n = </a:t>
                </a:r>
                <a:r>
                  <a:rPr lang="en-US" i="1" dirty="0" err="1">
                    <a:latin typeface="Calibri" pitchFamily="34" charset="0"/>
                  </a:rPr>
                  <a:t>arr.length</a:t>
                </a:r>
                <a:r>
                  <a:rPr lang="en-US" i="1" dirty="0">
                    <a:latin typeface="Calibri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  <p:custDataLst>
                  <p:tags r:id="rId2"/>
                </p:custDataLst>
              </p:nvPr>
            </p:nvSpPr>
            <p:spPr>
              <a:xfrm>
                <a:off x="1600200" y="3829050"/>
                <a:ext cx="5829300" cy="971550"/>
              </a:xfrm>
              <a:prstGeom prst="rect">
                <a:avLst/>
              </a:prstGeom>
              <a:blipFill>
                <a:blip r:embed="rId7"/>
                <a:stretch>
                  <a:fillRect l="-105" t="-8125"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114550" y="1428750"/>
            <a:ext cx="4800600" cy="23431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" indent="0">
              <a:buNone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maxDifference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max = 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[j] &gt; max)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max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457950" y="1428750"/>
            <a:ext cx="514350" cy="26197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" name="Content Placeholder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257925" y="1200150"/>
            <a:ext cx="914400" cy="2286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Line #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5386500" y="2201580"/>
              <a:ext cx="4050" cy="5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7725" y="2192220"/>
                <a:ext cx="21263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088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1650" y="285750"/>
            <a:ext cx="5600700" cy="857250"/>
          </a:xfrm>
        </p:spPr>
        <p:txBody>
          <a:bodyPr>
            <a:noAutofit/>
          </a:bodyPr>
          <a:lstStyle/>
          <a:p>
            <a:r>
              <a:rPr lang="en-US" sz="1800" dirty="0"/>
              <a:t>Count how many times each line executes, then say which </a:t>
            </a:r>
            <a:r>
              <a:rPr lang="el-GR" sz="1800" dirty="0"/>
              <a:t>Θ</a:t>
            </a:r>
            <a:r>
              <a:rPr lang="en-US" sz="1800" dirty="0"/>
              <a:t>( ) </a:t>
            </a:r>
            <a:r>
              <a:rPr lang="en-US" sz="1800" b="1" dirty="0"/>
              <a:t>statement(s) is(are) true</a:t>
            </a:r>
            <a:r>
              <a:rPr lang="en-US" sz="18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  <p:custDataLst>
                  <p:tags r:id="rId2"/>
                </p:custDataLst>
              </p:nvPr>
            </p:nvSpPr>
            <p:spPr>
              <a:xfrm>
                <a:off x="1600200" y="3829050"/>
                <a:ext cx="5829300" cy="971550"/>
              </a:xfrm>
              <a:prstGeom prst="rect">
                <a:avLst/>
              </a:prstGeom>
            </p:spPr>
            <p:txBody>
              <a:bodyPr numCol="2">
                <a:normAutofit fontScale="85000" lnSpcReduction="20000"/>
              </a:bodyPr>
              <a:lstStyle/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(2</a:t>
                </a:r>
                <a:r>
                  <a:rPr lang="en-US" baseline="30000" dirty="0"/>
                  <a:t>n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(n)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(n</a:t>
                </a:r>
                <a:r>
                  <a:rPr lang="en-US" baseline="30000" dirty="0"/>
                  <a:t>3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Other/none/more</a:t>
                </a:r>
              </a:p>
              <a:p>
                <a:pPr marL="51435" indent="0">
                  <a:buNone/>
                </a:pPr>
                <a:r>
                  <a:rPr lang="en-US" i="1" dirty="0">
                    <a:latin typeface="Calibri" pitchFamily="34" charset="0"/>
                  </a:rPr>
                  <a:t>(assume n = </a:t>
                </a:r>
                <a:r>
                  <a:rPr lang="en-US" i="1" dirty="0" err="1">
                    <a:latin typeface="Calibri" pitchFamily="34" charset="0"/>
                  </a:rPr>
                  <a:t>arr.length</a:t>
                </a:r>
                <a:r>
                  <a:rPr lang="en-US" i="1" dirty="0">
                    <a:latin typeface="Calibri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  <p:custDataLst>
                  <p:tags r:id="rId2"/>
                </p:custDataLst>
              </p:nvPr>
            </p:nvSpPr>
            <p:spPr>
              <a:xfrm>
                <a:off x="1600200" y="3829050"/>
                <a:ext cx="5829300" cy="971550"/>
              </a:xfrm>
              <a:prstGeom prst="rect">
                <a:avLst/>
              </a:prstGeom>
              <a:blipFill>
                <a:blip r:embed="rId7"/>
                <a:stretch>
                  <a:fillRect l="-105" t="-8125"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114550" y="1428750"/>
            <a:ext cx="4800600" cy="23431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" indent="0">
              <a:buNone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maxDifference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max = 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[j] &gt; max)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max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457950" y="1428750"/>
            <a:ext cx="514350" cy="26197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" name="Content Placeholder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257925" y="1200150"/>
            <a:ext cx="914400" cy="2286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Line #</a:t>
            </a:r>
          </a:p>
        </p:txBody>
      </p:sp>
    </p:spTree>
    <p:extLst>
      <p:ext uri="{BB962C8B-B14F-4D97-AF65-F5344CB8AC3E}">
        <p14:creationId xmlns:p14="http://schemas.microsoft.com/office/powerpoint/2010/main" val="24506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1650" y="285750"/>
            <a:ext cx="5600700" cy="857250"/>
          </a:xfrm>
        </p:spPr>
        <p:txBody>
          <a:bodyPr>
            <a:noAutofit/>
          </a:bodyPr>
          <a:lstStyle/>
          <a:p>
            <a:r>
              <a:rPr lang="en-US" sz="1800" dirty="0"/>
              <a:t>Count how many times each line executes, then say which </a:t>
            </a:r>
            <a:r>
              <a:rPr lang="el-GR" sz="1800" dirty="0"/>
              <a:t>Θ</a:t>
            </a:r>
            <a:r>
              <a:rPr lang="en-US" sz="1800" dirty="0"/>
              <a:t>( ) </a:t>
            </a:r>
            <a:r>
              <a:rPr lang="en-US" sz="1800" b="1" dirty="0"/>
              <a:t>statement(s) is(are) true</a:t>
            </a:r>
            <a:r>
              <a:rPr lang="en-US" sz="18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  <p:custDataLst>
                  <p:tags r:id="rId2"/>
                </p:custDataLst>
              </p:nvPr>
            </p:nvSpPr>
            <p:spPr>
              <a:xfrm>
                <a:off x="1600200" y="3829050"/>
                <a:ext cx="5829300" cy="971550"/>
              </a:xfrm>
              <a:prstGeom prst="rect">
                <a:avLst/>
              </a:prstGeom>
            </p:spPr>
            <p:txBody>
              <a:bodyPr numCol="2">
                <a:normAutofit fontScale="85000" lnSpcReduction="20000"/>
              </a:bodyPr>
              <a:lstStyle/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(2</a:t>
                </a:r>
                <a:r>
                  <a:rPr lang="en-US" baseline="30000" dirty="0"/>
                  <a:t>n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(n)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(1)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None of these</a:t>
                </a:r>
              </a:p>
              <a:p>
                <a:pPr marL="51435" indent="0">
                  <a:buNone/>
                </a:pPr>
                <a:r>
                  <a:rPr lang="en-US" i="1" dirty="0">
                    <a:latin typeface="Calibri" pitchFamily="34" charset="0"/>
                  </a:rPr>
                  <a:t>(assume n = </a:t>
                </a:r>
                <a:r>
                  <a:rPr lang="en-US" i="1" dirty="0" err="1">
                    <a:latin typeface="Calibri" pitchFamily="34" charset="0"/>
                  </a:rPr>
                  <a:t>arr.length</a:t>
                </a:r>
                <a:r>
                  <a:rPr lang="en-US" i="1" dirty="0">
                    <a:latin typeface="Calibri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  <p:custDataLst>
                  <p:tags r:id="rId2"/>
                </p:custDataLst>
              </p:nvPr>
            </p:nvSpPr>
            <p:spPr>
              <a:xfrm>
                <a:off x="1600200" y="3829050"/>
                <a:ext cx="5829300" cy="971550"/>
              </a:xfrm>
              <a:prstGeom prst="rect">
                <a:avLst/>
              </a:prstGeom>
              <a:blipFill>
                <a:blip r:embed="rId5"/>
                <a:stretch>
                  <a:fillRect l="-105" t="-8125"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1771650" y="1265093"/>
            <a:ext cx="6229350" cy="23431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" indent="0">
              <a:buNone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range = 100;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74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11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1650" y="285750"/>
            <a:ext cx="5600700" cy="857250"/>
          </a:xfrm>
        </p:spPr>
        <p:txBody>
          <a:bodyPr>
            <a:noAutofit/>
          </a:bodyPr>
          <a:lstStyle/>
          <a:p>
            <a:r>
              <a:rPr lang="en-US" sz="1800" dirty="0"/>
              <a:t>Count how many times each line executes, then say which </a:t>
            </a:r>
            <a:r>
              <a:rPr lang="el-GR" sz="1800" dirty="0"/>
              <a:t>Θ</a:t>
            </a:r>
            <a:r>
              <a:rPr lang="en-US" sz="1800" dirty="0"/>
              <a:t>( ) </a:t>
            </a:r>
            <a:r>
              <a:rPr lang="en-US" sz="1800" b="1" dirty="0"/>
              <a:t>statement(s) is(are) true</a:t>
            </a:r>
            <a:r>
              <a:rPr lang="en-US" sz="18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  <p:custDataLst>
                  <p:tags r:id="rId2"/>
                </p:custDataLst>
              </p:nvPr>
            </p:nvSpPr>
            <p:spPr>
              <a:xfrm>
                <a:off x="1600200" y="3829050"/>
                <a:ext cx="5829300" cy="971550"/>
              </a:xfrm>
              <a:prstGeom prst="rect">
                <a:avLst/>
              </a:prstGeom>
            </p:spPr>
            <p:txBody>
              <a:bodyPr numCol="2">
                <a:normAutofit fontScale="85000" lnSpcReduction="20000"/>
              </a:bodyPr>
              <a:lstStyle/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(2</a:t>
                </a:r>
                <a:r>
                  <a:rPr lang="en-US" baseline="30000" dirty="0"/>
                  <a:t>n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(n)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(1)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None of these</a:t>
                </a:r>
              </a:p>
              <a:p>
                <a:pPr marL="51435" indent="0">
                  <a:buNone/>
                </a:pPr>
                <a:r>
                  <a:rPr lang="en-US" i="1" dirty="0">
                    <a:latin typeface="Calibri" pitchFamily="34" charset="0"/>
                  </a:rPr>
                  <a:t>(assume n = </a:t>
                </a:r>
                <a:r>
                  <a:rPr lang="en-US" i="1" dirty="0" err="1">
                    <a:latin typeface="Calibri" pitchFamily="34" charset="0"/>
                  </a:rPr>
                  <a:t>arr.length</a:t>
                </a:r>
                <a:r>
                  <a:rPr lang="en-US" i="1" dirty="0">
                    <a:latin typeface="Calibri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  <p:custDataLst>
                  <p:tags r:id="rId2"/>
                </p:custDataLst>
              </p:nvPr>
            </p:nvSpPr>
            <p:spPr>
              <a:xfrm>
                <a:off x="1600200" y="3829050"/>
                <a:ext cx="5829300" cy="971550"/>
              </a:xfrm>
              <a:prstGeom prst="rect">
                <a:avLst/>
              </a:prstGeom>
              <a:blipFill>
                <a:blip r:embed="rId5"/>
                <a:stretch>
                  <a:fillRect l="-105" t="-8125"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1771650" y="1265093"/>
            <a:ext cx="4800600" cy="23431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" indent="0">
              <a:buNone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range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/100;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return sum;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822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</a:t>
            </a:r>
            <a:r>
              <a:rPr lang="en-US" i="1" dirty="0"/>
              <a:t>worst case </a:t>
            </a:r>
            <a:r>
              <a:rPr lang="en-US" dirty="0"/>
              <a:t>analysis, which algorithm has the better (smaller) Big-</a:t>
            </a:r>
            <a:r>
              <a:rPr lang="el-GR" dirty="0"/>
              <a:t>Θ</a:t>
            </a:r>
            <a:r>
              <a:rPr lang="en-US" dirty="0"/>
              <a:t> bound?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347341"/>
            <a:ext cx="5707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6907" y="3886201"/>
            <a:ext cx="173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find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fastFind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1830616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</a:t>
            </a:r>
            <a:r>
              <a:rPr lang="en-US" i="1" dirty="0"/>
              <a:t>best case </a:t>
            </a:r>
            <a:r>
              <a:rPr lang="en-US" dirty="0"/>
              <a:t>analysis, which algorithm has the better Big-</a:t>
            </a:r>
            <a:r>
              <a:rPr lang="el-GR" dirty="0"/>
              <a:t>Θ</a:t>
            </a:r>
            <a:r>
              <a:rPr lang="en-US" dirty="0"/>
              <a:t> bound?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347341"/>
            <a:ext cx="5707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6907" y="3886201"/>
            <a:ext cx="173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find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fastFind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186304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Practical sorting algorithms:</a:t>
            </a:r>
            <a:br>
              <a:rPr lang="en-US" dirty="0"/>
            </a:br>
            <a:r>
              <a:rPr lang="en-US" dirty="0"/>
              <a:t>Selection sort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4600" y="360045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71800" y="360045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29000" y="360045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86200" y="360045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400" y="360045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00600" y="360045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57800" y="360045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15000" y="360045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Left Brace 29"/>
          <p:cNvSpPr/>
          <p:nvPr/>
        </p:nvSpPr>
        <p:spPr>
          <a:xfrm rot="16200000">
            <a:off x="2343150" y="4261729"/>
            <a:ext cx="342900" cy="114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Left Brace 30"/>
          <p:cNvSpPr/>
          <p:nvPr/>
        </p:nvSpPr>
        <p:spPr>
          <a:xfrm rot="16200000">
            <a:off x="4257675" y="2475221"/>
            <a:ext cx="342900" cy="3714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/>
          <p:cNvSpPr txBox="1"/>
          <p:nvPr/>
        </p:nvSpPr>
        <p:spPr>
          <a:xfrm>
            <a:off x="2232972" y="4504045"/>
            <a:ext cx="6380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sorted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42216" y="4490329"/>
            <a:ext cx="8208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unsorted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C6827-71FB-4E87-8DD8-0E9C428A2131}"/>
              </a:ext>
            </a:extLst>
          </p:cNvPr>
          <p:cNvSpPr txBox="1"/>
          <p:nvPr/>
        </p:nvSpPr>
        <p:spPr>
          <a:xfrm>
            <a:off x="628650" y="1485900"/>
            <a:ext cx="800616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Pseudocode: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selectionSort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size of the unsorted part is greater than 1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position of the smallest element in the unsorted part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this smallest element to the last position in the sorted part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size of the sorted part and decrement the size of the unsorted part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5EF2B5-344F-4C8C-BDB3-2BCE3E9E126D}"/>
              </a:ext>
            </a:extLst>
          </p:cNvPr>
          <p:cNvSpPr/>
          <p:nvPr/>
        </p:nvSpPr>
        <p:spPr>
          <a:xfrm>
            <a:off x="559335" y="3088478"/>
            <a:ext cx="38327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2"/>
              </a:rPr>
              <a:t>https://www.youtube.com/watch?v=Ns4TPTC8whw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04159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28600"/>
            <a:ext cx="6437337" cy="4514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509430" y="3609090"/>
              <a:ext cx="28890" cy="68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0157" y="3599730"/>
                <a:ext cx="47080" cy="867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29CA828-9106-4007-BACC-87BD7DE7E2DD}"/>
              </a:ext>
            </a:extLst>
          </p:cNvPr>
          <p:cNvSpPr/>
          <p:nvPr/>
        </p:nvSpPr>
        <p:spPr>
          <a:xfrm>
            <a:off x="1330365" y="4752131"/>
            <a:ext cx="37371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5"/>
              </a:rPr>
              <a:t>https://www.youtube.com/watch?v=ROalU379l3U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17838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– what does it print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java.util.Arrays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sortA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for(int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&gt;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[j]) {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j;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1864" y="1369219"/>
            <a:ext cx="3886201" cy="32635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Sort.sortA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 53, 83, 15, 45, 49 });</a:t>
            </a:r>
          </a:p>
          <a:p>
            <a:pPr marL="0" indent="0">
              <a:buNone/>
            </a:pP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53, 83, 15, 45, 49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-&gt;</a:t>
            </a: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89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what does it print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java.util.Arrays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sortB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for(int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&gt; 0; j -=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Sort.sortB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 53, 83, 15, 45, 49 });</a:t>
            </a:r>
          </a:p>
          <a:p>
            <a:pPr marL="0" indent="0">
              <a:buNone/>
            </a:pP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53, 83, 15, 45, 49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-&gt;</a:t>
            </a: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11?</a:t>
            </a:r>
          </a:p>
          <a:p>
            <a:r>
              <a:rPr lang="en-US" dirty="0"/>
              <a:t>Big Theta</a:t>
            </a:r>
          </a:p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11?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4350" y="228600"/>
            <a:ext cx="6411558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O is an upper bound</a:t>
            </a:r>
            <a:br>
              <a:rPr lang="en-US" dirty="0"/>
            </a:br>
            <a:r>
              <a:rPr lang="el-GR" dirty="0"/>
              <a:t>Ω</a:t>
            </a:r>
            <a:r>
              <a:rPr lang="en-US" dirty="0"/>
              <a:t> is a </a:t>
            </a:r>
            <a:r>
              <a:rPr lang="en-US" i="1" dirty="0"/>
              <a:t>lower bound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828800" y="1257300"/>
                <a:ext cx="5429250" cy="3429000"/>
              </a:xfrm>
            </p:spPr>
            <p:txBody>
              <a:bodyPr>
                <a:normAutofit/>
              </a:bodyPr>
              <a:lstStyle/>
              <a:p>
                <a:pPr marL="51435" indent="0">
                  <a:buNone/>
                </a:pPr>
                <a:r>
                  <a:rPr lang="en-US" dirty="0"/>
                  <a:t>We say a function f(n) is </a:t>
                </a:r>
                <a:r>
                  <a:rPr lang="en-US" b="1" dirty="0">
                    <a:solidFill>
                      <a:schemeClr val="accent1"/>
                    </a:solidFill>
                  </a:rPr>
                  <a:t>“big-omega”</a:t>
                </a:r>
                <a:r>
                  <a:rPr lang="en-US" dirty="0"/>
                  <a:t> of another function g(n), and write 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b="1" dirty="0"/>
                  <a:t>Ω</a:t>
                </a:r>
                <a:r>
                  <a:rPr lang="en-US" dirty="0"/>
                  <a:t>(g(n)), if there are positive constants c and n</a:t>
                </a:r>
                <a:r>
                  <a:rPr lang="en-US" baseline="-25000" dirty="0"/>
                  <a:t>0</a:t>
                </a:r>
                <a:r>
                  <a:rPr lang="en-US" dirty="0"/>
                  <a:t> such that:</a:t>
                </a:r>
              </a:p>
              <a:p>
                <a:r>
                  <a:rPr lang="en-US" dirty="0"/>
                  <a:t>f(n) ≥ c g(n) for all n ≥ n</a:t>
                </a:r>
                <a:r>
                  <a:rPr lang="en-US" baseline="-25000" dirty="0"/>
                  <a:t>0</a:t>
                </a:r>
                <a:r>
                  <a:rPr lang="en-US" dirty="0"/>
                  <a:t>. </a:t>
                </a:r>
              </a:p>
              <a:p>
                <a:pPr marL="51435" indent="0">
                  <a:buNone/>
                </a:pPr>
                <a:endParaRPr lang="en-US" dirty="0"/>
              </a:p>
              <a:p>
                <a:pPr marL="51435" indent="0">
                  <a:buNone/>
                </a:pPr>
                <a:r>
                  <a:rPr lang="en-US" dirty="0"/>
                  <a:t>In other words, for large n, can you multiply g(n) by a constant and have it always be smaller than or equal to f(n)</a:t>
                </a:r>
              </a:p>
              <a:p>
                <a:pPr marL="51435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828800" y="1257300"/>
                <a:ext cx="5429250" cy="3429000"/>
              </a:xfrm>
              <a:blipFill>
                <a:blip r:embed="rId5"/>
                <a:stretch>
                  <a:fillRect l="-1122" t="-1066" r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56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Ω</a:t>
                </a:r>
                <a:r>
                  <a:rPr lang="en-US" dirty="0"/>
                  <a:t>(f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7"/>
                </p:custDataLst>
              </p:nvPr>
            </p:nvSpPr>
            <p:spPr>
              <a:blipFill>
                <a:blip r:embed="rId8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924812" y="1735074"/>
            <a:ext cx="2564892" cy="2619756"/>
          </a:xfrm>
          <a:prstGeom prst="rect">
            <a:avLst/>
          </a:prstGeom>
        </p:spPr>
        <p:txBody>
          <a:bodyPr/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51435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626770" y="1734742"/>
          <a:ext cx="2564606" cy="26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230330" y="20574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</a:t>
            </a:r>
            <a:r>
              <a:rPr lang="en-US" sz="1350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7200900" y="36576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</a:t>
            </a:r>
            <a:r>
              <a:rPr lang="en-US" sz="135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3833614"/>
            <a:ext cx="3429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"/>
            <a:r>
              <a:rPr lang="en-US" sz="1350" dirty="0"/>
              <a:t>In other words, for large n, can you multiply f</a:t>
            </a:r>
            <a:r>
              <a:rPr lang="en-US" sz="1350" baseline="-25000" dirty="0"/>
              <a:t>1</a:t>
            </a:r>
            <a:r>
              <a:rPr lang="en-US" sz="1350" dirty="0"/>
              <a:t> by a positive constant and have it always be smaller than f</a:t>
            </a:r>
            <a:r>
              <a:rPr lang="en-US" sz="1350" baseline="-25000" dirty="0"/>
              <a:t>2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32095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>
                <p:custDataLst>
                  <p:tags r:id="rId1"/>
                </p:custDataLst>
              </p:nvPr>
            </p:nvSpPr>
            <p:spPr>
              <a:xfrm>
                <a:off x="1657350" y="497786"/>
                <a:ext cx="5857020" cy="55399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"/>
                <a:r>
                  <a:rPr lang="en-US" sz="1500" dirty="0"/>
                  <a:t>f(n)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500" dirty="0"/>
                  <a:t> </a:t>
                </a:r>
                <a:r>
                  <a:rPr lang="en-US" sz="1500" b="1" dirty="0"/>
                  <a:t>O</a:t>
                </a:r>
                <a:r>
                  <a:rPr lang="en-US" sz="1500" dirty="0"/>
                  <a:t>(g(n)), if there are positive constants c and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 such that f(n) </a:t>
                </a:r>
                <a:r>
                  <a:rPr lang="en-US" sz="1500" b="1" dirty="0"/>
                  <a:t>≤</a:t>
                </a:r>
                <a:r>
                  <a:rPr lang="en-US" sz="1500" dirty="0"/>
                  <a:t> </a:t>
                </a:r>
                <a:r>
                  <a:rPr lang="en-US" sz="1500" b="1" dirty="0">
                    <a:solidFill>
                      <a:srgbClr val="FF3399"/>
                    </a:solidFill>
                  </a:rPr>
                  <a:t>c</a:t>
                </a:r>
                <a:r>
                  <a:rPr lang="en-US" sz="1500" dirty="0"/>
                  <a:t> * g(n) for all n ≥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. 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1657350" y="497786"/>
                <a:ext cx="5857020" cy="553998"/>
              </a:xfrm>
              <a:prstGeom prst="rect">
                <a:avLst/>
              </a:prstGeom>
              <a:blipFill>
                <a:blip r:embed="rId10"/>
                <a:stretch>
                  <a:fillRect t="-2151" b="-967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4"/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1543050" y="1657350"/>
                <a:ext cx="2928510" cy="308610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34290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2471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517904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121408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Obviously f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/>
                  <a:t> </a:t>
                </a:r>
                <a:r>
                  <a:rPr lang="el-GR" sz="1800" dirty="0"/>
                  <a:t>Ω</a:t>
                </a:r>
                <a:r>
                  <a:rPr lang="en-US" sz="1800" dirty="0"/>
                  <a:t>(f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) because f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&gt; f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 </a:t>
                </a:r>
                <a:r>
                  <a:rPr lang="en-US" sz="1350" dirty="0"/>
                  <a:t>(after about n=10, so we set n</a:t>
                </a:r>
                <a:r>
                  <a:rPr lang="en-US" sz="1350" baseline="-25000" dirty="0"/>
                  <a:t>0</a:t>
                </a:r>
                <a:r>
                  <a:rPr lang="en-US" sz="1350" dirty="0"/>
                  <a:t> = 10)</a:t>
                </a:r>
                <a:endParaRPr lang="en-US" sz="1800" dirty="0"/>
              </a:p>
              <a:p>
                <a:pPr lvl="1"/>
                <a:r>
                  <a:rPr lang="en-US" sz="1650" dirty="0"/>
                  <a:t>f</a:t>
                </a:r>
                <a:r>
                  <a:rPr lang="en-US" sz="1650" baseline="-25000" dirty="0"/>
                  <a:t>2</a:t>
                </a:r>
                <a:r>
                  <a:rPr lang="en-US" sz="1650" dirty="0"/>
                  <a:t> is clearly a </a:t>
                </a:r>
                <a:r>
                  <a:rPr lang="en-US" sz="1650" b="1" i="1" dirty="0">
                    <a:solidFill>
                      <a:schemeClr val="accent1"/>
                    </a:solidFill>
                  </a:rPr>
                  <a:t>lower bound</a:t>
                </a:r>
                <a:r>
                  <a:rPr lang="en-US" sz="1650" dirty="0"/>
                  <a:t> on f</a:t>
                </a:r>
                <a:r>
                  <a:rPr lang="en-US" sz="1650" baseline="-25000" dirty="0"/>
                  <a:t>1</a:t>
                </a:r>
                <a:r>
                  <a:rPr lang="en-US" sz="1650" dirty="0"/>
                  <a:t> and that’s what big-</a:t>
                </a:r>
                <a:r>
                  <a:rPr lang="el-GR" sz="1800" dirty="0"/>
                  <a:t>Ω</a:t>
                </a:r>
                <a:r>
                  <a:rPr lang="en-US" sz="1650" dirty="0"/>
                  <a:t> is all about</a:t>
                </a:r>
              </a:p>
              <a:p>
                <a:r>
                  <a:rPr lang="en-US" sz="1800" dirty="0"/>
                  <a:t>But f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/>
                  <a:t> </a:t>
                </a:r>
                <a:r>
                  <a:rPr lang="el-GR" sz="1800" dirty="0"/>
                  <a:t>Ω</a:t>
                </a:r>
                <a:r>
                  <a:rPr lang="en-US" sz="1800" dirty="0"/>
                  <a:t>(f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) as well! </a:t>
                </a:r>
              </a:p>
              <a:p>
                <a:pPr lvl="1"/>
                <a:r>
                  <a:rPr lang="en-US" sz="1650" dirty="0"/>
                  <a:t>We just have to use the “</a:t>
                </a:r>
                <a:r>
                  <a:rPr lang="en-US" sz="1650" b="1" dirty="0">
                    <a:solidFill>
                      <a:srgbClr val="FF3399"/>
                    </a:solidFill>
                  </a:rPr>
                  <a:t>c</a:t>
                </a:r>
                <a:r>
                  <a:rPr lang="en-US" sz="1650" dirty="0"/>
                  <a:t>” to adjust so f</a:t>
                </a:r>
                <a:r>
                  <a:rPr lang="en-US" sz="1650" baseline="-25000" dirty="0"/>
                  <a:t>1</a:t>
                </a:r>
                <a:r>
                  <a:rPr lang="en-US" sz="1650" dirty="0"/>
                  <a:t> that it moves below f</a:t>
                </a:r>
                <a:r>
                  <a:rPr lang="en-US" sz="1650" baseline="-25000" dirty="0"/>
                  <a:t>2</a:t>
                </a:r>
                <a:endParaRPr lang="en-US" sz="1650" dirty="0"/>
              </a:p>
            </p:txBody>
          </p:sp>
        </mc:Choice>
        <mc:Fallback>
          <p:sp>
            <p:nvSpPr>
              <p:cNvPr id="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543050" y="1657350"/>
                <a:ext cx="2928510" cy="3086100"/>
              </a:xfrm>
              <a:prstGeom prst="rect">
                <a:avLst/>
              </a:prstGeom>
              <a:blipFill>
                <a:blip r:embed="rId11"/>
                <a:stretch>
                  <a:fillRect t="-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>
                <p:custDataLst>
                  <p:tags r:id="rId3"/>
                </p:custDataLst>
              </p:nvPr>
            </p:nvSpPr>
            <p:spPr>
              <a:xfrm>
                <a:off x="1657350" y="1028700"/>
                <a:ext cx="5857020" cy="553998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"/>
                <a:r>
                  <a:rPr lang="en-US" sz="1500" dirty="0"/>
                  <a:t>f(n)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500" dirty="0"/>
                  <a:t> </a:t>
                </a:r>
                <a:r>
                  <a:rPr lang="el-GR" sz="1500" b="1" dirty="0"/>
                  <a:t>Ω</a:t>
                </a:r>
                <a:r>
                  <a:rPr lang="en-US" sz="1500" dirty="0"/>
                  <a:t>(g(n)), if there are positive constants c and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 such that f(n) </a:t>
                </a:r>
                <a:r>
                  <a:rPr lang="en-US" sz="1500" b="1" dirty="0"/>
                  <a:t>≥</a:t>
                </a:r>
                <a:r>
                  <a:rPr lang="en-US" sz="1500" dirty="0"/>
                  <a:t> </a:t>
                </a:r>
                <a:r>
                  <a:rPr lang="en-US" sz="1500" b="1" dirty="0">
                    <a:solidFill>
                      <a:srgbClr val="FF3399"/>
                    </a:solidFill>
                  </a:rPr>
                  <a:t>c</a:t>
                </a:r>
                <a:r>
                  <a:rPr lang="en-US" sz="1500" dirty="0"/>
                  <a:t> * g(n) for all n ≥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. 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657350" y="1028700"/>
                <a:ext cx="5857020" cy="553998"/>
              </a:xfrm>
              <a:prstGeom prst="rect">
                <a:avLst/>
              </a:prstGeom>
              <a:blipFill>
                <a:blip r:embed="rId12"/>
                <a:stretch>
                  <a:fillRect b="-721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Content Placeholder 8"/>
          <p:cNvGraphicFramePr>
            <a:graphicFrameLocks noGrp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4741070" y="1906192"/>
          <a:ext cx="2564606" cy="26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7" name="Rectangle 16"/>
          <p:cNvSpPr/>
          <p:nvPr>
            <p:custDataLst>
              <p:tags r:id="rId5"/>
            </p:custDataLst>
          </p:nvPr>
        </p:nvSpPr>
        <p:spPr>
          <a:xfrm>
            <a:off x="7344630" y="222885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</a:t>
            </a:r>
            <a:r>
              <a:rPr lang="en-US" sz="1350" baseline="-25000" dirty="0"/>
              <a:t>1</a:t>
            </a:r>
          </a:p>
        </p:txBody>
      </p:sp>
      <p:sp>
        <p:nvSpPr>
          <p:cNvPr id="18" name="Rectangle 17"/>
          <p:cNvSpPr/>
          <p:nvPr>
            <p:custDataLst>
              <p:tags r:id="rId6"/>
            </p:custDataLst>
          </p:nvPr>
        </p:nvSpPr>
        <p:spPr>
          <a:xfrm>
            <a:off x="7315200" y="3780651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</a:t>
            </a:r>
            <a:r>
              <a:rPr lang="en-US" sz="135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Rectangle 18"/>
          <p:cNvSpPr/>
          <p:nvPr>
            <p:custDataLst>
              <p:tags r:id="rId7"/>
            </p:custDataLst>
          </p:nvPr>
        </p:nvSpPr>
        <p:spPr>
          <a:xfrm>
            <a:off x="7200901" y="4053253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rgbClr val="FF3399"/>
                </a:solidFill>
              </a:rPr>
              <a:t>c * </a:t>
            </a:r>
            <a:r>
              <a:rPr lang="en-US" sz="1350" dirty="0">
                <a:solidFill>
                  <a:srgbClr val="FF3399"/>
                </a:solidFill>
              </a:rPr>
              <a:t>f</a:t>
            </a:r>
            <a:r>
              <a:rPr lang="en-US" sz="1350" baseline="-25000" dirty="0">
                <a:solidFill>
                  <a:srgbClr val="FF3399"/>
                </a:solidFill>
              </a:rPr>
              <a:t>1</a:t>
            </a:r>
          </a:p>
        </p:txBody>
      </p:sp>
      <p:cxnSp>
        <p:nvCxnSpPr>
          <p:cNvPr id="20" name="Straight Connector 19"/>
          <p:cNvCxnSpPr/>
          <p:nvPr>
            <p:custDataLst>
              <p:tags r:id="rId8"/>
            </p:custDataLst>
          </p:nvPr>
        </p:nvCxnSpPr>
        <p:spPr>
          <a:xfrm flipV="1">
            <a:off x="5086350" y="4057650"/>
            <a:ext cx="2114550" cy="5715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5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834643" y="1375788"/>
                <a:ext cx="5268558" cy="857250"/>
              </a:xfrm>
            </p:spPr>
            <p:txBody>
              <a:bodyPr/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Ω</a:t>
                </a:r>
                <a:r>
                  <a:rPr lang="en-US" dirty="0"/>
                  <a:t>(f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834643" y="1375788"/>
                <a:ext cx="5268558" cy="857250"/>
              </a:xfrm>
              <a:blipFill>
                <a:blip r:embed="rId10"/>
                <a:stretch>
                  <a:fillRect l="-312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904030" y="2486222"/>
            <a:ext cx="2564892" cy="2619756"/>
          </a:xfrm>
          <a:prstGeom prst="rect">
            <a:avLst/>
          </a:prstGeom>
        </p:spPr>
        <p:txBody>
          <a:bodyPr/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51435" indent="0">
              <a:buNone/>
            </a:pPr>
            <a:r>
              <a:rPr lang="en-US" dirty="0"/>
              <a:t>Why or why not?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626770" y="1734742"/>
          <a:ext cx="2564606" cy="26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7230330" y="302895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</a:t>
            </a:r>
            <a:r>
              <a:rPr lang="en-US" sz="1350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200900" y="36576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</a:t>
            </a:r>
            <a:r>
              <a:rPr lang="en-US" sz="135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7230330" y="18288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f</a:t>
            </a:r>
            <a:r>
              <a:rPr lang="en-US" sz="1350" baseline="-25000" dirty="0">
                <a:solidFill>
                  <a:schemeClr val="accent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>
                <p:custDataLst>
                  <p:tags r:id="rId7"/>
                </p:custDataLst>
              </p:nvPr>
            </p:nvSpPr>
            <p:spPr>
              <a:xfrm>
                <a:off x="1561194" y="211670"/>
                <a:ext cx="5857020" cy="55399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"/>
                <a:r>
                  <a:rPr lang="en-US" sz="1500" dirty="0"/>
                  <a:t>f(n)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500" dirty="0"/>
                  <a:t> </a:t>
                </a:r>
                <a:r>
                  <a:rPr lang="en-US" sz="1500" b="1" dirty="0"/>
                  <a:t>O</a:t>
                </a:r>
                <a:r>
                  <a:rPr lang="en-US" sz="1500" dirty="0"/>
                  <a:t>(g(n)), if there are positive constants c and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 such that f(n) </a:t>
                </a:r>
                <a:r>
                  <a:rPr lang="en-US" sz="1500" b="1" dirty="0"/>
                  <a:t>≤</a:t>
                </a:r>
                <a:r>
                  <a:rPr lang="en-US" sz="1500" dirty="0"/>
                  <a:t> </a:t>
                </a:r>
                <a:r>
                  <a:rPr lang="en-US" sz="1500" b="1" dirty="0">
                    <a:solidFill>
                      <a:srgbClr val="FF3399"/>
                    </a:solidFill>
                  </a:rPr>
                  <a:t>c</a:t>
                </a:r>
                <a:r>
                  <a:rPr lang="en-US" sz="1500" dirty="0"/>
                  <a:t> * g(n) for all n ≥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. 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1561194" y="211670"/>
                <a:ext cx="5857020" cy="553998"/>
              </a:xfrm>
              <a:prstGeom prst="rect">
                <a:avLst/>
              </a:prstGeom>
              <a:blipFill>
                <a:blip r:embed="rId12"/>
                <a:stretch>
                  <a:fillRect t="-3261" b="-9783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>
                <p:custDataLst>
                  <p:tags r:id="rId8"/>
                </p:custDataLst>
              </p:nvPr>
            </p:nvSpPr>
            <p:spPr>
              <a:xfrm>
                <a:off x="1561194" y="742584"/>
                <a:ext cx="5857020" cy="553998"/>
              </a:xfrm>
              <a:prstGeom prst="rect">
                <a:avLst/>
              </a:prstGeom>
              <a:ln w="63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"/>
                <a:r>
                  <a:rPr lang="en-US" sz="1500" dirty="0"/>
                  <a:t>f(n)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500" dirty="0"/>
                  <a:t> </a:t>
                </a:r>
                <a:r>
                  <a:rPr lang="el-GR" sz="1500" b="1" dirty="0"/>
                  <a:t>Ω</a:t>
                </a:r>
                <a:r>
                  <a:rPr lang="en-US" sz="1500" dirty="0"/>
                  <a:t>(g(n)), if there are positive constants c and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 such that f(n) </a:t>
                </a:r>
                <a:r>
                  <a:rPr lang="en-US" sz="1500" b="1" dirty="0"/>
                  <a:t>≥</a:t>
                </a:r>
                <a:r>
                  <a:rPr lang="en-US" sz="1500" dirty="0"/>
                  <a:t> </a:t>
                </a:r>
                <a:r>
                  <a:rPr lang="en-US" sz="1500" b="1" dirty="0">
                    <a:solidFill>
                      <a:srgbClr val="FF3399"/>
                    </a:solidFill>
                  </a:rPr>
                  <a:t>c</a:t>
                </a:r>
                <a:r>
                  <a:rPr lang="en-US" sz="1500" dirty="0"/>
                  <a:t> * g(n) for all n ≥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. 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561194" y="742584"/>
                <a:ext cx="5857020" cy="553998"/>
              </a:xfrm>
              <a:prstGeom prst="rect">
                <a:avLst/>
              </a:prstGeom>
              <a:blipFill>
                <a:blip r:embed="rId13"/>
                <a:stretch>
                  <a:fillRect t="-2174" b="-9783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5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834643" y="1375788"/>
                <a:ext cx="5268558" cy="857250"/>
              </a:xfrm>
            </p:spPr>
            <p:txBody>
              <a:bodyPr/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Ω</a:t>
                </a:r>
                <a:r>
                  <a:rPr lang="en-US" dirty="0"/>
                  <a:t>(f</a:t>
                </a:r>
                <a:r>
                  <a:rPr lang="en-US" baseline="-25000" dirty="0"/>
                  <a:t>3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834643" y="1375788"/>
                <a:ext cx="5268558" cy="857250"/>
              </a:xfrm>
              <a:blipFill>
                <a:blip r:embed="rId10"/>
                <a:stretch>
                  <a:fillRect l="-312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904030" y="2453114"/>
            <a:ext cx="2564892" cy="2619756"/>
          </a:xfrm>
          <a:prstGeom prst="rect">
            <a:avLst/>
          </a:prstGeom>
        </p:spPr>
        <p:txBody>
          <a:bodyPr/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51435" indent="0">
              <a:buNone/>
            </a:pPr>
            <a:r>
              <a:rPr lang="en-US" dirty="0"/>
              <a:t>Why or why not?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626770" y="1734742"/>
          <a:ext cx="2564606" cy="26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7230330" y="302895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</a:t>
            </a:r>
            <a:r>
              <a:rPr lang="en-US" sz="1350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200900" y="36576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</a:t>
            </a:r>
            <a:r>
              <a:rPr lang="en-US" sz="135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7230330" y="18288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f</a:t>
            </a:r>
            <a:r>
              <a:rPr lang="en-US" sz="1350" baseline="-25000" dirty="0">
                <a:solidFill>
                  <a:schemeClr val="accent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>
                <p:custDataLst>
                  <p:tags r:id="rId7"/>
                </p:custDataLst>
              </p:nvPr>
            </p:nvSpPr>
            <p:spPr>
              <a:xfrm>
                <a:off x="1561194" y="211670"/>
                <a:ext cx="5857020" cy="55399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"/>
                <a:r>
                  <a:rPr lang="en-US" sz="1500" dirty="0"/>
                  <a:t>f(n)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500" dirty="0"/>
                  <a:t> </a:t>
                </a:r>
                <a:r>
                  <a:rPr lang="en-US" sz="1500" b="1" dirty="0"/>
                  <a:t>O</a:t>
                </a:r>
                <a:r>
                  <a:rPr lang="en-US" sz="1500" dirty="0"/>
                  <a:t>(g(n)), if there are positive constants c and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 such that f(n) </a:t>
                </a:r>
                <a:r>
                  <a:rPr lang="en-US" sz="1500" b="1" dirty="0"/>
                  <a:t>≤</a:t>
                </a:r>
                <a:r>
                  <a:rPr lang="en-US" sz="1500" dirty="0"/>
                  <a:t> </a:t>
                </a:r>
                <a:r>
                  <a:rPr lang="en-US" sz="1500" b="1" dirty="0">
                    <a:solidFill>
                      <a:srgbClr val="FF3399"/>
                    </a:solidFill>
                  </a:rPr>
                  <a:t>c</a:t>
                </a:r>
                <a:r>
                  <a:rPr lang="en-US" sz="1500" dirty="0"/>
                  <a:t> * g(n) for all n ≥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. 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1561194" y="211670"/>
                <a:ext cx="5857020" cy="553998"/>
              </a:xfrm>
              <a:prstGeom prst="rect">
                <a:avLst/>
              </a:prstGeom>
              <a:blipFill>
                <a:blip r:embed="rId12"/>
                <a:stretch>
                  <a:fillRect t="-3261" b="-9783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>
                <p:custDataLst>
                  <p:tags r:id="rId8"/>
                </p:custDataLst>
              </p:nvPr>
            </p:nvSpPr>
            <p:spPr>
              <a:xfrm>
                <a:off x="1561194" y="742584"/>
                <a:ext cx="5857020" cy="553998"/>
              </a:xfrm>
              <a:prstGeom prst="rect">
                <a:avLst/>
              </a:prstGeom>
              <a:ln w="63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"/>
                <a:r>
                  <a:rPr lang="en-US" sz="1500" dirty="0"/>
                  <a:t>f(n)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500" dirty="0"/>
                  <a:t> </a:t>
                </a:r>
                <a:r>
                  <a:rPr lang="el-GR" sz="1500" b="1" dirty="0"/>
                  <a:t>Ω</a:t>
                </a:r>
                <a:r>
                  <a:rPr lang="en-US" sz="1500" dirty="0"/>
                  <a:t>(g(n)), if there are positive constants c and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 such that f(n) </a:t>
                </a:r>
                <a:r>
                  <a:rPr lang="en-US" sz="1500" b="1" dirty="0"/>
                  <a:t>≥</a:t>
                </a:r>
                <a:r>
                  <a:rPr lang="en-US" sz="1500" dirty="0"/>
                  <a:t> </a:t>
                </a:r>
                <a:r>
                  <a:rPr lang="en-US" sz="1500" b="1" dirty="0">
                    <a:solidFill>
                      <a:srgbClr val="FF3399"/>
                    </a:solidFill>
                  </a:rPr>
                  <a:t>c</a:t>
                </a:r>
                <a:r>
                  <a:rPr lang="en-US" sz="1500" dirty="0"/>
                  <a:t> * g(n) for all n ≥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. 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561194" y="742584"/>
                <a:ext cx="5857020" cy="553998"/>
              </a:xfrm>
              <a:prstGeom prst="rect">
                <a:avLst/>
              </a:prstGeom>
              <a:blipFill>
                <a:blip r:embed="rId13"/>
                <a:stretch>
                  <a:fillRect t="-2174" b="-9783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672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2796</TotalTime>
  <Words>2197</Words>
  <Application>Microsoft Office PowerPoint</Application>
  <PresentationFormat>On-screen Show (16:9)</PresentationFormat>
  <Paragraphs>288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Wingdings 2</vt:lpstr>
      <vt:lpstr>Cambria Math</vt:lpstr>
      <vt:lpstr>Courier New</vt:lpstr>
      <vt:lpstr>Calibri Light</vt:lpstr>
      <vt:lpstr>Times New Roman</vt:lpstr>
      <vt:lpstr>Calibri</vt:lpstr>
      <vt:lpstr>Roboto Mono</vt:lpstr>
      <vt:lpstr>Office Theme</vt:lpstr>
      <vt:lpstr>CSE 12 – Basic Data Structures and Object-Oriented Design Lecture 11</vt:lpstr>
      <vt:lpstr>Announcements</vt:lpstr>
      <vt:lpstr>Topics</vt:lpstr>
      <vt:lpstr>Questions on Lecture 11?</vt:lpstr>
      <vt:lpstr>O is an upper bound Ω is a lower bound</vt:lpstr>
      <vt:lpstr>f2 ∈ Ω(f1)</vt:lpstr>
      <vt:lpstr>PowerPoint Presentation</vt:lpstr>
      <vt:lpstr>f3 ∈ Ω(f1)</vt:lpstr>
      <vt:lpstr>f1 ∈ Ω(f3)</vt:lpstr>
      <vt:lpstr>f3 ∈ Ω(f1) but f1 not ∈ Ω(f3)</vt:lpstr>
      <vt:lpstr>Summary</vt:lpstr>
      <vt:lpstr>Big-θ</vt:lpstr>
      <vt:lpstr>f1 ∈ Θ(f2)</vt:lpstr>
      <vt:lpstr>f1 ∈ Θ(f2)</vt:lpstr>
      <vt:lpstr>f1 ∈ Θ(f3)</vt:lpstr>
      <vt:lpstr>Big-θ and sloppy usage</vt:lpstr>
      <vt:lpstr>Count how many times each line executes, then say which O( ) statement(s) is(are) true.</vt:lpstr>
      <vt:lpstr>Count how many times each line executes, then say which Θ( ) statement(s) is(are) true.</vt:lpstr>
      <vt:lpstr>Count how many times each line executes, then say which Θ( ) statement(s) is(are) true.</vt:lpstr>
      <vt:lpstr>Count how many times each line executes, then say which Θ( ) statement(s) is(are) true.</vt:lpstr>
      <vt:lpstr>With worst case analysis, which algorithm has the better (smaller) Big-Θ bound?</vt:lpstr>
      <vt:lpstr>With best case analysis, which algorithm has the better Big-Θ bound?</vt:lpstr>
      <vt:lpstr>Practical sorting algorithms: Selection sort</vt:lpstr>
      <vt:lpstr>PowerPoint Presentation</vt:lpstr>
      <vt:lpstr>Selection Sort – what does it print out?</vt:lpstr>
      <vt:lpstr>Insertion Sort – what does it print 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160</cp:revision>
  <dcterms:modified xsi:type="dcterms:W3CDTF">2021-02-01T03:39:42Z</dcterms:modified>
</cp:coreProperties>
</file>