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774" r:id="rId5"/>
    <p:sldId id="888" r:id="rId6"/>
    <p:sldId id="917" r:id="rId7"/>
    <p:sldId id="912" r:id="rId8"/>
    <p:sldId id="916" r:id="rId9"/>
    <p:sldId id="889" r:id="rId10"/>
    <p:sldId id="890" r:id="rId11"/>
    <p:sldId id="892" r:id="rId12"/>
    <p:sldId id="893" r:id="rId13"/>
    <p:sldId id="894" r:id="rId14"/>
    <p:sldId id="77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036" autoAdjust="0"/>
  </p:normalViewPr>
  <p:slideViewPr>
    <p:cSldViewPr snapToGrid="0">
      <p:cViewPr varScale="1">
        <p:scale>
          <a:sx n="121" d="100"/>
          <a:sy n="121" d="100"/>
        </p:scale>
        <p:origin x="66" y="390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3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wWBy6J5gz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and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3144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2150" y="1314450"/>
            <a:ext cx="1543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the time to partition on each level takes N comparisons, how long does Quicksort take with a good partition?</a:t>
            </a:r>
          </a:p>
          <a:p>
            <a:pPr marL="257175" indent="-257175">
              <a:buAutoNum type="alphaUcPeriod"/>
            </a:pPr>
            <a:r>
              <a:rPr lang="en-US" sz="1350" dirty="0"/>
              <a:t>O(1)</a:t>
            </a:r>
          </a:p>
          <a:p>
            <a:pPr marL="257175" indent="-257175">
              <a:buAutoNum type="alphaUcPeriod"/>
            </a:pPr>
            <a:r>
              <a:rPr lang="en-US" sz="1350" dirty="0"/>
              <a:t>O(log(N))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O(N)</a:t>
            </a:r>
          </a:p>
          <a:p>
            <a:pPr marL="257175" indent="-257175">
              <a:buAutoNum type="alphaUcPeriod"/>
            </a:pPr>
            <a:r>
              <a:rPr lang="en-US" sz="1350" dirty="0"/>
              <a:t>O(N*log(N))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</a:t>
            </a:r>
            <a:r>
              <a:rPr lang="en-US" sz="1350" baseline="30000" dirty="0"/>
              <a:t>2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065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would be the </a:t>
            </a:r>
            <a:r>
              <a:rPr lang="en-US" sz="2400" i="1" dirty="0"/>
              <a:t>worst </a:t>
            </a:r>
            <a:r>
              <a:rPr lang="en-US" sz="2400" dirty="0"/>
              <a:t>choice for the pivot?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0"/>
            <a:ext cx="349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minimum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last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</p:txBody>
      </p:sp>
    </p:spTree>
    <p:extLst>
      <p:ext uri="{BB962C8B-B14F-4D97-AF65-F5344CB8AC3E}">
        <p14:creationId xmlns:p14="http://schemas.microsoft.com/office/powerpoint/2010/main" val="12079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834" y="171450"/>
            <a:ext cx="5268558" cy="857250"/>
          </a:xfrm>
        </p:spPr>
        <p:txBody>
          <a:bodyPr/>
          <a:lstStyle/>
          <a:p>
            <a:r>
              <a:rPr lang="en-US" dirty="0"/>
              <a:t>Quick sort with a bad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6349008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is a better choice for the pivot?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1"/>
            <a:ext cx="311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They are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292016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-2936"/>
            <a:ext cx="4256859" cy="3263504"/>
          </a:xfrm>
        </p:spPr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public static void swap(String[] array, int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int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String temp = array[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array[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public static int partition(String[] array, int low, int high)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high - 1;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String pivot = array[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low,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high - 2;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 (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&lt;=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if (array[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].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compareTo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(pivot) &lt; 0)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swap(array,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-=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swap(array,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return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1442" y="0"/>
            <a:ext cx="4142558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public static void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(String[] array, int low, int high)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if (high - low &lt;= 1) { return;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partition(array, low,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(array, low,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(array,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+ 1,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public static void sort(String[] array)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(array, 0,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array.length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String[] str = {"f", "b", "a", "e", "d", "c"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Sort.sort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(str);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Arrays.deepToString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13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5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11:59pm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Partition/Sort</a:t>
            </a:r>
          </a:p>
          <a:p>
            <a:r>
              <a:rPr lang="en-US" dirty="0"/>
              <a:t>Questions on Lecture 13?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5948500" cy="4140926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class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SortFast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public static String s(int[]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 return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static int[] combine(int[]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int[]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0,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0;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int[] combined = new int[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part1.length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part2.length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while(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part1.length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&amp;&amp;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part2.length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if(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&lt;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combined[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combined[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while(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part1.length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combined[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while(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part2.length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combined[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(s(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+ " + s(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-&gt; " + s(combined));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return combined;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1969" y="0"/>
            <a:ext cx="4740185" cy="3113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public static int[]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if(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&lt;= 1) { return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; }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else {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Arrays.copyOfRange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0,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/ 2);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Arrays.copyOfRange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/ 2,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-&gt; " + 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+ " + 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sorted = combine(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return sorted;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}}}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static void main(String[]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args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int[] result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SortFast.sortC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(new int[]{34, 93, 12, 49, 69, 25, 39 });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SortFast.s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(result));}</a:t>
            </a:r>
          </a:p>
          <a:p>
            <a:pPr marL="0" indent="0">
              <a:buNone/>
            </a:pPr>
            <a:endParaRPr lang="en-US" sz="8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Quicksort: Another magical (recursive)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0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7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5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22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694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26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83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1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5145" y="2291830"/>
            <a:ext cx="18085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Select a </a:t>
            </a:r>
            <a:r>
              <a:rPr lang="en-US" sz="1350" b="1" dirty="0">
                <a:solidFill>
                  <a:srgbClr val="FF0000"/>
                </a:solidFill>
              </a:rPr>
              <a:t>pivot</a:t>
            </a:r>
            <a:r>
              <a:rPr lang="en-US" sz="1350" dirty="0"/>
              <a:t> element: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13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70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27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4708" y="2581440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419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99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6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13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9780" y="3125949"/>
            <a:ext cx="67059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“Partition” the elements in the array (</a:t>
            </a:r>
            <a:r>
              <a:rPr lang="en-US" sz="1350" b="1" dirty="0">
                <a:solidFill>
                  <a:srgbClr val="0070C0"/>
                </a:solidFill>
              </a:rPr>
              <a:t>smaller or equal to pivot</a:t>
            </a:r>
            <a:r>
              <a:rPr lang="en-US" sz="1350" b="1" dirty="0"/>
              <a:t>, larger or equal to pivot)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03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60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17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748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320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89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46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03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8061" y="3963013"/>
            <a:ext cx="6067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Magically sort the smaller elements and the larger elements (Quicksort)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03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60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7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48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320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89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46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03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175EF1-ADFD-4820-9CB3-C3002B854B6D}"/>
              </a:ext>
            </a:extLst>
          </p:cNvPr>
          <p:cNvSpPr/>
          <p:nvPr/>
        </p:nvSpPr>
        <p:spPr>
          <a:xfrm>
            <a:off x="2529010" y="1242973"/>
            <a:ext cx="37891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3"/>
              </a:rPr>
              <a:t>https://www.youtube.com/watch?v=ywWBy6J5gz8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3348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058F-D9A0-4B9D-BFD1-1F8E88F5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F2EE8-BA83-49EE-A305-94354AABC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390" y="57150"/>
            <a:ext cx="4472610" cy="5036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0C7143-D24D-42D2-8854-5113A16F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" y="71618"/>
            <a:ext cx="4472612" cy="1457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91EF1-F9DE-4D53-B48C-29FBFDF44A13}"/>
              </a:ext>
            </a:extLst>
          </p:cNvPr>
          <p:cNvSpPr txBox="1"/>
          <p:nvPr/>
        </p:nvSpPr>
        <p:spPr>
          <a:xfrm>
            <a:off x="628650" y="2686050"/>
            <a:ext cx="26096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There are many ways to partition!</a:t>
            </a:r>
          </a:p>
        </p:txBody>
      </p:sp>
    </p:spTree>
    <p:extLst>
      <p:ext uri="{BB962C8B-B14F-4D97-AF65-F5344CB8AC3E}">
        <p14:creationId xmlns:p14="http://schemas.microsoft.com/office/powerpoint/2010/main" val="356629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CFB7-CE6B-483E-9BA8-7D859876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" y="27433"/>
            <a:ext cx="2052828" cy="658368"/>
          </a:xfrm>
        </p:spPr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D2A7-F166-4D81-B108-2153DA5B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sort {12, 4, 9, 3, 15, 8, 19, 2}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04F4C-2668-49F9-99E1-7BEF2464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0" y="57150"/>
            <a:ext cx="4472610" cy="50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5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3466-EBEC-4692-BA69-9DE521B6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5FD7-0673-4774-BC9A-52C43545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5763" indent="-385763">
              <a:buAutoNum type="arabicPeriod"/>
            </a:pPr>
            <a:r>
              <a:rPr lang="en-US" dirty="0"/>
              <a:t>We always pick the middle location as pivot</a:t>
            </a:r>
          </a:p>
          <a:p>
            <a:pPr marL="385763" indent="-385763">
              <a:buAutoNum type="arabicPeriod"/>
            </a:pPr>
            <a:r>
              <a:rPr lang="en-US" dirty="0"/>
              <a:t>The data we sort is {2, 3, 1, 5, 4, 6, 7}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the first split, what is the order of elements in the list that was &lt;= pivot?</a:t>
            </a:r>
          </a:p>
          <a:p>
            <a:pPr marL="385763" indent="-385763">
              <a:buAutoNum type="alphaUcPeriod"/>
            </a:pPr>
            <a:r>
              <a:rPr lang="en-US" dirty="0"/>
              <a:t>1 2 3 4</a:t>
            </a:r>
          </a:p>
          <a:p>
            <a:pPr marL="385763" indent="-385763">
              <a:buAutoNum type="alphaUcPeriod"/>
            </a:pPr>
            <a:r>
              <a:rPr lang="en-US" dirty="0"/>
              <a:t>2 3 1 4</a:t>
            </a:r>
          </a:p>
          <a:p>
            <a:pPr marL="385763" indent="-385763">
              <a:buAutoNum type="alphaUcPeriod"/>
            </a:pPr>
            <a:r>
              <a:rPr lang="en-US" dirty="0"/>
              <a:t>4 3 2 1</a:t>
            </a:r>
          </a:p>
          <a:p>
            <a:pPr marL="385763" indent="-385763">
              <a:buAutoNum type="alphaUcPeriod"/>
            </a:pPr>
            <a:r>
              <a:rPr lang="en-US" dirty="0"/>
              <a:t>3 4 1 2</a:t>
            </a:r>
          </a:p>
          <a:p>
            <a:pPr marL="385763" indent="-385763">
              <a:buAutoNum type="alphaUcPeriod"/>
            </a:pPr>
            <a:r>
              <a:rPr lang="en-US" dirty="0"/>
              <a:t>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7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7716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51" y="1943100"/>
            <a:ext cx="15430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many levels will there be if you choose a pivot that divides the list in half?</a:t>
            </a:r>
          </a:p>
          <a:p>
            <a:pPr marL="257175" indent="-257175">
              <a:buAutoNum type="alphaUcPeriod"/>
            </a:pPr>
            <a:r>
              <a:rPr lang="en-US" sz="1350" dirty="0"/>
              <a:t>1</a:t>
            </a:r>
          </a:p>
          <a:p>
            <a:pPr marL="257175" indent="-257175">
              <a:buAutoNum type="alphaUcPeriod"/>
            </a:pPr>
            <a:r>
              <a:rPr lang="en-US" sz="1350" dirty="0"/>
              <a:t>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</a:p>
          <a:p>
            <a:pPr marL="257175" indent="-257175">
              <a:buAutoNum type="alphaUcPeriod"/>
            </a:pPr>
            <a:r>
              <a:rPr lang="en-US" sz="1350" dirty="0"/>
              <a:t>N*log(N)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  <a:r>
              <a:rPr lang="en-US" sz="1350" baseline="30000" dirty="0"/>
              <a:t>2</a:t>
            </a:r>
            <a:r>
              <a:rPr lang="en-US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94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3036</TotalTime>
  <Words>1131</Words>
  <Application>Microsoft Office PowerPoint</Application>
  <PresentationFormat>On-screen Show (16:9)</PresentationFormat>
  <Paragraphs>171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 Light</vt:lpstr>
      <vt:lpstr>Courier New</vt:lpstr>
      <vt:lpstr>Calibri</vt:lpstr>
      <vt:lpstr>Arial</vt:lpstr>
      <vt:lpstr>Office Theme</vt:lpstr>
      <vt:lpstr>CSE 12 – Basic Data Structures and Object-Oriented Design Lecture 13</vt:lpstr>
      <vt:lpstr>Announcements</vt:lpstr>
      <vt:lpstr>Topics</vt:lpstr>
      <vt:lpstr>PowerPoint Presentation</vt:lpstr>
      <vt:lpstr>Quicksort: Another magical (recursive) algorithm</vt:lpstr>
      <vt:lpstr>PowerPoint Presentation</vt:lpstr>
      <vt:lpstr>Quick sort</vt:lpstr>
      <vt:lpstr>Quick Sort Details</vt:lpstr>
      <vt:lpstr>Quick Sort: Using a “good” pivot</vt:lpstr>
      <vt:lpstr>Quick Sort: Using a “good” pivot </vt:lpstr>
      <vt:lpstr>Which of these choices would be the worst choice for the pivot? </vt:lpstr>
      <vt:lpstr>Quick sort with a bad pivot</vt:lpstr>
      <vt:lpstr>Which of these choices is a better choice for the pivot?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178</cp:revision>
  <dcterms:modified xsi:type="dcterms:W3CDTF">2021-02-05T02:42:28Z</dcterms:modified>
</cp:coreProperties>
</file>