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6" r:id="rId4"/>
    <p:sldId id="447" r:id="rId5"/>
    <p:sldId id="448" r:id="rId6"/>
    <p:sldId id="449" r:id="rId7"/>
    <p:sldId id="450" r:id="rId8"/>
    <p:sldId id="690" r:id="rId9"/>
    <p:sldId id="683" r:id="rId10"/>
    <p:sldId id="715" r:id="rId11"/>
    <p:sldId id="707" r:id="rId12"/>
    <p:sldId id="682" r:id="rId13"/>
    <p:sldId id="267" r:id="rId14"/>
    <p:sldId id="268" r:id="rId15"/>
    <p:sldId id="776" r:id="rId16"/>
    <p:sldId id="727" r:id="rId17"/>
    <p:sldId id="728" r:id="rId18"/>
    <p:sldId id="729" r:id="rId19"/>
    <p:sldId id="730" r:id="rId20"/>
    <p:sldId id="731" r:id="rId21"/>
    <p:sldId id="777" r:id="rId22"/>
    <p:sldId id="705" r:id="rId23"/>
    <p:sldId id="706" r:id="rId24"/>
    <p:sldId id="711" r:id="rId25"/>
    <p:sldId id="713" r:id="rId26"/>
    <p:sldId id="709" r:id="rId27"/>
    <p:sldId id="710" r:id="rId28"/>
    <p:sldId id="714" r:id="rId29"/>
    <p:sldId id="712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Georgia" panose="02040502050405020303" pitchFamily="18" charset="0"/>
      <p:regular r:id="rId38"/>
      <p:bold r:id="rId39"/>
      <p:italic r:id="rId40"/>
      <p:boldItalic r:id="rId41"/>
    </p:embeddedFont>
    <p:embeddedFont>
      <p:font typeface="Times" panose="02020603050405020304" pitchFamily="18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58" autoAdjust="0"/>
    <p:restoredTop sz="96036" autoAdjust="0"/>
  </p:normalViewPr>
  <p:slideViewPr>
    <p:cSldViewPr snapToGrid="0">
      <p:cViewPr varScale="1">
        <p:scale>
          <a:sx n="109" d="100"/>
          <a:sy n="109" d="100"/>
        </p:scale>
        <p:origin x="60" y="231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on the screen </a:t>
            </a:r>
          </a:p>
          <a:p>
            <a:endParaRPr lang="en-US" dirty="0"/>
          </a:p>
          <a:p>
            <a:r>
              <a:rPr lang="en-US" dirty="0"/>
              <a:t>From an empty stack, push(5), then push(10)</a:t>
            </a:r>
          </a:p>
          <a:p>
            <a:endParaRPr lang="en-US" dirty="0"/>
          </a:p>
          <a:p>
            <a:r>
              <a:rPr lang="en-US" dirty="0"/>
              <a:t>Then peek()</a:t>
            </a:r>
          </a:p>
          <a:p>
            <a:endParaRPr lang="en-US" dirty="0"/>
          </a:p>
          <a:p>
            <a:r>
              <a:rPr lang="en-US" dirty="0"/>
              <a:t>Then pop()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11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process we expect to see</a:t>
            </a:r>
          </a:p>
          <a:p>
            <a:pPr marL="228600" indent="-228600">
              <a:buAutoNum type="arabicPeriod"/>
            </a:pPr>
            <a:r>
              <a:rPr lang="en-US" dirty="0"/>
              <a:t>left </a:t>
            </a:r>
            <a:r>
              <a:rPr lang="en-US" dirty="0" err="1"/>
              <a:t>paren</a:t>
            </a:r>
            <a:r>
              <a:rPr lang="en-US" dirty="0"/>
              <a:t> or operand on the left</a:t>
            </a:r>
          </a:p>
          <a:p>
            <a:pPr marL="228600" indent="-228600">
              <a:buAutoNum type="arabicPeriod"/>
            </a:pPr>
            <a:r>
              <a:rPr lang="en-US" dirty="0"/>
              <a:t>operator</a:t>
            </a:r>
          </a:p>
          <a:p>
            <a:pPr marL="228600" indent="-228600">
              <a:buAutoNum type="arabicPeriod"/>
            </a:pPr>
            <a:r>
              <a:rPr lang="en-US" dirty="0"/>
              <a:t>right </a:t>
            </a:r>
            <a:r>
              <a:rPr lang="en-US" dirty="0" err="1"/>
              <a:t>paren</a:t>
            </a:r>
            <a:r>
              <a:rPr lang="en-US" dirty="0"/>
              <a:t> or operand on the right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a precedence of operators so we have to operate on the operator with higher precedence</a:t>
            </a:r>
          </a:p>
          <a:p>
            <a:pPr marL="0" indent="0">
              <a:buNone/>
            </a:pPr>
            <a:r>
              <a:rPr lang="en-US" dirty="0" err="1"/>
              <a:t>paren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*, /, %</a:t>
            </a:r>
          </a:p>
          <a:p>
            <a:pPr marL="0" indent="0">
              <a:buNone/>
            </a:pPr>
            <a:r>
              <a:rPr lang="en-US" dirty="0"/>
              <a:t>+,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is 5 3 6 2 / 4 + *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1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2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1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249"/>
            <a:ext cx="9144000" cy="398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2581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94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tags" Target="../tags/tag64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8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10/docs/api/java/util/Stack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0F658E-5231-4725-B29A-82871B0C2D3B}"/>
              </a:ext>
            </a:extLst>
          </p:cNvPr>
          <p:cNvSpPr/>
          <p:nvPr/>
        </p:nvSpPr>
        <p:spPr>
          <a:xfrm>
            <a:off x="285377" y="149491"/>
            <a:ext cx="52578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1350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algn="just" fontAlgn="base"/>
            <a:r>
              <a:rPr lang="en-US" sz="1350" dirty="0">
                <a:solidFill>
                  <a:srgbClr val="FF8000"/>
                </a:solidFill>
                <a:latin typeface="inherit"/>
              </a:rPr>
              <a:t>// Iterative DFS using stack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800080"/>
                </a:solidFill>
                <a:latin typeface="inherit"/>
              </a:rPr>
              <a:t>public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sz="1350" dirty="0">
                <a:solidFill>
                  <a:srgbClr val="800080"/>
                </a:solidFill>
                <a:latin typeface="inherit"/>
              </a:rPr>
              <a:t>void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dfsUsingStack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>
                <a:solidFill>
                  <a:srgbClr val="004ED0"/>
                </a:solidFill>
                <a:latin typeface="inherit"/>
              </a:rPr>
              <a:t>Node 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node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){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2D7A"/>
                </a:solidFill>
                <a:latin typeface="inherit"/>
              </a:rPr>
              <a:t>    Stack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&lt;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Node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&gt; 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stack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sz="1350" dirty="0">
                <a:solidFill>
                  <a:srgbClr val="800080"/>
                </a:solidFill>
                <a:latin typeface="inherit"/>
              </a:rPr>
              <a:t>new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Stack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&lt;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Node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&gt;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();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2D7A"/>
                </a:solidFill>
                <a:latin typeface="inherit"/>
              </a:rPr>
              <a:t>    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stack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add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node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);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800080"/>
                </a:solidFill>
                <a:latin typeface="inherit"/>
              </a:rPr>
              <a:t>    while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!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stack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isEmpty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())</a:t>
            </a:r>
            <a:r>
              <a:rPr lang="en-US" sz="135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algn="just" fontAlgn="base"/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4ED0"/>
                </a:solidFill>
                <a:latin typeface="inherit"/>
              </a:rPr>
              <a:t>        Node 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element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stack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pop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();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4ED0"/>
                </a:solidFill>
                <a:latin typeface="inherit"/>
              </a:rPr>
              <a:t>        </a:t>
            </a:r>
            <a:r>
              <a:rPr lang="en-US" sz="1350" dirty="0">
                <a:solidFill>
                  <a:srgbClr val="800080"/>
                </a:solidFill>
                <a:latin typeface="inherit"/>
              </a:rPr>
              <a:t>if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!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element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visited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){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2D7A"/>
                </a:solidFill>
                <a:latin typeface="inherit"/>
              </a:rPr>
              <a:t>	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System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out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print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element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data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+ </a:t>
            </a:r>
            <a:r>
              <a:rPr lang="en-US" sz="1350" dirty="0">
                <a:solidFill>
                  <a:srgbClr val="008000"/>
                </a:solidFill>
                <a:latin typeface="inherit"/>
              </a:rPr>
              <a:t>" "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);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2D7A"/>
                </a:solidFill>
                <a:latin typeface="inherit"/>
              </a:rPr>
              <a:t>	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element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visited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 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= </a:t>
            </a:r>
            <a:r>
              <a:rPr lang="en-US" sz="1350" dirty="0">
                <a:solidFill>
                  <a:srgbClr val="800080"/>
                </a:solidFill>
                <a:latin typeface="inherit"/>
              </a:rPr>
              <a:t>true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;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333333"/>
                </a:solidFill>
                <a:latin typeface="inherit"/>
              </a:rPr>
              <a:t>        }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2D7A"/>
                </a:solidFill>
                <a:latin typeface="inherit"/>
              </a:rPr>
              <a:t>        List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&lt;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Node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&gt; 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neighbours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element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getNeighbours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();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800080"/>
                </a:solidFill>
                <a:latin typeface="inherit"/>
              </a:rPr>
              <a:t>        for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sz="1350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&lt; 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neighbours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size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();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++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{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0000"/>
                </a:solidFill>
                <a:latin typeface="inherit"/>
              </a:rPr>
              <a:t>	Node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n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neighbours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get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);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800080"/>
                </a:solidFill>
                <a:latin typeface="inherit"/>
              </a:rPr>
              <a:t>	if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n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!=</a:t>
            </a:r>
            <a:r>
              <a:rPr lang="en-US" sz="1350" dirty="0">
                <a:solidFill>
                  <a:srgbClr val="800080"/>
                </a:solidFill>
                <a:latin typeface="inherit"/>
              </a:rPr>
              <a:t>null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&amp;&amp; !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n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visited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){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2D7A"/>
                </a:solidFill>
                <a:latin typeface="inherit"/>
              </a:rPr>
              <a:t>	      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stack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add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n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);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333333"/>
                </a:solidFill>
                <a:latin typeface="inherit"/>
              </a:rPr>
              <a:t>	}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333333"/>
                </a:solidFill>
                <a:latin typeface="inherit"/>
              </a:rPr>
              <a:t>         }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333333"/>
                </a:solidFill>
                <a:latin typeface="inherit"/>
              </a:rPr>
              <a:t>    }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333333"/>
                </a:solidFill>
                <a:latin typeface="inherit"/>
              </a:rPr>
              <a:t>}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0000"/>
                </a:solidFill>
                <a:latin typeface="Monaco"/>
              </a:rPr>
              <a:t> </a:t>
            </a:r>
          </a:p>
        </p:txBody>
      </p:sp>
      <p:sp>
        <p:nvSpPr>
          <p:cNvPr id="6" name="Rectangle 7" descr="25%">
            <a:extLst>
              <a:ext uri="{FF2B5EF4-FFF2-40B4-BE49-F238E27FC236}">
                <a16:creationId xmlns:a16="http://schemas.microsoft.com/office/drawing/2014/main" id="{C5D8FCDB-1815-421A-85DA-B0E2430978A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72200" y="12573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C9C1098-5958-4D75-B907-5B7D7B311C6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86550" y="12573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CC80E03-FADD-485F-912F-DE19080106D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200900" y="12573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47364A8D-FE83-4749-87C7-E8CE16EFD22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15250" y="12573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10" name="Rectangle 13" descr="25%">
            <a:extLst>
              <a:ext uri="{FF2B5EF4-FFF2-40B4-BE49-F238E27FC236}">
                <a16:creationId xmlns:a16="http://schemas.microsoft.com/office/drawing/2014/main" id="{2265E1A7-0412-44FB-9456-66B5FBE3406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72200" y="177165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9D3AE6E6-D7ED-44A9-8E43-022CAD91DA4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686550" y="17716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12" name="Rectangle 15" descr="25%">
            <a:extLst>
              <a:ext uri="{FF2B5EF4-FFF2-40B4-BE49-F238E27FC236}">
                <a16:creationId xmlns:a16="http://schemas.microsoft.com/office/drawing/2014/main" id="{79766FA6-132F-4127-80A8-D2BB5D0DB61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200900" y="2283619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765379B8-A0D4-4FE7-9BB9-2738F1BE5CD2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715250" y="1771650"/>
            <a:ext cx="514350" cy="5143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S</a:t>
            </a:r>
          </a:p>
        </p:txBody>
      </p:sp>
      <p:sp>
        <p:nvSpPr>
          <p:cNvPr id="14" name="Rectangle 19" descr="25%">
            <a:extLst>
              <a:ext uri="{FF2B5EF4-FFF2-40B4-BE49-F238E27FC236}">
                <a16:creationId xmlns:a16="http://schemas.microsoft.com/office/drawing/2014/main" id="{990F9ACF-8B57-4C17-92BA-DC70A10E648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2286000"/>
            <a:ext cx="514350" cy="514350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  <a:endParaRPr lang="en-US" altLang="en-US" sz="1800" dirty="0"/>
          </a:p>
        </p:txBody>
      </p:sp>
      <p:sp>
        <p:nvSpPr>
          <p:cNvPr id="15" name="Rectangle 20" descr="25%">
            <a:extLst>
              <a:ext uri="{FF2B5EF4-FFF2-40B4-BE49-F238E27FC236}">
                <a16:creationId xmlns:a16="http://schemas.microsoft.com/office/drawing/2014/main" id="{4AD9A351-5A6C-41CF-9789-D85C09C7813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686550" y="22860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16" name="Rectangle 21" descr="25%">
            <a:extLst>
              <a:ext uri="{FF2B5EF4-FFF2-40B4-BE49-F238E27FC236}">
                <a16:creationId xmlns:a16="http://schemas.microsoft.com/office/drawing/2014/main" id="{D84789F7-321C-46A4-B776-34078C816C68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200900" y="1769269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DACA52CA-5F91-4777-AC36-DE71AECD0D3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715250" y="22860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18" name="Rectangle 37" descr="25%">
            <a:extLst>
              <a:ext uri="{FF2B5EF4-FFF2-40B4-BE49-F238E27FC236}">
                <a16:creationId xmlns:a16="http://schemas.microsoft.com/office/drawing/2014/main" id="{69F0A88A-7A02-4498-AE8B-C656F1474029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72200" y="7429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19" name="Rectangle 38" descr="25%">
            <a:extLst>
              <a:ext uri="{FF2B5EF4-FFF2-40B4-BE49-F238E27FC236}">
                <a16:creationId xmlns:a16="http://schemas.microsoft.com/office/drawing/2014/main" id="{1EF266A9-919F-4920-A6C1-2805A11292F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686550" y="74295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20" name="Rectangle 39" descr="25%">
            <a:extLst>
              <a:ext uri="{FF2B5EF4-FFF2-40B4-BE49-F238E27FC236}">
                <a16:creationId xmlns:a16="http://schemas.microsoft.com/office/drawing/2014/main" id="{DCDCE22C-B834-4D36-BB96-B2D7AF4D6A5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200900" y="7429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21" name="Rectangle 40" descr="25%">
            <a:extLst>
              <a:ext uri="{FF2B5EF4-FFF2-40B4-BE49-F238E27FC236}">
                <a16:creationId xmlns:a16="http://schemas.microsoft.com/office/drawing/2014/main" id="{96E20E12-1C79-45C1-AD09-77F6E77D46BE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715250" y="74295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22" name="Text Box 46">
            <a:extLst>
              <a:ext uri="{FF2B5EF4-FFF2-40B4-BE49-F238E27FC236}">
                <a16:creationId xmlns:a16="http://schemas.microsoft.com/office/drawing/2014/main" id="{53CF8CB8-CDBF-45D9-9844-775177452F12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11441" y="975123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23" name="Text Box 47">
            <a:extLst>
              <a:ext uri="{FF2B5EF4-FFF2-40B4-BE49-F238E27FC236}">
                <a16:creationId xmlns:a16="http://schemas.microsoft.com/office/drawing/2014/main" id="{036B4B67-FB2C-4C4E-95D8-5675C0484977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754291" y="821532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24" name="Text Box 48">
            <a:extLst>
              <a:ext uri="{FF2B5EF4-FFF2-40B4-BE49-F238E27FC236}">
                <a16:creationId xmlns:a16="http://schemas.microsoft.com/office/drawing/2014/main" id="{BB596346-8A43-4B9B-B67E-AC3A18FB7FCB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11441" y="146208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25" name="Text Box 49">
            <a:extLst>
              <a:ext uri="{FF2B5EF4-FFF2-40B4-BE49-F238E27FC236}">
                <a16:creationId xmlns:a16="http://schemas.microsoft.com/office/drawing/2014/main" id="{911A1A6B-79F3-454C-9654-0D60BE23561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754291" y="130849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26" name="Text Box 54">
            <a:extLst>
              <a:ext uri="{FF2B5EF4-FFF2-40B4-BE49-F238E27FC236}">
                <a16:creationId xmlns:a16="http://schemas.microsoft.com/office/drawing/2014/main" id="{0AB17FEC-1502-4DBA-83FA-79EDCE91A303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811441" y="1982392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27" name="Text Box 55">
            <a:extLst>
              <a:ext uri="{FF2B5EF4-FFF2-40B4-BE49-F238E27FC236}">
                <a16:creationId xmlns:a16="http://schemas.microsoft.com/office/drawing/2014/main" id="{D9F8D7A4-F811-42B9-B93B-D716A417971F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754291" y="18288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28" name="Text Box 56">
            <a:extLst>
              <a:ext uri="{FF2B5EF4-FFF2-40B4-BE49-F238E27FC236}">
                <a16:creationId xmlns:a16="http://schemas.microsoft.com/office/drawing/2014/main" id="{9190129D-9322-40D8-B0EF-F6A14A97CACA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811441" y="2469357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92EE4CAD-2879-4B28-B522-93C6A5D2F8FF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754291" y="2315767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13DCA6B4-670E-45D1-828B-604BE6025AB6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47210" y="5143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31" name="Text Box 59">
            <a:extLst>
              <a:ext uri="{FF2B5EF4-FFF2-40B4-BE49-F238E27FC236}">
                <a16:creationId xmlns:a16="http://schemas.microsoft.com/office/drawing/2014/main" id="{BC243D5B-6FD8-44AC-A54C-951C6DEB7767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190060" y="3607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6C66C7B0-71F4-4F7B-A907-FC979DA88D98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761560" y="5143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33" name="Text Box 61">
            <a:extLst>
              <a:ext uri="{FF2B5EF4-FFF2-40B4-BE49-F238E27FC236}">
                <a16:creationId xmlns:a16="http://schemas.microsoft.com/office/drawing/2014/main" id="{E1C536CD-B657-4990-8026-67E043EC3C6E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704410" y="3607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34" name="Text Box 62">
            <a:extLst>
              <a:ext uri="{FF2B5EF4-FFF2-40B4-BE49-F238E27FC236}">
                <a16:creationId xmlns:a16="http://schemas.microsoft.com/office/drawing/2014/main" id="{7F083056-6648-4014-A82E-7A5760170268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269956" y="5143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35" name="Text Box 63">
            <a:extLst>
              <a:ext uri="{FF2B5EF4-FFF2-40B4-BE49-F238E27FC236}">
                <a16:creationId xmlns:a16="http://schemas.microsoft.com/office/drawing/2014/main" id="{9ADA5DAA-C831-48EC-AC63-A112EFD49DA0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212806" y="3607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36" name="Text Box 64">
            <a:extLst>
              <a:ext uri="{FF2B5EF4-FFF2-40B4-BE49-F238E27FC236}">
                <a16:creationId xmlns:a16="http://schemas.microsoft.com/office/drawing/2014/main" id="{9411A804-A1DC-47E2-97C7-B03109D148EB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790260" y="5143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37" name="Text Box 65">
            <a:extLst>
              <a:ext uri="{FF2B5EF4-FFF2-40B4-BE49-F238E27FC236}">
                <a16:creationId xmlns:a16="http://schemas.microsoft.com/office/drawing/2014/main" id="{48B4448D-7B8E-4303-8FD3-926860069A5B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733110" y="3607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408363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Stacks -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51435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One option: Implement the methods in the ADT from scratch.</a:t>
            </a: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714500"/>
            <a:ext cx="57070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StackWorklist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SearchWorklist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Square element;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next;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top;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add( Square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86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Stacks -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51435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One option: Implement the methods in the ADT from scratch.</a:t>
            </a: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1714501"/>
            <a:ext cx="4144083" cy="3208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 element;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next;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top;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push( 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n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n.next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top;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top = n;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4661" y="1714500"/>
            <a:ext cx="4248279" cy="3208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class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 element;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next;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n = new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n.next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0120" y="4761343"/>
            <a:ext cx="1920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redo all this work??</a:t>
            </a:r>
          </a:p>
        </p:txBody>
      </p:sp>
    </p:spTree>
    <p:extLst>
      <p:ext uri="{BB962C8B-B14F-4D97-AF65-F5344CB8AC3E}">
        <p14:creationId xmlns:p14="http://schemas.microsoft.com/office/powerpoint/2010/main" val="372188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6EF-2D50-4008-A720-FE03D1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</a:t>
            </a:r>
            <a:r>
              <a:rPr lang="en-US" dirty="0" err="1"/>
              <a:t>BFS</a:t>
            </a:r>
            <a:r>
              <a:rPr lang="en-US" dirty="0"/>
              <a:t>)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15837A57-BCFD-42F9-9250-85E3829BA7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48" y="1268016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A7943618-B76F-46A8-B30C-3441D04FB84A}"/>
              </a:ext>
            </a:extLst>
          </p:cNvPr>
          <p:cNvSpPr txBox="1"/>
          <p:nvPr/>
        </p:nvSpPr>
        <p:spPr>
          <a:xfrm>
            <a:off x="3731341" y="1571124"/>
            <a:ext cx="4784011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starting square on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Queue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is not empty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For each of square's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unvisited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neighbors (S, W, N, E):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50010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6EF-2D50-4008-A720-FE03D1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pic>
        <p:nvPicPr>
          <p:cNvPr id="4" name="Google Shape;62;p13">
            <a:extLst>
              <a:ext uri="{FF2B5EF4-FFF2-40B4-BE49-F238E27FC236}">
                <a16:creationId xmlns:a16="http://schemas.microsoft.com/office/drawing/2014/main" id="{E96F4877-572D-43D9-9FDA-FB97428AFA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48" y="1268016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40F56E58-7000-449E-98BC-6B53363348E0}"/>
              </a:ext>
            </a:extLst>
          </p:cNvPr>
          <p:cNvSpPr txBox="1"/>
          <p:nvPr/>
        </p:nvSpPr>
        <p:spPr>
          <a:xfrm>
            <a:off x="3848100" y="1619250"/>
            <a:ext cx="4083992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lang="en-US"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starting square on </a:t>
            </a: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is not empty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For each of square's unvisited neighbors (S, W, N, 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8956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3B7B-DC2A-437B-A1D2-DB7BFDBE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compare ideas in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ACD7-FEBA-4273-9F3A-3E962DE4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 mark</a:t>
            </a:r>
          </a:p>
          <a:p>
            <a:pPr lvl="1"/>
            <a:r>
              <a:rPr lang="en-US" dirty="0"/>
              <a:t>code things up and run it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implement priority queue with </a:t>
            </a:r>
          </a:p>
          <a:p>
            <a:pPr lvl="2"/>
            <a:r>
              <a:rPr lang="en-US" dirty="0"/>
              <a:t>sorted array</a:t>
            </a:r>
          </a:p>
          <a:p>
            <a:pPr lvl="2"/>
            <a:r>
              <a:rPr lang="en-US" dirty="0"/>
              <a:t>sorted linked list</a:t>
            </a:r>
          </a:p>
          <a:p>
            <a:pPr lvl="2"/>
            <a:r>
              <a:rPr lang="en-US" dirty="0"/>
              <a:t>unsorted linked list</a:t>
            </a:r>
          </a:p>
          <a:p>
            <a:pPr lvl="2"/>
            <a:r>
              <a:rPr lang="en-US" dirty="0"/>
              <a:t>heap</a:t>
            </a:r>
          </a:p>
          <a:p>
            <a:r>
              <a:rPr lang="en-US" dirty="0"/>
              <a:t>Pro and con of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385713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One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5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Uptown funk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170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Shake It Off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8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All About that Bass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Shut Up and Dance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22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Thinking Out 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6289" y="2151007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724" y="1480240"/>
            <a:ext cx="22685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List&lt;Songs&gt; playlist</a:t>
            </a:r>
          </a:p>
        </p:txBody>
      </p:sp>
    </p:spTree>
    <p:extLst>
      <p:ext uri="{BB962C8B-B14F-4D97-AF65-F5344CB8AC3E}">
        <p14:creationId xmlns:p14="http://schemas.microsoft.com/office/powerpoint/2010/main" val="302966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One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5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Uptown funk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170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Shake It Off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8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All About that Bass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Shut Up and Dance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22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Thinking Out 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6289" y="2151007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724" y="1480240"/>
            <a:ext cx="22685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List&lt;Songs&gt; playlist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2950" y="2914650"/>
            <a:ext cx="7184852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Imagine that this list is implemented as an array and that there are currently 20 songs in my playlist.</a:t>
            </a:r>
          </a:p>
          <a:p>
            <a:r>
              <a:rPr lang="en-US" sz="1350" dirty="0"/>
              <a:t>How many places do I have to look to determine whether “All About that Bass” is in my playlist?</a:t>
            </a:r>
          </a:p>
          <a:p>
            <a:pPr marL="257175" indent="-257175">
              <a:buAutoNum type="alphaUcPeriod"/>
            </a:pPr>
            <a:r>
              <a:rPr lang="en-US" sz="1350" dirty="0"/>
              <a:t>1</a:t>
            </a:r>
          </a:p>
          <a:p>
            <a:pPr marL="257175" indent="-257175">
              <a:buAutoNum type="alphaUcPeriod"/>
            </a:pPr>
            <a:r>
              <a:rPr lang="en-US" sz="1350" dirty="0"/>
              <a:t>3</a:t>
            </a:r>
          </a:p>
          <a:p>
            <a:pPr marL="257175" indent="-257175">
              <a:buAutoNum type="alphaUcPeriod"/>
            </a:pPr>
            <a:r>
              <a:rPr lang="en-US" sz="1350" dirty="0"/>
              <a:t>10</a:t>
            </a:r>
          </a:p>
          <a:p>
            <a:pPr marL="257175" indent="-257175">
              <a:buAutoNum type="alphaUcPeriod"/>
            </a:pPr>
            <a:r>
              <a:rPr lang="en-US" sz="1350" dirty="0"/>
              <a:t>20</a:t>
            </a:r>
          </a:p>
          <a:p>
            <a:pPr marL="257175" indent="-257175">
              <a:buAutoNum type="alphaUcPeriod"/>
            </a:pPr>
            <a:r>
              <a:rPr lang="en-US" sz="1350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68466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Running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5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170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8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22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6289" y="2151007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724" y="1480240"/>
            <a:ext cx="22685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List&lt;Songs&gt; playlist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2951" y="2914650"/>
            <a:ext cx="7258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Imagine that this list is implemented as an array and that there are currently 20 songs in my playlist, but now you can’t see what any of them are.</a:t>
            </a:r>
          </a:p>
          <a:p>
            <a:r>
              <a:rPr lang="en-US" sz="1350" dirty="0"/>
              <a:t>How many places do I have to look to determine whether “Riptide” is in my playlist in the BEST case?</a:t>
            </a:r>
          </a:p>
          <a:p>
            <a:pPr marL="257175" indent="-257175">
              <a:buAutoNum type="alphaUcPeriod"/>
            </a:pPr>
            <a:r>
              <a:rPr lang="en-US" sz="1350" dirty="0"/>
              <a:t>1</a:t>
            </a:r>
          </a:p>
          <a:p>
            <a:pPr marL="257175" indent="-257175">
              <a:buAutoNum type="alphaUcPeriod"/>
            </a:pPr>
            <a:r>
              <a:rPr lang="en-US" sz="1350" dirty="0"/>
              <a:t>10</a:t>
            </a:r>
          </a:p>
          <a:p>
            <a:pPr marL="257175" indent="-257175">
              <a:buAutoNum type="alphaUcPeriod"/>
            </a:pPr>
            <a:r>
              <a:rPr lang="en-US" sz="1350" dirty="0"/>
              <a:t>15</a:t>
            </a:r>
          </a:p>
          <a:p>
            <a:pPr marL="257175" indent="-257175">
              <a:buAutoNum type="alphaUcPeriod"/>
            </a:pPr>
            <a:r>
              <a:rPr lang="en-US" sz="1350" dirty="0"/>
              <a:t>20</a:t>
            </a:r>
          </a:p>
          <a:p>
            <a:pPr marL="257175" indent="-257175">
              <a:buAutoNum type="alphaUcPeriod"/>
            </a:pPr>
            <a:r>
              <a:rPr lang="en-US" sz="1350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335603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Running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5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170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8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22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6289" y="2151007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724" y="1480240"/>
            <a:ext cx="22685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List&lt;Songs&gt; playlist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2951" y="2914650"/>
            <a:ext cx="725805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Imagine that this list is implemented as an array and that there are currently 20 songs in my playlist, but now you can’t see what any of them are.</a:t>
            </a:r>
          </a:p>
          <a:p>
            <a:r>
              <a:rPr lang="en-US" sz="1350" dirty="0"/>
              <a:t>How many places do I have to look to determine whether “Riptide” is in my playlist in the </a:t>
            </a:r>
            <a:r>
              <a:rPr lang="en-US" sz="1350" b="1" dirty="0">
                <a:solidFill>
                  <a:srgbClr val="FF0000"/>
                </a:solidFill>
              </a:rPr>
              <a:t>WORST</a:t>
            </a:r>
            <a:r>
              <a:rPr lang="en-US" sz="1350" dirty="0"/>
              <a:t> case?</a:t>
            </a:r>
          </a:p>
          <a:p>
            <a:pPr marL="257175" indent="-257175">
              <a:buAutoNum type="alphaUcPeriod"/>
            </a:pPr>
            <a:r>
              <a:rPr lang="en-US" sz="1350" dirty="0"/>
              <a:t>1</a:t>
            </a:r>
          </a:p>
          <a:p>
            <a:pPr marL="257175" indent="-257175">
              <a:buAutoNum type="alphaUcPeriod"/>
            </a:pPr>
            <a:r>
              <a:rPr lang="en-US" sz="1350" dirty="0"/>
              <a:t>10</a:t>
            </a:r>
          </a:p>
          <a:p>
            <a:pPr marL="257175" indent="-257175">
              <a:buAutoNum type="alphaUcPeriod"/>
            </a:pPr>
            <a:r>
              <a:rPr lang="en-US" sz="1350" dirty="0"/>
              <a:t>15</a:t>
            </a:r>
          </a:p>
          <a:p>
            <a:pPr marL="257175" indent="-257175">
              <a:buAutoNum type="alphaUcPeriod"/>
            </a:pPr>
            <a:r>
              <a:rPr lang="en-US" sz="1350" dirty="0"/>
              <a:t>20</a:t>
            </a:r>
          </a:p>
          <a:p>
            <a:pPr marL="257175" indent="-257175">
              <a:buAutoNum type="alphaUcPeriod"/>
            </a:pPr>
            <a:r>
              <a:rPr lang="en-US" sz="1350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29201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8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3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next Friday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8am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10am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to be released on Piazza soon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time: What version of the problem are you analyzing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One part of figuring out how long a program takes to run is figuring out how “lucky” you got in your input.</a:t>
            </a:r>
          </a:p>
          <a:p>
            <a:pPr lvl="1"/>
            <a:r>
              <a:rPr lang="en-US" dirty="0"/>
              <a:t>You might get lucky (</a:t>
            </a:r>
            <a:r>
              <a:rPr lang="en-US" b="1" dirty="0"/>
              <a:t>best case</a:t>
            </a:r>
            <a:r>
              <a:rPr lang="en-US" dirty="0"/>
              <a:t>), and require the least amount of time possible</a:t>
            </a:r>
          </a:p>
          <a:p>
            <a:pPr lvl="1"/>
            <a:r>
              <a:rPr lang="en-US" dirty="0"/>
              <a:t>You might get unlucky (</a:t>
            </a:r>
            <a:r>
              <a:rPr lang="en-US" b="1" dirty="0"/>
              <a:t>worst case</a:t>
            </a:r>
            <a:r>
              <a:rPr lang="en-US" dirty="0"/>
              <a:t>) and require the most amount of time possible</a:t>
            </a:r>
          </a:p>
          <a:p>
            <a:pPr lvl="1"/>
            <a:r>
              <a:rPr lang="en-US" dirty="0"/>
              <a:t>Or you might want to know “on average” (</a:t>
            </a:r>
            <a:r>
              <a:rPr lang="en-US" b="1" dirty="0"/>
              <a:t>average case</a:t>
            </a:r>
            <a:r>
              <a:rPr lang="en-US" dirty="0"/>
              <a:t>) if you are neither lucky or unlucky, how long does an algorithm take.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4091" y="3814011"/>
            <a:ext cx="565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Almost always, what we care about is the WORST CASE or the AVERAGE CASE.  Best case is usually not that interesting, unless we can prove it's slow!</a:t>
            </a:r>
          </a:p>
        </p:txBody>
      </p:sp>
      <p:sp>
        <p:nvSpPr>
          <p:cNvPr id="8" name="Rectangle 7"/>
          <p:cNvSpPr/>
          <p:nvPr/>
        </p:nvSpPr>
        <p:spPr>
          <a:xfrm>
            <a:off x="1581196" y="4476751"/>
            <a:ext cx="5657850" cy="514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 CSE 12 when we do analysis, we are doing </a:t>
            </a:r>
            <a:r>
              <a:rPr lang="en-US" sz="1350" b="1" dirty="0">
                <a:solidFill>
                  <a:schemeClr val="tx1"/>
                </a:solidFill>
              </a:rPr>
              <a:t>WORST CASE </a:t>
            </a:r>
            <a:r>
              <a:rPr lang="en-US" sz="1350" dirty="0">
                <a:solidFill>
                  <a:schemeClr val="tx1"/>
                </a:solidFill>
              </a:rPr>
              <a:t>analysis unless otherwise specified.</a:t>
            </a:r>
          </a:p>
        </p:txBody>
      </p:sp>
    </p:spTree>
    <p:extLst>
      <p:ext uri="{BB962C8B-B14F-4D97-AF65-F5344CB8AC3E}">
        <p14:creationId xmlns:p14="http://schemas.microsoft.com/office/powerpoint/2010/main" val="115436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2CE9-55F3-4336-ABDA-2252C131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Application of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7D45-7FD3-402C-84CA-B658F84F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69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21FF-6643-4F0D-B215-03097EC3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Expression Evaluation Using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C9D8-28D9-4B14-BEF9-8D166FEAF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189714"/>
            <a:ext cx="8229600" cy="3725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an algebraic expression, evaluate its value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12*(5 + 2) – 12/4 + 11%3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Assume: only has binary operator (+, - , *, /, 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Input: an algebraic expression and order of precedence on operators</a:t>
            </a:r>
          </a:p>
          <a:p>
            <a:pPr marL="0" indent="0">
              <a:buNone/>
            </a:pPr>
            <a:r>
              <a:rPr lang="en-US" dirty="0"/>
              <a:t>Output: the value of the expression</a:t>
            </a:r>
          </a:p>
        </p:txBody>
      </p:sp>
    </p:spTree>
    <p:extLst>
      <p:ext uri="{BB962C8B-B14F-4D97-AF65-F5344CB8AC3E}">
        <p14:creationId xmlns:p14="http://schemas.microsoft.com/office/powerpoint/2010/main" val="334728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B078-44FD-4213-A764-921ECF24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Infix vs Postfix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53E8C-919F-4AEF-BB14-CDA4728A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2400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a mathematical expression is written as 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operand1 operator operand2</a:t>
            </a:r>
            <a:r>
              <a:rPr lang="en-US" dirty="0"/>
              <a:t>, then it is in the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4 + 5</a:t>
            </a:r>
          </a:p>
          <a:p>
            <a:endParaRPr lang="en-US" dirty="0"/>
          </a:p>
          <a:p>
            <a:r>
              <a:rPr lang="en-US" dirty="0"/>
              <a:t>If an expression is written as 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operand1 operand2 operator</a:t>
            </a:r>
            <a:r>
              <a:rPr lang="en-US" dirty="0"/>
              <a:t>, then it is in the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4 5 +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F37B0-EE1F-4BA0-BC31-93C21DEB6BBC}"/>
              </a:ext>
            </a:extLst>
          </p:cNvPr>
          <p:cNvSpPr/>
          <p:nvPr/>
        </p:nvSpPr>
        <p:spPr>
          <a:xfrm>
            <a:off x="971550" y="3968138"/>
            <a:ext cx="2529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12*(5 + 2) – 12/4 + 11%3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AF908-05F6-4C77-998F-BD9AD1D235B8}"/>
              </a:ext>
            </a:extLst>
          </p:cNvPr>
          <p:cNvSpPr/>
          <p:nvPr/>
        </p:nvSpPr>
        <p:spPr>
          <a:xfrm>
            <a:off x="1729690" y="4543576"/>
            <a:ext cx="10007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infix format</a:t>
            </a:r>
          </a:p>
        </p:txBody>
      </p:sp>
    </p:spTree>
    <p:extLst>
      <p:ext uri="{BB962C8B-B14F-4D97-AF65-F5344CB8AC3E}">
        <p14:creationId xmlns:p14="http://schemas.microsoft.com/office/powerpoint/2010/main" val="4099892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13C9-C730-490B-9D52-6C7069DB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50" y="0"/>
            <a:ext cx="8229600" cy="857250"/>
          </a:xfrm>
        </p:spPr>
        <p:txBody>
          <a:bodyPr/>
          <a:lstStyle/>
          <a:p>
            <a:r>
              <a:rPr lang="en-US" dirty="0"/>
              <a:t>Infix to Postfix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16551-3307-4865-AFA4-57172794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708863"/>
            <a:ext cx="8229600" cy="3725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Initial expression: Q			Final expression P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5902F4F-444B-417B-BDEC-DBED231D7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1085850"/>
            <a:ext cx="8756308" cy="380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Start with an empty stack. We scan Q from left to right.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A. While (we have not reached the end of Q)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1. If (</a:t>
            </a:r>
            <a:r>
              <a:rPr lang="en-US" altLang="en-US" sz="1350" b="1" dirty="0">
                <a:solidFill>
                  <a:srgbClr val="000000"/>
                </a:solidFill>
                <a:latin typeface="Arial Unicode MS"/>
              </a:rPr>
              <a:t>an operand is found</a:t>
            </a: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) Add it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2. If (</a:t>
            </a:r>
            <a:r>
              <a:rPr lang="en-US" altLang="en-US" sz="1350" b="1" dirty="0">
                <a:solidFill>
                  <a:srgbClr val="000000"/>
                </a:solidFill>
                <a:latin typeface="Arial Unicode MS"/>
              </a:rPr>
              <a:t>a left </a:t>
            </a:r>
            <a:r>
              <a:rPr lang="en-US" altLang="en-US" sz="1350" b="1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350" b="1" dirty="0">
                <a:solidFill>
                  <a:srgbClr val="000000"/>
                </a:solidFill>
                <a:latin typeface="Arial Unicode MS"/>
              </a:rPr>
              <a:t> is found</a:t>
            </a: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) Push it onto the stack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3. If (</a:t>
            </a:r>
            <a:r>
              <a:rPr lang="en-US" altLang="en-US" sz="1350" b="1" dirty="0">
                <a:solidFill>
                  <a:srgbClr val="000000"/>
                </a:solidFill>
                <a:latin typeface="Arial Unicode MS"/>
              </a:rPr>
              <a:t>a right </a:t>
            </a:r>
            <a:r>
              <a:rPr lang="en-US" altLang="en-US" sz="1350" b="1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350" b="1" dirty="0">
                <a:solidFill>
                  <a:srgbClr val="000000"/>
                </a:solidFill>
                <a:latin typeface="Arial Unicode MS"/>
              </a:rPr>
              <a:t> is found</a:t>
            </a: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While (the stack is not empty AND no matching </a:t>
            </a:r>
            <a:r>
              <a:rPr lang="en-US" altLang="en-US" sz="135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is on top)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      Pop the stack and add the popped value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Pop the left parenthesis from the stack and discard it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4. If (</a:t>
            </a:r>
            <a:r>
              <a:rPr lang="en-US" altLang="en-US" sz="1350" b="1" dirty="0">
                <a:solidFill>
                  <a:srgbClr val="000000"/>
                </a:solidFill>
                <a:latin typeface="Arial Unicode MS"/>
              </a:rPr>
              <a:t>an operator is found</a:t>
            </a: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If (the stack is empty or if the top element is a left </a:t>
            </a:r>
            <a:r>
              <a:rPr lang="en-US" altLang="en-US" sz="135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      Push the operator onto the stack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Else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      While (the stack is not empty AND the top of the stack is not a left </a:t>
            </a:r>
            <a:r>
              <a:rPr lang="en-US" altLang="en-US" sz="135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                                                                   AND </a:t>
            </a:r>
            <a:r>
              <a:rPr lang="en-US" altLang="en-US" sz="1350" dirty="0" err="1">
                <a:solidFill>
                  <a:srgbClr val="000000"/>
                </a:solidFill>
                <a:latin typeface="Arial Unicode MS"/>
              </a:rPr>
              <a:t>precendece</a:t>
            </a: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operator &lt;= precedence of the top of the stack)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             Pop the stack and add the top value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      Push the latest operator onto the stack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solidFill>
                <a:srgbClr val="000000"/>
              </a:solidFill>
              <a:latin typeface="Arial Unicode M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B. While (the stack is not empty) Pop the stack and add the popped value to P</a:t>
            </a:r>
            <a:endParaRPr lang="en-US" altLang="en-US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236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45902F4F-444B-417B-BDEC-DBED231D7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8591"/>
            <a:ext cx="6172200" cy="33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Start with an empty stack. We scan Q from left to right.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A. While (we have not reached the end of Q)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1.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an operand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Add it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2.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 left </a:t>
            </a:r>
            <a:r>
              <a:rPr lang="en-US" altLang="en-US" sz="1200" b="1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Push it onto the stack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3.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 right </a:t>
            </a:r>
            <a:r>
              <a:rPr lang="en-US" altLang="en-US" sz="1200" b="1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While (the stack is not empty AND no matching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is on top)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Pop the stack and add the popped value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Pop the left parenthesis from the stack and discard it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4.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an operator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If (the stack is empty or if the top element is a left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Push the operator onto the stack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Else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While (the stack is not empty AND the top of the stack is not a left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                       AND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precendece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operator &lt;= precedence of the top of the stack)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       Pop the stack and add the top value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Push the latest operator onto the stack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 Unicode M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B. While (the stack is not empty) Pop the stack and add the popped value to P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D8D36-DCF6-4092-8159-404CC707084C}"/>
              </a:ext>
            </a:extLst>
          </p:cNvPr>
          <p:cNvSpPr txBox="1"/>
          <p:nvPr/>
        </p:nvSpPr>
        <p:spPr>
          <a:xfrm>
            <a:off x="6858000" y="1393093"/>
            <a:ext cx="21673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Convert </a:t>
            </a:r>
            <a:r>
              <a:rPr lang="en-US" sz="1500" b="1" dirty="0"/>
              <a:t>5 + 3 * (6 / 2 + 4)</a:t>
            </a:r>
          </a:p>
        </p:txBody>
      </p:sp>
    </p:spTree>
    <p:extLst>
      <p:ext uri="{BB962C8B-B14F-4D97-AF65-F5344CB8AC3E}">
        <p14:creationId xmlns:p14="http://schemas.microsoft.com/office/powerpoint/2010/main" val="656597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8CE1A-9AC9-4DD1-B681-AA428F7B6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0686"/>
            <a:ext cx="8229600" cy="3725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3+2+5</a:t>
            </a:r>
          </a:p>
          <a:p>
            <a:pPr marL="0" indent="0">
              <a:buNone/>
            </a:pPr>
            <a:endParaRPr lang="en-US" dirty="0"/>
          </a:p>
          <a:p>
            <a:pPr marL="385763" indent="-385763">
              <a:buAutoNum type="alphaUcPeriod"/>
            </a:pPr>
            <a:r>
              <a:rPr lang="en-US" dirty="0"/>
              <a:t>3 2 5 + + </a:t>
            </a:r>
          </a:p>
          <a:p>
            <a:pPr marL="385763" indent="-385763">
              <a:buAutoNum type="alphaUcPeriod"/>
            </a:pPr>
            <a:r>
              <a:rPr lang="en-US" dirty="0"/>
              <a:t>3 2 + 5 +</a:t>
            </a:r>
          </a:p>
          <a:p>
            <a:pPr marL="385763" indent="-385763">
              <a:buAutoNum type="alphaUcPeriod"/>
            </a:pPr>
            <a:r>
              <a:rPr lang="en-US" dirty="0"/>
              <a:t>3 + 2 5 +</a:t>
            </a:r>
          </a:p>
          <a:p>
            <a:pPr marL="385763" indent="-385763">
              <a:buAutoNum type="alphaUcPeriod"/>
            </a:pPr>
            <a:r>
              <a:rPr lang="en-US" dirty="0"/>
              <a:t>5 2 3 + +</a:t>
            </a:r>
          </a:p>
          <a:p>
            <a:pPr marL="385763" indent="-385763">
              <a:buAutoNum type="alphaUcPeriod"/>
            </a:pPr>
            <a:r>
              <a:rPr lang="en-US" dirty="0"/>
              <a:t>Something else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22B34E-1F36-482D-BA07-B675A2EF1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44067"/>
            <a:ext cx="6172200" cy="33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Start with an empty stack. We scan Q from left to right.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A. While (we have not reached the end of Q)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1.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an operand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Add it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2.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 left </a:t>
            </a:r>
            <a:r>
              <a:rPr lang="en-US" altLang="en-US" sz="1200" b="1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Push it onto the stack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3.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 right </a:t>
            </a:r>
            <a:r>
              <a:rPr lang="en-US" altLang="en-US" sz="1200" b="1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While (the stack is not empty AND no matching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is on top)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Pop the stack and add the popped value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Pop the left parenthesis from the stack and discard it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4.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an operator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If (the stack is empty or if the top element is a left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Push the operator onto the stack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Else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While (the stack is not empty AND the top of the stack is not a left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                       AND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precendece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operator &lt;= precedence of the top of the stack)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       Pop the stack and add the top value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Push the latest operator onto the stack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 Unicode M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B. While (the stack is not empty) Pop the stack and add the popped value to P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97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8CE1A-9AC9-4DD1-B681-AA428F7B6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291" y="2343150"/>
            <a:ext cx="8229600" cy="2800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3+2+5*(4-12)+6%2</a:t>
            </a:r>
          </a:p>
          <a:p>
            <a:pPr marL="0" indent="0">
              <a:buNone/>
            </a:pPr>
            <a:endParaRPr lang="en-US" dirty="0"/>
          </a:p>
          <a:p>
            <a:pPr marL="385763" indent="-385763">
              <a:buAutoNum type="alphaUcPeriod"/>
            </a:pPr>
            <a:r>
              <a:rPr lang="en-US" dirty="0"/>
              <a:t>3 2 + 5 4 12 - * + 6 2 % +</a:t>
            </a:r>
          </a:p>
          <a:p>
            <a:pPr marL="385763" indent="-385763">
              <a:buAutoNum type="alphaUcPeriod"/>
            </a:pPr>
            <a:r>
              <a:rPr lang="en-US" dirty="0"/>
              <a:t>3 2 + + 5 4 12 - * + 6 2 %</a:t>
            </a:r>
          </a:p>
          <a:p>
            <a:pPr marL="385763" indent="-385763">
              <a:buAutoNum type="alphaUcPeriod"/>
            </a:pPr>
            <a:r>
              <a:rPr lang="en-US" dirty="0"/>
              <a:t>3 2 5 + 4 12 - + 6 2 % +</a:t>
            </a:r>
          </a:p>
          <a:p>
            <a:pPr marL="385763" indent="-385763">
              <a:buAutoNum type="alphaUcPeriod"/>
            </a:pPr>
            <a:r>
              <a:rPr lang="en-US" dirty="0"/>
              <a:t>3 2 5 + + 4 12 + - 6 2 %</a:t>
            </a:r>
          </a:p>
          <a:p>
            <a:pPr marL="385763" indent="-385763">
              <a:buAutoNum type="alphaUcPeriod"/>
            </a:pPr>
            <a:r>
              <a:rPr lang="en-US" dirty="0"/>
              <a:t>Something else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27E3B0-37BC-4395-8D63-5AC831AA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0"/>
            <a:ext cx="6172200" cy="33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Start with an empty stack. We scan Q from left to right.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A. While (we have not reached the end of Q)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1.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an operand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Add it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2.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 left </a:t>
            </a:r>
            <a:r>
              <a:rPr lang="en-US" altLang="en-US" sz="1200" b="1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Push it onto the stack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3.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 right </a:t>
            </a:r>
            <a:r>
              <a:rPr lang="en-US" altLang="en-US" sz="1200" b="1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While (the stack is not empty AND no matching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is on top)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Pop the stack and add the popped value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Pop the left parenthesis from the stack and discard it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4.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an operator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If (the stack is empty or if the top element is a left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Push the operator onto the stack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Else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While (the stack is not empty AND the top of the stack is not a left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                       AND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precendece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operator &lt;= precedence of the top of the stack)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       Pop the stack and add the top value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Push the latest operator onto the stack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 Unicode M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B. While (the stack is not empty) Pop the stack and add the popped value to P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05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50B4-90A5-4864-A34B-50C67B7B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to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2ED50-9AA9-470A-B4C9-EB2CC48A6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with an empty stack.  We scan P from left to right.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(we have not reached the end of P)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an operand is found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push it onto the stack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an operator is found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Pop the stack and call the value 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Pop the stack and call the value B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Evaluate B op A using the operator just found.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Push the resulting value onto the stack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the stack (this is the final value)</a:t>
            </a:r>
          </a:p>
        </p:txBody>
      </p:sp>
    </p:spTree>
    <p:extLst>
      <p:ext uri="{BB962C8B-B14F-4D97-AF65-F5344CB8AC3E}">
        <p14:creationId xmlns:p14="http://schemas.microsoft.com/office/powerpoint/2010/main" val="1816706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2ED50-9AA9-470A-B4C9-EB2CC48A6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" y="57150"/>
            <a:ext cx="5657850" cy="3725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with an empty stack.  We scan P from left to right.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(we have not reached the end of P)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an operand is found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push it onto the stack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an operator is found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Pop the stack and call the value 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Pop the stack and call the value B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Evaluate B op A using the operator just found.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Push the resulting value onto the stack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the stack (this is the final value)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1A6E6-DD11-4678-A34D-753ED1ADA254}"/>
              </a:ext>
            </a:extLst>
          </p:cNvPr>
          <p:cNvSpPr txBox="1"/>
          <p:nvPr/>
        </p:nvSpPr>
        <p:spPr>
          <a:xfrm>
            <a:off x="5886450" y="514350"/>
            <a:ext cx="28556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Evaluate </a:t>
            </a:r>
            <a:r>
              <a:rPr lang="en-US" sz="2100" b="1" dirty="0"/>
              <a:t>5 3 6 2 / 4 + * +</a:t>
            </a:r>
          </a:p>
        </p:txBody>
      </p:sp>
    </p:spTree>
    <p:extLst>
      <p:ext uri="{BB962C8B-B14F-4D97-AF65-F5344CB8AC3E}">
        <p14:creationId xmlns:p14="http://schemas.microsoft.com/office/powerpoint/2010/main" val="312425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8D6ED-E1B3-4970-93A4-995B7BB0A33C}"/>
              </a:ext>
            </a:extLst>
          </p:cNvPr>
          <p:cNvSpPr txBox="1"/>
          <p:nvPr/>
        </p:nvSpPr>
        <p:spPr>
          <a:xfrm>
            <a:off x="743770" y="1540042"/>
            <a:ext cx="2052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Runtime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5D10-2AC8-42AB-8522-30E538F5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03" y="141685"/>
            <a:ext cx="7886700" cy="994172"/>
          </a:xfrm>
        </p:spPr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5A45-9D22-49CD-BF62-55A1DDB0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050" y="1369219"/>
            <a:ext cx="3543300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stack is a data Structure in which insertion and deletion take place at the same end. </a:t>
            </a:r>
          </a:p>
          <a:p>
            <a:r>
              <a:rPr lang="en-US" dirty="0"/>
              <a:t>Stacks are known as LIFO (Last In, First Out) lists. </a:t>
            </a:r>
          </a:p>
          <a:p>
            <a:pPr lvl="1"/>
            <a:r>
              <a:rPr lang="en-US" dirty="0"/>
              <a:t>The last element inserted will be the first to be retrieved </a:t>
            </a:r>
          </a:p>
          <a:p>
            <a:pPr lvl="1"/>
            <a:r>
              <a:rPr lang="en-US" dirty="0"/>
              <a:t>We can only add/remove/examine the last element added (the "top").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81640-F631-4AFE-9E69-8878BD272336}"/>
              </a:ext>
            </a:extLst>
          </p:cNvPr>
          <p:cNvGraphicFramePr>
            <a:graphicFrameLocks noGrp="1"/>
          </p:cNvGraphicFramePr>
          <p:nvPr/>
        </p:nvGraphicFramePr>
        <p:xfrm>
          <a:off x="1261655" y="2577259"/>
          <a:ext cx="1921540" cy="1668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1540">
                  <a:extLst>
                    <a:ext uri="{9D8B030D-6E8A-4147-A177-3AD203B41FA5}">
                      <a16:colId xmlns:a16="http://schemas.microsoft.com/office/drawing/2014/main" val="197777074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40108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683486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09529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9605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91638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98702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F3EE2D-D7B9-4D46-8C19-2C9C414AE3DE}"/>
              </a:ext>
            </a:extLst>
          </p:cNvPr>
          <p:cNvSpPr txBox="1"/>
          <p:nvPr/>
        </p:nvSpPr>
        <p:spPr>
          <a:xfrm>
            <a:off x="944920" y="1624399"/>
            <a:ext cx="5325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</a:rPr>
              <a:t>push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A1A580-3008-43C7-861B-EEDC7F6A0DD7}"/>
              </a:ext>
            </a:extLst>
          </p:cNvPr>
          <p:cNvSpPr/>
          <p:nvPr/>
        </p:nvSpPr>
        <p:spPr>
          <a:xfrm>
            <a:off x="3122286" y="1624399"/>
            <a:ext cx="4591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</a:rPr>
              <a:t>Pop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197D3C-9C2A-4C59-97E9-35DC95799C8E}"/>
              </a:ext>
            </a:extLst>
          </p:cNvPr>
          <p:cNvSpPr/>
          <p:nvPr/>
        </p:nvSpPr>
        <p:spPr>
          <a:xfrm>
            <a:off x="3630081" y="2565553"/>
            <a:ext cx="42825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rgbClr val="002060"/>
                </a:solidFill>
              </a:rPr>
              <a:t>top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06D465-5714-4888-A8E2-CA36F8685650}"/>
              </a:ext>
            </a:extLst>
          </p:cNvPr>
          <p:cNvCxnSpPr/>
          <p:nvPr/>
        </p:nvCxnSpPr>
        <p:spPr>
          <a:xfrm>
            <a:off x="1371600" y="1901399"/>
            <a:ext cx="400050" cy="6641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610530-F386-4521-BAC3-E411CCDED3CB}"/>
              </a:ext>
            </a:extLst>
          </p:cNvPr>
          <p:cNvCxnSpPr>
            <a:cxnSpLocks/>
          </p:cNvCxnSpPr>
          <p:nvPr/>
        </p:nvCxnSpPr>
        <p:spPr>
          <a:xfrm flipV="1">
            <a:off x="2780305" y="1901399"/>
            <a:ext cx="402890" cy="6641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BFB584-9161-4292-BFC1-9EFFCCA9D36F}"/>
              </a:ext>
            </a:extLst>
          </p:cNvPr>
          <p:cNvCxnSpPr/>
          <p:nvPr/>
        </p:nvCxnSpPr>
        <p:spPr>
          <a:xfrm flipH="1">
            <a:off x="2780304" y="2704052"/>
            <a:ext cx="75541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72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2F48-7898-4E5A-A495-C5765F44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E731-D1B9-4FA1-857A-2F77F7A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Push</a:t>
            </a:r>
          </a:p>
          <a:p>
            <a:pPr lvl="1"/>
            <a:r>
              <a:rPr lang="en-US" dirty="0"/>
              <a:t>To insert an item from Top of stack is called push operation. </a:t>
            </a:r>
          </a:p>
          <a:p>
            <a:r>
              <a:rPr lang="en-US" dirty="0"/>
              <a:t>POP </a:t>
            </a:r>
          </a:p>
          <a:p>
            <a:pPr lvl="1"/>
            <a:r>
              <a:rPr lang="en-US" dirty="0"/>
              <a:t>To put-off, get or remove some item from top of the stack is the pop operation.</a:t>
            </a:r>
          </a:p>
          <a:p>
            <a:r>
              <a:rPr lang="en-US" dirty="0"/>
              <a:t>Peek</a:t>
            </a:r>
          </a:p>
          <a:p>
            <a:pPr lvl="1"/>
            <a:r>
              <a:rPr lang="en-US" dirty="0"/>
              <a:t>Looks at the object at the top of this stack without removing it from the stack.</a:t>
            </a:r>
          </a:p>
          <a:p>
            <a:r>
              <a:rPr lang="en-US" dirty="0" err="1"/>
              <a:t>IsEmpty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Stack considered empty when there is no item on top.  </a:t>
            </a:r>
            <a:r>
              <a:rPr lang="en-US" dirty="0" err="1"/>
              <a:t>IsEmpty</a:t>
            </a:r>
            <a:r>
              <a:rPr lang="en-US" dirty="0"/>
              <a:t> operation return true when there is no item in stack else false. </a:t>
            </a:r>
          </a:p>
          <a:p>
            <a:r>
              <a:rPr lang="en-US" dirty="0" err="1"/>
              <a:t>IsFull</a:t>
            </a:r>
            <a:endParaRPr lang="en-US" dirty="0"/>
          </a:p>
          <a:p>
            <a:pPr lvl="1"/>
            <a:r>
              <a:rPr lang="en-US" dirty="0"/>
              <a:t>Stack considered full if no other element can be inserted on top of the stack.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644EE-682F-40B0-8D7C-E0B54DBEB0CC}"/>
              </a:ext>
            </a:extLst>
          </p:cNvPr>
          <p:cNvSpPr/>
          <p:nvPr/>
        </p:nvSpPr>
        <p:spPr>
          <a:xfrm>
            <a:off x="685800" y="4733925"/>
            <a:ext cx="508635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https://docs.oracle.com/javase/10/docs/api/java/util/Stack.html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922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F7F6-5C7C-4619-BB04-A4209921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84D7-72FD-41D9-B9C2-72D14E9C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9FE0-527E-454A-9FD1-8FD28D1B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B7EB-E4AF-4970-9CE1-B66BE7C4F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Consider doing the following operations on an initially empty stack, s: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(13)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 </a:t>
            </a:r>
          </a:p>
          <a:p>
            <a:pPr marL="0" indent="0">
              <a:buNone/>
            </a:pPr>
            <a:r>
              <a:rPr lang="en-US" dirty="0"/>
              <a:t>What are the contents of the stack, from top (left) to bottom (right): </a:t>
            </a:r>
          </a:p>
          <a:p>
            <a:pPr marL="385763" indent="-385763">
              <a:buAutoNum type="alphaUcPeriod"/>
            </a:pPr>
            <a:r>
              <a:rPr lang="en-US" dirty="0"/>
              <a:t>4, 10, 13, 5 </a:t>
            </a:r>
          </a:p>
          <a:p>
            <a:pPr marL="385763" indent="-385763">
              <a:buAutoNum type="alphaUcPeriod"/>
            </a:pPr>
            <a:r>
              <a:rPr lang="en-US" dirty="0"/>
              <a:t>B. 5, 13, 10, 4 </a:t>
            </a:r>
          </a:p>
          <a:p>
            <a:pPr marL="385763" indent="-385763">
              <a:buAutoNum type="alphaUcPeriod"/>
            </a:pPr>
            <a:r>
              <a:rPr lang="en-US" dirty="0"/>
              <a:t>C. 5, 10, 4 </a:t>
            </a:r>
          </a:p>
          <a:p>
            <a:pPr marL="385763" indent="-385763">
              <a:buAutoNum type="alphaUcPeriod"/>
            </a:pPr>
            <a:r>
              <a:rPr lang="en-US" dirty="0"/>
              <a:t>D. 5, 13, 10</a:t>
            </a:r>
          </a:p>
          <a:p>
            <a:pPr marL="385763" indent="-385763">
              <a:buAutoNum type="alphaUcPeriod"/>
            </a:pPr>
            <a:r>
              <a:rPr lang="en-US" dirty="0"/>
              <a:t> E.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6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 a Stack an ADT or a data structure?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567009-2CD0-4D27-8843-B0E418E73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763" indent="-385763">
              <a:buAutoNum type="alphaUcPeriod"/>
            </a:pPr>
            <a:r>
              <a:rPr lang="en-US" dirty="0"/>
              <a:t>ADT</a:t>
            </a:r>
          </a:p>
          <a:p>
            <a:pPr marL="385763" indent="-385763">
              <a:buAutoNum type="alphaUcPeriod"/>
            </a:pPr>
            <a:r>
              <a:rPr lang="en-US" dirty="0"/>
              <a:t>Data structure</a:t>
            </a:r>
          </a:p>
          <a:p>
            <a:pPr marL="385763" indent="-385763">
              <a:buAutoNum type="alphaUcPeriod"/>
            </a:pPr>
            <a:r>
              <a:rPr lang="en-US" dirty="0"/>
              <a:t>I have no idea, what's the difference again??</a:t>
            </a:r>
          </a:p>
        </p:txBody>
      </p:sp>
    </p:spTree>
    <p:extLst>
      <p:ext uri="{BB962C8B-B14F-4D97-AF65-F5344CB8AC3E}">
        <p14:creationId xmlns:p14="http://schemas.microsoft.com/office/powerpoint/2010/main" val="137793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6330"/>
            <a:ext cx="6172200" cy="857250"/>
          </a:xfrm>
        </p:spPr>
        <p:txBody>
          <a:bodyPr/>
          <a:lstStyle/>
          <a:p>
            <a:r>
              <a:rPr lang="en-US" dirty="0"/>
              <a:t>Searching with a Stack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6A7B48-BAC4-4064-8F7C-4431949CF29B}"/>
              </a:ext>
            </a:extLst>
          </p:cNvPr>
          <p:cNvSpPr txBox="1"/>
          <p:nvPr/>
        </p:nvSpPr>
        <p:spPr>
          <a:xfrm>
            <a:off x="3478175" y="1188881"/>
            <a:ext cx="404248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SearchForTheExit</a:t>
            </a: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Initialize a </a:t>
            </a:r>
            <a:r>
              <a:rPr lang="en-US" sz="1200" b="1" dirty="0">
                <a:solidFill>
                  <a:srgbClr val="0070C0"/>
                </a:solidFill>
              </a:rPr>
              <a:t>Stack </a:t>
            </a:r>
            <a:r>
              <a:rPr lang="en-US" sz="1200" dirty="0"/>
              <a:t>to hold Squares as we search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Mark starting square as visited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Put starting square on task list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While </a:t>
            </a:r>
            <a:r>
              <a:rPr lang="en-US" sz="1200" b="1" dirty="0">
                <a:solidFill>
                  <a:srgbClr val="0070C0"/>
                </a:solidFill>
              </a:rPr>
              <a:t>Stack </a:t>
            </a:r>
            <a:r>
              <a:rPr lang="en-US" sz="1200" dirty="0"/>
              <a:t>is not empty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Remove square </a:t>
            </a:r>
            <a:r>
              <a:rPr lang="en-US" sz="1200" dirty="0" err="1"/>
              <a:t>sq</a:t>
            </a:r>
            <a:r>
              <a:rPr lang="en-US" sz="1200" dirty="0"/>
              <a:t> from task list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Mark </a:t>
            </a:r>
            <a:r>
              <a:rPr lang="en-US" sz="1200" dirty="0" err="1"/>
              <a:t>sq</a:t>
            </a:r>
            <a:r>
              <a:rPr lang="en-US" sz="1200" dirty="0"/>
              <a:t> as visited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If </a:t>
            </a:r>
            <a:r>
              <a:rPr lang="en-US" sz="1200" dirty="0" err="1"/>
              <a:t>sq</a:t>
            </a:r>
            <a:r>
              <a:rPr lang="en-US" sz="1200" dirty="0"/>
              <a:t> is the Exit, we're done!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For each of square's unseen neighbors (S, W, N, E):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200" dirty="0"/>
              <a:t>Set neighbor's previous to </a:t>
            </a:r>
            <a:r>
              <a:rPr lang="en-US" sz="1200" dirty="0" err="1"/>
              <a:t>sq</a:t>
            </a:r>
            <a:endParaRPr lang="en-US" sz="1200" dirty="0"/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200" dirty="0"/>
              <a:t>Add neighbor to </a:t>
            </a:r>
            <a:r>
              <a:rPr lang="en-US" sz="1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0" name="Rectangle 7" descr="25%">
            <a:extLst>
              <a:ext uri="{FF2B5EF4-FFF2-40B4-BE49-F238E27FC236}">
                <a16:creationId xmlns:a16="http://schemas.microsoft.com/office/drawing/2014/main" id="{A19D0957-B4D4-4F77-A745-0068A30BFA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1448" y="1901318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982CB7B4-1A79-4DB1-9409-E4B955A265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65798" y="1901318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B182DF51-0D1F-4B8F-A67E-79E2C652318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80148" y="1901318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5695954-4C75-46AC-8674-B1A3A75A1D3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94498" y="1901318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4" name="Rectangle 13" descr="25%">
            <a:extLst>
              <a:ext uri="{FF2B5EF4-FFF2-40B4-BE49-F238E27FC236}">
                <a16:creationId xmlns:a16="http://schemas.microsoft.com/office/drawing/2014/main" id="{29FD6B07-0DEC-44E2-A8E6-82535ADA05A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51448" y="2415668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0101E871-8369-4153-8F52-DBED1E1D2BB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65798" y="2415668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6" name="Rectangle 15" descr="25%">
            <a:extLst>
              <a:ext uri="{FF2B5EF4-FFF2-40B4-BE49-F238E27FC236}">
                <a16:creationId xmlns:a16="http://schemas.microsoft.com/office/drawing/2014/main" id="{36A3868D-89C3-43A1-835E-EDAE9C78E31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80148" y="2927636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C7476FBE-6F3B-44FC-9E7A-A8F98E50177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94498" y="2415668"/>
            <a:ext cx="514350" cy="5143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S</a:t>
            </a:r>
          </a:p>
        </p:txBody>
      </p:sp>
      <p:sp>
        <p:nvSpPr>
          <p:cNvPr id="78" name="Rectangle 19" descr="25%">
            <a:extLst>
              <a:ext uri="{FF2B5EF4-FFF2-40B4-BE49-F238E27FC236}">
                <a16:creationId xmlns:a16="http://schemas.microsoft.com/office/drawing/2014/main" id="{31FB4328-2F31-4DFB-A7D7-5839FC71FDD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51448" y="2930018"/>
            <a:ext cx="514350" cy="514350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  <a:endParaRPr lang="en-US" altLang="en-US" sz="1800" dirty="0"/>
          </a:p>
        </p:txBody>
      </p:sp>
      <p:sp>
        <p:nvSpPr>
          <p:cNvPr id="79" name="Rectangle 20" descr="25%">
            <a:extLst>
              <a:ext uri="{FF2B5EF4-FFF2-40B4-BE49-F238E27FC236}">
                <a16:creationId xmlns:a16="http://schemas.microsoft.com/office/drawing/2014/main" id="{506D9182-5A30-4A39-9794-79DAB42100D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798" y="2930018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0" name="Rectangle 21" descr="25%">
            <a:extLst>
              <a:ext uri="{FF2B5EF4-FFF2-40B4-BE49-F238E27FC236}">
                <a16:creationId xmlns:a16="http://schemas.microsoft.com/office/drawing/2014/main" id="{61383508-91BF-4A6F-BC96-A7AB99BD198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80148" y="2413286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1" name="Rectangle 22">
            <a:extLst>
              <a:ext uri="{FF2B5EF4-FFF2-40B4-BE49-F238E27FC236}">
                <a16:creationId xmlns:a16="http://schemas.microsoft.com/office/drawing/2014/main" id="{DD5621F9-8089-4CEA-983D-34C9156F400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94498" y="2930018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82" name="Rectangle 37" descr="25%">
            <a:extLst>
              <a:ext uri="{FF2B5EF4-FFF2-40B4-BE49-F238E27FC236}">
                <a16:creationId xmlns:a16="http://schemas.microsoft.com/office/drawing/2014/main" id="{B81D2EA1-63D4-47CB-935C-A9FB7187186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51448" y="1386968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83" name="Rectangle 38" descr="25%">
            <a:extLst>
              <a:ext uri="{FF2B5EF4-FFF2-40B4-BE49-F238E27FC236}">
                <a16:creationId xmlns:a16="http://schemas.microsoft.com/office/drawing/2014/main" id="{DF6DBAE6-8FEF-446C-9C25-C572986CD15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465798" y="1386968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4" name="Rectangle 39" descr="25%">
            <a:extLst>
              <a:ext uri="{FF2B5EF4-FFF2-40B4-BE49-F238E27FC236}">
                <a16:creationId xmlns:a16="http://schemas.microsoft.com/office/drawing/2014/main" id="{0B4AF690-56D6-4570-8BD3-A0F096B6817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980148" y="1386968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5" name="Rectangle 40" descr="25%">
            <a:extLst>
              <a:ext uri="{FF2B5EF4-FFF2-40B4-BE49-F238E27FC236}">
                <a16:creationId xmlns:a16="http://schemas.microsoft.com/office/drawing/2014/main" id="{69C22E6D-8E89-41A1-AD5B-F33B92BCF96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494498" y="1386968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6" name="Text Box 46">
            <a:extLst>
              <a:ext uri="{FF2B5EF4-FFF2-40B4-BE49-F238E27FC236}">
                <a16:creationId xmlns:a16="http://schemas.microsoft.com/office/drawing/2014/main" id="{898A40E3-7C5C-4DEA-9E25-FE41DE0851E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0689" y="1619140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87" name="Text Box 47">
            <a:extLst>
              <a:ext uri="{FF2B5EF4-FFF2-40B4-BE49-F238E27FC236}">
                <a16:creationId xmlns:a16="http://schemas.microsoft.com/office/drawing/2014/main" id="{24A8191D-7C28-4873-95A4-BE0611B3D41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33539" y="146554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F342A454-5712-41CD-900E-C01E3E8A2D8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90689" y="2106106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89" name="Text Box 49">
            <a:extLst>
              <a:ext uri="{FF2B5EF4-FFF2-40B4-BE49-F238E27FC236}">
                <a16:creationId xmlns:a16="http://schemas.microsoft.com/office/drawing/2014/main" id="{F6AED625-1963-47F8-A372-9F65A53A69F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33539" y="1952515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0" name="Text Box 54">
            <a:extLst>
              <a:ext uri="{FF2B5EF4-FFF2-40B4-BE49-F238E27FC236}">
                <a16:creationId xmlns:a16="http://schemas.microsoft.com/office/drawing/2014/main" id="{3753D82F-5254-410F-A180-34ACEAD7078C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90689" y="2626409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1" name="Text Box 55">
            <a:extLst>
              <a:ext uri="{FF2B5EF4-FFF2-40B4-BE49-F238E27FC236}">
                <a16:creationId xmlns:a16="http://schemas.microsoft.com/office/drawing/2014/main" id="{C54BF848-3C0C-4178-A240-7ED346402C9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539" y="247281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0E2AB419-5508-47E6-9752-02835EC6827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90689" y="3113374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93" name="Text Box 57">
            <a:extLst>
              <a:ext uri="{FF2B5EF4-FFF2-40B4-BE49-F238E27FC236}">
                <a16:creationId xmlns:a16="http://schemas.microsoft.com/office/drawing/2014/main" id="{39346047-8154-427C-A6C0-A2BE6BDC93A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33539" y="2959784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4" name="Text Box 58">
            <a:extLst>
              <a:ext uri="{FF2B5EF4-FFF2-40B4-BE49-F238E27FC236}">
                <a16:creationId xmlns:a16="http://schemas.microsoft.com/office/drawing/2014/main" id="{E885CA2E-F28D-434B-98CB-88F2253A598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026458" y="115836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95" name="Text Box 59">
            <a:extLst>
              <a:ext uri="{FF2B5EF4-FFF2-40B4-BE49-F238E27FC236}">
                <a16:creationId xmlns:a16="http://schemas.microsoft.com/office/drawing/2014/main" id="{C5AE9AB5-75F8-4389-84B0-776065D87CBD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969308" y="100477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6" name="Text Box 60">
            <a:extLst>
              <a:ext uri="{FF2B5EF4-FFF2-40B4-BE49-F238E27FC236}">
                <a16:creationId xmlns:a16="http://schemas.microsoft.com/office/drawing/2014/main" id="{8A13FE1D-C9FF-42C8-B2AD-CCEB7C2353EB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540808" y="115836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97" name="Text Box 61">
            <a:extLst>
              <a:ext uri="{FF2B5EF4-FFF2-40B4-BE49-F238E27FC236}">
                <a16:creationId xmlns:a16="http://schemas.microsoft.com/office/drawing/2014/main" id="{8EACE603-50DB-4830-ABFE-96F85DB9DA71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483658" y="100477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8" name="Text Box 62">
            <a:extLst>
              <a:ext uri="{FF2B5EF4-FFF2-40B4-BE49-F238E27FC236}">
                <a16:creationId xmlns:a16="http://schemas.microsoft.com/office/drawing/2014/main" id="{613147CA-9D6F-44FC-B5DA-96B1C1C72F2B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049204" y="115836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9" name="Text Box 63">
            <a:extLst>
              <a:ext uri="{FF2B5EF4-FFF2-40B4-BE49-F238E27FC236}">
                <a16:creationId xmlns:a16="http://schemas.microsoft.com/office/drawing/2014/main" id="{9B50B6C4-4EE0-4D12-9A6A-01E0AC7A9251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992054" y="100477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100" name="Text Box 64">
            <a:extLst>
              <a:ext uri="{FF2B5EF4-FFF2-40B4-BE49-F238E27FC236}">
                <a16:creationId xmlns:a16="http://schemas.microsoft.com/office/drawing/2014/main" id="{C21C6B00-BEA4-4E37-91DB-A57BF549019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69508" y="115836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101" name="Text Box 65">
            <a:extLst>
              <a:ext uri="{FF2B5EF4-FFF2-40B4-BE49-F238E27FC236}">
                <a16:creationId xmlns:a16="http://schemas.microsoft.com/office/drawing/2014/main" id="{9991B9D1-1352-470C-AA65-89FDAC063E9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512358" y="100477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9CDBE-6DA0-4667-A496-7FE5DF03ACA1}"/>
              </a:ext>
            </a:extLst>
          </p:cNvPr>
          <p:cNvSpPr txBox="1"/>
          <p:nvPr/>
        </p:nvSpPr>
        <p:spPr>
          <a:xfrm>
            <a:off x="561115" y="4114801"/>
            <a:ext cx="50417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Label the cells in the order in which they are visited by the algorithm.</a:t>
            </a:r>
          </a:p>
          <a:p>
            <a:r>
              <a:rPr lang="en-US" sz="1350" dirty="0"/>
              <a:t>What is the final path to the goal?</a:t>
            </a:r>
          </a:p>
        </p:txBody>
      </p:sp>
    </p:spTree>
    <p:extLst>
      <p:ext uri="{BB962C8B-B14F-4D97-AF65-F5344CB8AC3E}">
        <p14:creationId xmlns:p14="http://schemas.microsoft.com/office/powerpoint/2010/main" val="4270755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2658</TotalTime>
  <Words>2795</Words>
  <Application>Microsoft Office PowerPoint</Application>
  <PresentationFormat>On-screen Show (16:9)</PresentationFormat>
  <Paragraphs>427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Calibri Light</vt:lpstr>
      <vt:lpstr>Times New Roman</vt:lpstr>
      <vt:lpstr>inherit</vt:lpstr>
      <vt:lpstr>Calibri</vt:lpstr>
      <vt:lpstr>Arial Unicode MS</vt:lpstr>
      <vt:lpstr>Times</vt:lpstr>
      <vt:lpstr>Arial</vt:lpstr>
      <vt:lpstr>Monaco</vt:lpstr>
      <vt:lpstr>Roboto Mono</vt:lpstr>
      <vt:lpstr>Courier New</vt:lpstr>
      <vt:lpstr>Georgia</vt:lpstr>
      <vt:lpstr>Office Theme</vt:lpstr>
      <vt:lpstr>CSE 12 – Basic Data Structures and Object-Oriented Design Lecture 8</vt:lpstr>
      <vt:lpstr>Announcements</vt:lpstr>
      <vt:lpstr>Topics</vt:lpstr>
      <vt:lpstr>Stack</vt:lpstr>
      <vt:lpstr>Stack Operations</vt:lpstr>
      <vt:lpstr>Basic Operation Explanation</vt:lpstr>
      <vt:lpstr>Stack</vt:lpstr>
      <vt:lpstr>Is a Stack an ADT or a data structure?</vt:lpstr>
      <vt:lpstr>Searching with a Stack</vt:lpstr>
      <vt:lpstr>PowerPoint Presentation</vt:lpstr>
      <vt:lpstr>Stacks - Implementation</vt:lpstr>
      <vt:lpstr>Stacks - Implementation</vt:lpstr>
      <vt:lpstr>Breadth-First Search (BFS)</vt:lpstr>
      <vt:lpstr>Depth-First Search (DFS)</vt:lpstr>
      <vt:lpstr>How to compare ideas in computing</vt:lpstr>
      <vt:lpstr>Lists: One application</vt:lpstr>
      <vt:lpstr>Lists: One application</vt:lpstr>
      <vt:lpstr>Lists: Running time</vt:lpstr>
      <vt:lpstr>Lists: Running time</vt:lpstr>
      <vt:lpstr>Running time: What version of the problem are you analyzing</vt:lpstr>
      <vt:lpstr>Optional Application of Stack</vt:lpstr>
      <vt:lpstr>Expression Evaluation Using Stack</vt:lpstr>
      <vt:lpstr>Infix vs Postfix</vt:lpstr>
      <vt:lpstr>Infix to Postfix algorithm</vt:lpstr>
      <vt:lpstr>PowerPoint Presentation</vt:lpstr>
      <vt:lpstr>PowerPoint Presentation</vt:lpstr>
      <vt:lpstr>PowerPoint Presentation</vt:lpstr>
      <vt:lpstr>Postfix to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140</cp:revision>
  <dcterms:modified xsi:type="dcterms:W3CDTF">2021-01-21T21:56:11Z</dcterms:modified>
</cp:coreProperties>
</file>