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1" r:id="rId4"/>
    <p:sldId id="266" r:id="rId5"/>
    <p:sldId id="416" r:id="rId6"/>
    <p:sldId id="435" r:id="rId7"/>
    <p:sldId id="440" r:id="rId8"/>
    <p:sldId id="418" r:id="rId9"/>
    <p:sldId id="436" r:id="rId10"/>
    <p:sldId id="433" r:id="rId11"/>
    <p:sldId id="437" r:id="rId12"/>
    <p:sldId id="444" r:id="rId13"/>
    <p:sldId id="466" r:id="rId14"/>
    <p:sldId id="467" r:id="rId15"/>
    <p:sldId id="267" r:id="rId16"/>
    <p:sldId id="269" r:id="rId17"/>
    <p:sldId id="268" r:id="rId18"/>
    <p:sldId id="270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Roboto Mono" panose="020B060402020202020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6" autoAdjust="0"/>
    <p:restoredTop sz="78426" autoAdjust="0"/>
  </p:normalViewPr>
  <p:slideViewPr>
    <p:cSldViewPr snapToGrid="0">
      <p:cViewPr varScale="1">
        <p:scale>
          <a:sx n="93" d="100"/>
          <a:sy n="93" d="100"/>
        </p:scale>
        <p:origin x="582" y="2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is correct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0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</a:t>
            </a:r>
            <a:r>
              <a:rPr lang="en-US" baseline="0" dirty="0"/>
              <a:t> No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RecentRememberer</a:t>
            </a:r>
            <a:r>
              <a:rPr lang="en-US" baseline="0" dirty="0"/>
              <a:t>&lt;Integer&gt; </a:t>
            </a:r>
            <a:r>
              <a:rPr lang="en-US" baseline="0" dirty="0" err="1"/>
              <a:t>rr</a:t>
            </a:r>
            <a:r>
              <a:rPr lang="en-US" baseline="0" dirty="0"/>
              <a:t> = new </a:t>
            </a:r>
            <a:r>
              <a:rPr lang="en-US" baseline="0" dirty="0" err="1"/>
              <a:t>RecentRememberer</a:t>
            </a:r>
            <a:r>
              <a:rPr lang="en-US" baseline="0" dirty="0"/>
              <a:t>&lt;Integer&gt;();</a:t>
            </a:r>
          </a:p>
          <a:p>
            <a:r>
              <a:rPr lang="en-US" baseline="0" dirty="0" err="1"/>
              <a:t>RecentRememberer</a:t>
            </a:r>
            <a:r>
              <a:rPr lang="en-US" baseline="0" dirty="0"/>
              <a:t>&lt;String&gt; rr2 = new </a:t>
            </a:r>
            <a:r>
              <a:rPr lang="en-US" baseline="0" dirty="0" err="1"/>
              <a:t>RecentRememberer</a:t>
            </a:r>
            <a:r>
              <a:rPr lang="en-US" baseline="0" dirty="0"/>
              <a:t>&lt;String&gt;();</a:t>
            </a:r>
          </a:p>
          <a:p>
            <a:endParaRPr lang="en-US" baseline="0" dirty="0"/>
          </a:p>
          <a:p>
            <a:r>
              <a:rPr lang="en-US" baseline="0" dirty="0"/>
              <a:t>List&lt;Book&gt; book = new </a:t>
            </a:r>
            <a:r>
              <a:rPr lang="en-US" baseline="0" dirty="0" err="1"/>
              <a:t>ArrayList</a:t>
            </a:r>
            <a:r>
              <a:rPr lang="en-US" baseline="0" dirty="0"/>
              <a:t>&lt;Book&gt;();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91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</a:t>
            </a:r>
            <a:r>
              <a:rPr lang="en-US" baseline="0" dirty="0"/>
              <a:t> yes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2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651" y="1334765"/>
            <a:ext cx="6748963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elements;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T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(T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</a:p>
          <a:p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getNumElements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getLastElement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rr2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rr.add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rr.add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rr2.add("three");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rr.getNumElements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+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added");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("Last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was " +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rr.getLastElement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257300"/>
            <a:ext cx="325755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/>
              <a:t>Will the main method compile?</a:t>
            </a:r>
          </a:p>
          <a:p>
            <a:pPr marL="257175" indent="-257175">
              <a:buAutoNum type="alphaUcPeriod"/>
            </a:pPr>
            <a:r>
              <a:rPr lang="en-US" sz="1650" dirty="0"/>
              <a:t>Yes</a:t>
            </a:r>
          </a:p>
          <a:p>
            <a:pPr marL="257175" indent="-257175">
              <a:buAutoNum type="alphaUcPeriod"/>
            </a:pPr>
            <a:r>
              <a:rPr lang="en-US" sz="1650" dirty="0"/>
              <a:t>No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</p:spTree>
    <p:extLst>
      <p:ext uri="{BB962C8B-B14F-4D97-AF65-F5344CB8AC3E}">
        <p14:creationId xmlns:p14="http://schemas.microsoft.com/office/powerpoint/2010/main" val="290674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057" y="1349873"/>
            <a:ext cx="7165744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elements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  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T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(T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</a:p>
          <a:p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getNumElements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getLastElement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rr2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rr.add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rr.add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rr2.add("three");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rr.getNumElements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+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added");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("Last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was " +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rr.getLastElement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98207" y="1407023"/>
            <a:ext cx="2879634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/>
              <a:t>Will the main method compile?</a:t>
            </a:r>
          </a:p>
          <a:p>
            <a:pPr marL="257175" indent="-257175">
              <a:buAutoNum type="alphaUcPeriod"/>
            </a:pPr>
            <a:r>
              <a:rPr lang="en-US" sz="1650" dirty="0"/>
              <a:t>Yes</a:t>
            </a:r>
          </a:p>
          <a:p>
            <a:pPr marL="257175" indent="-257175">
              <a:buAutoNum type="alphaUcPeriod"/>
            </a:pPr>
            <a:r>
              <a:rPr lang="en-US" sz="1650" dirty="0"/>
              <a:t>No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</p:spTree>
    <p:extLst>
      <p:ext uri="{BB962C8B-B14F-4D97-AF65-F5344CB8AC3E}">
        <p14:creationId xmlns:p14="http://schemas.microsoft.com/office/powerpoint/2010/main" val="2632257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3C6B-12A3-4B9A-B907-400B7E51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2804-ECA3-4C8D-8465-6F27AFFC5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You are not allowed to use Generics </a:t>
            </a:r>
            <a:r>
              <a:rPr lang="en-US"/>
              <a:t>as follows</a:t>
            </a:r>
          </a:p>
          <a:p>
            <a:r>
              <a:rPr lang="en-US" dirty="0"/>
              <a:t>In creating an object of that type: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T() // error</a:t>
            </a:r>
          </a:p>
          <a:p>
            <a:r>
              <a:rPr lang="en-US" dirty="0"/>
              <a:t>In creating an array with elements of that type: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T[100] // error</a:t>
            </a:r>
          </a:p>
          <a:p>
            <a:r>
              <a:rPr lang="en-US" dirty="0"/>
              <a:t>As an argument to </a:t>
            </a:r>
            <a:r>
              <a:rPr lang="en-US" dirty="0" err="1"/>
              <a:t>instanceof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 // error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Note: To ensure that certain methods can be called, we can constrain the generic type to be subclass of an interface or class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MyGenerics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&lt;E extends Comparable&gt;{ ………}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3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D34C-9AD1-4995-86AF-9996736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quick words on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6DDC7-D074-4D9B-AC02-EF4E6AEAE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599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Important for data structures in general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&lt;E&gt;{</a:t>
            </a:r>
          </a:p>
          <a:p>
            <a:pPr marL="3429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//codes that use E</a:t>
            </a:r>
          </a:p>
          <a:p>
            <a:pPr marL="3429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Type erasure during compile time</a:t>
            </a:r>
          </a:p>
          <a:p>
            <a:pPr lvl="1"/>
            <a:r>
              <a:rPr lang="en-US" dirty="0"/>
              <a:t>Compiler checks if generic type is used properly. Then replace them with Object</a:t>
            </a:r>
          </a:p>
          <a:p>
            <a:pPr lvl="1"/>
            <a:r>
              <a:rPr lang="en-US" dirty="0"/>
              <a:t>Runtime doesn’t have different generic types</a:t>
            </a:r>
          </a:p>
          <a:p>
            <a:pPr marL="3429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 ref1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 </a:t>
            </a:r>
          </a:p>
          <a:p>
            <a:pPr marL="3429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ref2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Compile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1E0CE2-2027-4E2B-83D7-6191FB4C28A1}"/>
              </a:ext>
            </a:extLst>
          </p:cNvPr>
          <p:cNvSpPr/>
          <p:nvPr/>
        </p:nvSpPr>
        <p:spPr>
          <a:xfrm>
            <a:off x="1268857" y="60190"/>
            <a:ext cx="7613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https://docs.oracle.com/javase/tutorial/java/generics/erasure.html</a:t>
            </a:r>
          </a:p>
        </p:txBody>
      </p:sp>
    </p:spTree>
    <p:extLst>
      <p:ext uri="{BB962C8B-B14F-4D97-AF65-F5344CB8AC3E}">
        <p14:creationId xmlns:p14="http://schemas.microsoft.com/office/powerpoint/2010/main" val="100056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5FDE-F91C-4445-93CF-2DDE051C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words on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F920-B091-4CBC-A816-6F17B8727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</a:t>
            </a:r>
          </a:p>
          <a:p>
            <a:pPr lvl="1"/>
            <a:r>
              <a:rPr lang="en-US" dirty="0"/>
              <a:t>Avoid type casting (i.e. limit runtime errors)</a:t>
            </a:r>
          </a:p>
          <a:p>
            <a:pPr marL="342900" lvl="1" indent="0">
              <a:buNone/>
            </a:pPr>
            <a:r>
              <a:rPr lang="en-US" dirty="0"/>
              <a:t>Before Java 5</a:t>
            </a:r>
          </a:p>
          <a:p>
            <a:pPr marL="3429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();// a list of objects</a:t>
            </a:r>
          </a:p>
          <a:p>
            <a:pPr marL="3429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(“paul”)</a:t>
            </a:r>
          </a:p>
          <a:p>
            <a:pPr marL="3429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(new Integer(12));</a:t>
            </a:r>
          </a:p>
          <a:p>
            <a:pPr marL="3429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342900" lvl="1" indent="0">
              <a:buNone/>
            </a:pPr>
            <a:r>
              <a:rPr lang="en-US" dirty="0"/>
              <a:t>    </a:t>
            </a:r>
          </a:p>
          <a:p>
            <a:r>
              <a:rPr lang="en-US" dirty="0"/>
              <a:t>Con</a:t>
            </a:r>
          </a:p>
          <a:p>
            <a:pPr lvl="1"/>
            <a:r>
              <a:rPr lang="en-US" dirty="0"/>
              <a:t>Type erasure</a:t>
            </a:r>
          </a:p>
        </p:txBody>
      </p:sp>
    </p:spTree>
    <p:extLst>
      <p:ext uri="{BB962C8B-B14F-4D97-AF65-F5344CB8AC3E}">
        <p14:creationId xmlns:p14="http://schemas.microsoft.com/office/powerpoint/2010/main" val="91895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868C-7107-4ABE-A00B-1AFF8D97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AEC54-ACFC-42C9-AEDD-EB41AB82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</a:t>
            </a:r>
            <a:r>
              <a:rPr lang="en-US" dirty="0" err="1"/>
              <a:t>LinkedStringList</a:t>
            </a:r>
            <a:r>
              <a:rPr lang="en-US" dirty="0"/>
              <a:t> to be a generic</a:t>
            </a:r>
          </a:p>
        </p:txBody>
      </p:sp>
    </p:spTree>
    <p:extLst>
      <p:ext uri="{BB962C8B-B14F-4D97-AF65-F5344CB8AC3E}">
        <p14:creationId xmlns:p14="http://schemas.microsoft.com/office/powerpoint/2010/main" val="177791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CBBC1-943E-4D7C-AB58-DF4D03D37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3923541" cy="5143500"/>
          </a:xfrm>
        </p:spPr>
        <p:txBody>
          <a:bodyPr>
            <a:norm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List&lt;Element&gt; 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end of the list */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add(Element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/* Get the element at the given index */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Element get(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/* Get the number of elements in the list */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size();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F3C810-B3CB-4B23-AEF7-68E7D8F9FA44}"/>
              </a:ext>
            </a:extLst>
          </p:cNvPr>
          <p:cNvSpPr txBox="1">
            <a:spLocks/>
          </p:cNvSpPr>
          <p:nvPr/>
        </p:nvSpPr>
        <p:spPr>
          <a:xfrm>
            <a:off x="0" y="1959342"/>
            <a:ext cx="3092931" cy="2037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sz="1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846BC5-E1CD-423A-9108-387AC5C30455}"/>
              </a:ext>
            </a:extLst>
          </p:cNvPr>
          <p:cNvSpPr txBox="1">
            <a:spLocks/>
          </p:cNvSpPr>
          <p:nvPr/>
        </p:nvSpPr>
        <p:spPr>
          <a:xfrm>
            <a:off x="4810848" y="-1"/>
            <a:ext cx="4333152" cy="5198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LinkedStringList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int size;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LinkedStringList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Node(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String get(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Node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1)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size()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  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Node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Node(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3537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E0DE-81C5-43EC-BBC5-3C2BF63E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390F-6BD6-4206-BD2C-B5C0899FB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What happens if an invalid index is passed to get()?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Modify get() to throw an exception if the index is invalid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String get(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Node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1)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Write a test to verify get() throws an exception with an invalid index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3472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13B1A7-A14A-47D6-888A-10B5173A1991}"/>
              </a:ext>
            </a:extLst>
          </p:cNvPr>
          <p:cNvSpPr txBox="1"/>
          <p:nvPr/>
        </p:nvSpPr>
        <p:spPr>
          <a:xfrm>
            <a:off x="600075" y="436789"/>
            <a:ext cx="588821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import static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org.junit.Assert.assertEquals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org.junit.Test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public class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TestList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@Test(expected =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IndexOutOfBoundsException.class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public void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testNegativeIndex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  List&lt;String&gt;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slist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= new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AList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&lt;String&gt;();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slist.add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("banana");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slist.get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(-1);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180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6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2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released yesterday – closed PA</a:t>
            </a:r>
          </a:p>
          <a:p>
            <a:r>
              <a:rPr lang="en-US" dirty="0"/>
              <a:t>Monday – Holiday</a:t>
            </a:r>
          </a:p>
          <a:p>
            <a:pPr lvl="1"/>
            <a:r>
              <a:rPr lang="en-US" dirty="0"/>
              <a:t>No class</a:t>
            </a:r>
          </a:p>
          <a:p>
            <a:pPr lvl="1"/>
            <a:r>
              <a:rPr lang="en-US" dirty="0"/>
              <a:t>No quiz due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&amp; Exception Exercises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and Exceptions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085851"/>
            <a:ext cx="7886700" cy="994172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Collection&lt;E&gt;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4350" y="2286000"/>
            <a:ext cx="7886700" cy="25205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does the &lt;E&gt; mean in the above code?</a:t>
            </a:r>
          </a:p>
          <a:p>
            <a:endParaRPr lang="en-US" dirty="0"/>
          </a:p>
          <a:p>
            <a:pPr marL="394335" indent="-342900">
              <a:buAutoNum type="alphaUcPeriod"/>
            </a:pPr>
            <a:r>
              <a:rPr lang="en-US" dirty="0"/>
              <a:t>That this collection can only be used with objects of a built-in Java type called E</a:t>
            </a:r>
          </a:p>
          <a:p>
            <a:pPr marL="394335" indent="-342900">
              <a:buAutoNum type="alphaUcPeriod"/>
            </a:pPr>
            <a:r>
              <a:rPr lang="en-US" dirty="0"/>
              <a:t>That an object reference that implements Collection can be instantiated to work with (almost) any object type</a:t>
            </a:r>
          </a:p>
          <a:p>
            <a:pPr marL="394335" indent="-342900">
              <a:buAutoNum type="alphaUcPeriod"/>
            </a:pPr>
            <a:r>
              <a:rPr lang="en-US" dirty="0"/>
              <a:t>That a single collection can hold objects of different types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900" y="273844"/>
            <a:ext cx="8629650" cy="75485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300" dirty="0"/>
              <a:t>Java Generics</a:t>
            </a:r>
          </a:p>
        </p:txBody>
      </p:sp>
    </p:spTree>
    <p:extLst>
      <p:ext uri="{BB962C8B-B14F-4D97-AF65-F5344CB8AC3E}">
        <p14:creationId xmlns:p14="http://schemas.microsoft.com/office/powerpoint/2010/main" val="385030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844"/>
            <a:ext cx="8629650" cy="754856"/>
          </a:xfrm>
        </p:spPr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1" y="1482363"/>
            <a:ext cx="487184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elements;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elements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add(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D1B74-CE38-4FC1-933D-719ABF61E44A}"/>
              </a:ext>
            </a:extLst>
          </p:cNvPr>
          <p:cNvSpPr txBox="1"/>
          <p:nvPr/>
        </p:nvSpPr>
        <p:spPr>
          <a:xfrm>
            <a:off x="6115051" y="2171700"/>
            <a:ext cx="154106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/>
              <a:t>Type parameter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65F7E1-A999-42EA-B78D-9C94B5930D48}"/>
              </a:ext>
            </a:extLst>
          </p:cNvPr>
          <p:cNvCxnSpPr>
            <a:cxnSpLocks/>
          </p:cNvCxnSpPr>
          <p:nvPr/>
        </p:nvCxnSpPr>
        <p:spPr>
          <a:xfrm flipH="1" flipV="1">
            <a:off x="4857750" y="1771650"/>
            <a:ext cx="1227410" cy="5385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2900" y="1028700"/>
            <a:ext cx="7029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Java Generics use parameterized types in class definitions</a:t>
            </a:r>
          </a:p>
        </p:txBody>
      </p:sp>
    </p:spTree>
    <p:extLst>
      <p:ext uri="{BB962C8B-B14F-4D97-AF65-F5344CB8AC3E}">
        <p14:creationId xmlns:p14="http://schemas.microsoft.com/office/powerpoint/2010/main" val="112437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2951" y="2171701"/>
            <a:ext cx="48718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elements;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public 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getNumElements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4350" y="342901"/>
            <a:ext cx="8629650" cy="754856"/>
          </a:xfrm>
        </p:spPr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" y="1314450"/>
            <a:ext cx="7029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Java Generics use parameterized types in class definitions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ED1B74-CE38-4FC1-933D-719ABF61E44A}"/>
              </a:ext>
            </a:extLst>
          </p:cNvPr>
          <p:cNvSpPr txBox="1"/>
          <p:nvPr/>
        </p:nvSpPr>
        <p:spPr>
          <a:xfrm>
            <a:off x="6457951" y="2857500"/>
            <a:ext cx="154106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/>
              <a:t>Type parameter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65F7E1-A999-42EA-B78D-9C94B5930D48}"/>
              </a:ext>
            </a:extLst>
          </p:cNvPr>
          <p:cNvCxnSpPr>
            <a:cxnSpLocks/>
          </p:cNvCxnSpPr>
          <p:nvPr/>
        </p:nvCxnSpPr>
        <p:spPr>
          <a:xfrm flipH="1" flipV="1">
            <a:off x="5200650" y="2457450"/>
            <a:ext cx="1227410" cy="5385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9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501" y="1143001"/>
            <a:ext cx="49720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elements;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elements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add(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0" y="1200150"/>
            <a:ext cx="2671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line legal Java code?</a:t>
            </a:r>
          </a:p>
          <a:p>
            <a:pPr marL="257175" indent="-257175">
              <a:buAutoNum type="alphaUcPeriod"/>
            </a:pPr>
            <a:r>
              <a:rPr lang="en-US" dirty="0"/>
              <a:t>Yes</a:t>
            </a:r>
          </a:p>
          <a:p>
            <a:pPr marL="257175" indent="-257175">
              <a:buAutoNum type="alphaUcPeriod"/>
            </a:pPr>
            <a:r>
              <a:rPr lang="en-US" dirty="0"/>
              <a:t>No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350" y="400051"/>
            <a:ext cx="8629650" cy="754856"/>
          </a:xfrm>
        </p:spPr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</p:spTree>
    <p:extLst>
      <p:ext uri="{BB962C8B-B14F-4D97-AF65-F5344CB8AC3E}">
        <p14:creationId xmlns:p14="http://schemas.microsoft.com/office/powerpoint/2010/main" val="394139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1" y="1200151"/>
            <a:ext cx="487184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elements;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elements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add(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C84B4-6CC8-4138-B0DB-B3806ACB699B}"/>
              </a:ext>
            </a:extLst>
          </p:cNvPr>
          <p:cNvSpPr txBox="1"/>
          <p:nvPr/>
        </p:nvSpPr>
        <p:spPr>
          <a:xfrm>
            <a:off x="5829300" y="1314450"/>
            <a:ext cx="314325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/>
              <a:t>T can be used to stand for a type (to be specified later anywhere in this class (and its inner classes!)</a:t>
            </a:r>
          </a:p>
        </p:txBody>
      </p:sp>
    </p:spTree>
    <p:extLst>
      <p:ext uri="{BB962C8B-B14F-4D97-AF65-F5344CB8AC3E}">
        <p14:creationId xmlns:p14="http://schemas.microsoft.com/office/powerpoint/2010/main" val="1099274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2799</TotalTime>
  <Words>1374</Words>
  <Application>Microsoft Office PowerPoint</Application>
  <PresentationFormat>On-screen Show (16:9)</PresentationFormat>
  <Paragraphs>248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Courier New</vt:lpstr>
      <vt:lpstr>Roboto Mono</vt:lpstr>
      <vt:lpstr>Consolas</vt:lpstr>
      <vt:lpstr>Calibri Light</vt:lpstr>
      <vt:lpstr>Arial</vt:lpstr>
      <vt:lpstr>Calibri</vt:lpstr>
      <vt:lpstr>Office Theme</vt:lpstr>
      <vt:lpstr>CSE 12 – Basic Data Structures and Object-Oriented Design Lecture 6</vt:lpstr>
      <vt:lpstr>Announcements</vt:lpstr>
      <vt:lpstr>Topics</vt:lpstr>
      <vt:lpstr>Generics and Exceptions</vt:lpstr>
      <vt:lpstr>public interface Collection&lt;E&gt; extends Iterable&lt;E&gt;</vt:lpstr>
      <vt:lpstr>Java Generics</vt:lpstr>
      <vt:lpstr>Java Generics</vt:lpstr>
      <vt:lpstr>Java Generics</vt:lpstr>
      <vt:lpstr>Java Generics</vt:lpstr>
      <vt:lpstr>Java Generics</vt:lpstr>
      <vt:lpstr>Java Generics</vt:lpstr>
      <vt:lpstr>A few Notes</vt:lpstr>
      <vt:lpstr>Some quick words on Generics</vt:lpstr>
      <vt:lpstr>More words on generics</vt:lpstr>
      <vt:lpstr>Generics</vt:lpstr>
      <vt:lpstr>PowerPoint Presentation</vt:lpstr>
      <vt:lpstr>Exceptions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126</cp:revision>
  <dcterms:modified xsi:type="dcterms:W3CDTF">2021-01-15T01:04:42Z</dcterms:modified>
</cp:coreProperties>
</file>