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1" r:id="rId4"/>
    <p:sldId id="734" r:id="rId5"/>
    <p:sldId id="737" r:id="rId6"/>
    <p:sldId id="735" r:id="rId7"/>
    <p:sldId id="738" r:id="rId8"/>
    <p:sldId id="269" r:id="rId9"/>
    <p:sldId id="739" r:id="rId10"/>
    <p:sldId id="736" r:id="rId11"/>
    <p:sldId id="740" r:id="rId12"/>
    <p:sldId id="741" r:id="rId13"/>
    <p:sldId id="742" r:id="rId14"/>
    <p:sldId id="743" r:id="rId15"/>
    <p:sldId id="745" r:id="rId16"/>
    <p:sldId id="746" r:id="rId17"/>
    <p:sldId id="744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9" autoAdjust="0"/>
    <p:restoredTop sz="96036" autoAdjust="0"/>
  </p:normalViewPr>
  <p:slideViewPr>
    <p:cSldViewPr snapToGrid="0">
      <p:cViewPr varScale="1">
        <p:scale>
          <a:sx n="111" d="100"/>
          <a:sy n="111" d="100"/>
        </p:scale>
        <p:origin x="63" y="19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Cao, 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C6D9-ED47-484E-BEA1-70A90330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75AC-A452-44D3-9264-EDD9DD9D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Reasoning: worst case scenario analysis assumes that worst case input happens all the time but it may not be true.</a:t>
            </a:r>
          </a:p>
          <a:p>
            <a:endParaRPr lang="en-US" dirty="0"/>
          </a:p>
          <a:p>
            <a:r>
              <a:rPr lang="en-US" dirty="0"/>
              <a:t>Approach: Assume worst case but look at the whole picture</a:t>
            </a:r>
          </a:p>
        </p:txBody>
      </p:sp>
    </p:spTree>
    <p:extLst>
      <p:ext uri="{BB962C8B-B14F-4D97-AF65-F5344CB8AC3E}">
        <p14:creationId xmlns:p14="http://schemas.microsoft.com/office/powerpoint/2010/main" val="336729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A704-1CC2-4049-AF12-D545F7FA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insert into the end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E26-C902-4A13-8577-D6578831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worst case runtime of this operation</a:t>
            </a:r>
          </a:p>
          <a:p>
            <a:pPr marL="0" indent="0">
              <a:buNone/>
            </a:pPr>
            <a:r>
              <a:rPr lang="en-US" dirty="0"/>
              <a:t>A: O(1)</a:t>
            </a:r>
          </a:p>
          <a:p>
            <a:pPr marL="0" indent="0">
              <a:buNone/>
            </a:pPr>
            <a:r>
              <a:rPr lang="en-US" dirty="0"/>
              <a:t>B: O(n)</a:t>
            </a:r>
          </a:p>
          <a:p>
            <a:pPr marL="0" indent="0">
              <a:buNone/>
            </a:pPr>
            <a:r>
              <a:rPr lang="en-US" dirty="0"/>
              <a:t>C: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D: I forgot what O is....</a:t>
            </a:r>
          </a:p>
        </p:txBody>
      </p:sp>
    </p:spTree>
    <p:extLst>
      <p:ext uri="{BB962C8B-B14F-4D97-AF65-F5344CB8AC3E}">
        <p14:creationId xmlns:p14="http://schemas.microsoft.com/office/powerpoint/2010/main" val="410179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A704-1CC2-4049-AF12-D545F7FA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insert into the end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E26-C902-4A13-8577-D6578831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Amortized analysis</a:t>
            </a:r>
          </a:p>
        </p:txBody>
      </p:sp>
    </p:spTree>
    <p:extLst>
      <p:ext uri="{BB962C8B-B14F-4D97-AF65-F5344CB8AC3E}">
        <p14:creationId xmlns:p14="http://schemas.microsoft.com/office/powerpoint/2010/main" val="241438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831-0192-4F18-80C5-B5AC098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E72A-B5C4-46F9-A2E6-9C17A9BB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insert an element in the hash table, what is the worst case runtime? We consider expanding capacity and rehashing after load factor is reached.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O(1)</a:t>
            </a:r>
          </a:p>
          <a:p>
            <a:pPr marL="457200" indent="-457200">
              <a:buAutoNum type="alphaUcPeriod"/>
            </a:pPr>
            <a:r>
              <a:rPr lang="en-US" dirty="0"/>
              <a:t>O(n)</a:t>
            </a:r>
          </a:p>
          <a:p>
            <a:pPr marL="457200" indent="-457200">
              <a:buAutoNum type="alphaUcPeriod"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2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831-0192-4F18-80C5-B5AC098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E72A-B5C4-46F9-A2E6-9C17A9BB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insert an element in the hash table, what is the worst case runtime? We consider expanding capacity and rehashing after load factor is reached.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O(1)</a:t>
            </a:r>
          </a:p>
          <a:p>
            <a:pPr marL="457200" indent="-457200">
              <a:buAutoNum type="alphaUcPeriod"/>
            </a:pPr>
            <a:r>
              <a:rPr lang="en-US" dirty="0"/>
              <a:t>O(n)</a:t>
            </a:r>
          </a:p>
          <a:p>
            <a:pPr marL="457200" indent="-457200">
              <a:buAutoNum type="alphaUcPeriod"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E3EB7-7064-4115-A8F4-3EA907FC1FB1}"/>
              </a:ext>
            </a:extLst>
          </p:cNvPr>
          <p:cNvSpPr txBox="1"/>
          <p:nvPr/>
        </p:nvSpPr>
        <p:spPr>
          <a:xfrm>
            <a:off x="4426039" y="3339921"/>
            <a:ext cx="412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separate chaining or linear probing</a:t>
            </a:r>
          </a:p>
          <a:p>
            <a:r>
              <a:rPr lang="en-US" dirty="0"/>
              <a:t>matter?</a:t>
            </a:r>
          </a:p>
        </p:txBody>
      </p:sp>
    </p:spTree>
    <p:extLst>
      <p:ext uri="{BB962C8B-B14F-4D97-AF65-F5344CB8AC3E}">
        <p14:creationId xmlns:p14="http://schemas.microsoft.com/office/powerpoint/2010/main" val="61256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831-0192-4F18-80C5-B5AC098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E72A-B5C4-46F9-A2E6-9C17A9BB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we insert an element in the hash table, what is the worst case runtime? We consider expanding capacity and rehashing after load factor is reached.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lphaU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O(1)</a:t>
            </a:r>
          </a:p>
          <a:p>
            <a:pPr marL="457200" indent="-457200">
              <a:buAutoNum type="alphaU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O(n)</a:t>
            </a:r>
          </a:p>
          <a:p>
            <a:pPr marL="457200" indent="-457200">
              <a:buAutoNum type="alphaU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E3EB7-7064-4115-A8F4-3EA907FC1FB1}"/>
              </a:ext>
            </a:extLst>
          </p:cNvPr>
          <p:cNvSpPr txBox="1"/>
          <p:nvPr/>
        </p:nvSpPr>
        <p:spPr>
          <a:xfrm>
            <a:off x="4001036" y="2571750"/>
            <a:ext cx="412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separate chaining or linear probing</a:t>
            </a:r>
          </a:p>
          <a:p>
            <a:r>
              <a:rPr lang="en-US" dirty="0"/>
              <a:t>matter?</a:t>
            </a:r>
          </a:p>
          <a:p>
            <a:pPr marL="342900" indent="-342900"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8360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831-0192-4F18-80C5-B5AC098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Hashing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E72A-B5C4-46F9-A2E6-9C17A9BB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assume that we double the size of table when we rehash. What is the amortized analysis result?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5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2B6B-93F8-4328-8186-81E7AC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94B5-16CD-48DE-A36F-3106C837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 17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17?</a:t>
            </a:r>
          </a:p>
          <a:p>
            <a:r>
              <a:rPr lang="en-US" dirty="0"/>
              <a:t>Linear Probing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290457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309699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66" y="141433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672530" y="1817515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57651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290457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4517D-39BD-469E-A387-FAAC797B99FB}"/>
              </a:ext>
            </a:extLst>
          </p:cNvPr>
          <p:cNvSpPr/>
          <p:nvPr/>
        </p:nvSpPr>
        <p:spPr>
          <a:xfrm>
            <a:off x="673555" y="2787518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 of buckets – 4</a:t>
            </a:r>
          </a:p>
          <a:p>
            <a:pPr marL="342904" lvl="1" indent="0">
              <a:buNone/>
            </a:pPr>
            <a:r>
              <a:rPr lang="en-US" sz="1400" dirty="0"/>
              <a:t>(i.e. the size of the array)</a:t>
            </a:r>
          </a:p>
          <a:p>
            <a:pPr marL="342904" lvl="1" indent="0">
              <a:buNone/>
            </a:pPr>
            <a:endParaRPr lang="en-US" sz="1400" dirty="0"/>
          </a:p>
          <a:p>
            <a:r>
              <a:rPr lang="en-US" sz="2000" dirty="0" err="1"/>
              <a:t>expandCapacity</a:t>
            </a:r>
            <a:r>
              <a:rPr lang="en-US" sz="2000" dirty="0"/>
              <a:t>() called in set()</a:t>
            </a:r>
          </a:p>
          <a:p>
            <a:r>
              <a:rPr lang="en-US" sz="2000" dirty="0" err="1"/>
              <a:t>LoadFactor</a:t>
            </a:r>
            <a:r>
              <a:rPr lang="en-US" sz="2000" dirty="0"/>
              <a:t> – 0.75</a:t>
            </a:r>
          </a:p>
        </p:txBody>
      </p:sp>
    </p:spTree>
    <p:extLst>
      <p:ext uri="{BB962C8B-B14F-4D97-AF65-F5344CB8AC3E}">
        <p14:creationId xmlns:p14="http://schemas.microsoft.com/office/powerpoint/2010/main" val="324471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90" y="51281"/>
            <a:ext cx="3716702" cy="1052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363437" y="1879041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4517D-39BD-469E-A387-FAAC797B99FB}"/>
              </a:ext>
            </a:extLst>
          </p:cNvPr>
          <p:cNvSpPr/>
          <p:nvPr/>
        </p:nvSpPr>
        <p:spPr>
          <a:xfrm>
            <a:off x="5194039" y="110329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 of buckets – 4</a:t>
            </a:r>
          </a:p>
          <a:p>
            <a:r>
              <a:rPr lang="en-US" sz="2000" dirty="0" err="1"/>
              <a:t>LoadFactor</a:t>
            </a:r>
            <a:r>
              <a:rPr lang="en-US" sz="2000" dirty="0"/>
              <a:t> – 0.75</a:t>
            </a:r>
          </a:p>
        </p:txBody>
      </p:sp>
    </p:spTree>
    <p:extLst>
      <p:ext uri="{BB962C8B-B14F-4D97-AF65-F5344CB8AC3E}">
        <p14:creationId xmlns:p14="http://schemas.microsoft.com/office/powerpoint/2010/main" val="335038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/>
          </a:bodyPr>
          <a:lstStyle/>
          <a:p>
            <a:r>
              <a:rPr lang="en-US" dirty="0"/>
              <a:t>Hash Table – draw the pictures (Linear Probing)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.67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FC0506-39C4-46BE-9D83-E789C1137F61}"/>
              </a:ext>
            </a:extLst>
          </p:cNvPr>
          <p:cNvSpPr txBox="1">
            <a:spLocks/>
          </p:cNvSpPr>
          <p:nvPr/>
        </p:nvSpPr>
        <p:spPr>
          <a:xfrm>
            <a:off x="4978158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29214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33" y="72981"/>
            <a:ext cx="3077051" cy="192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int </a:t>
            </a:r>
            <a:r>
              <a:rPr lang="en-US" sz="1400" dirty="0" err="1"/>
              <a:t>getIndex</a:t>
            </a:r>
            <a:r>
              <a:rPr lang="en-US" sz="1400" dirty="0"/>
              <a:t>(String k) {</a:t>
            </a:r>
          </a:p>
          <a:p>
            <a:pPr marL="0" indent="0">
              <a:buNone/>
            </a:pPr>
            <a:r>
              <a:rPr lang="en-US" sz="1400" dirty="0"/>
              <a:t>    return </a:t>
            </a:r>
            <a:r>
              <a:rPr lang="en-US" sz="1400" dirty="0" err="1"/>
              <a:t>k.length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# of buckets – 4</a:t>
            </a:r>
          </a:p>
          <a:p>
            <a:pPr marL="0" indent="0">
              <a:buNone/>
            </a:pPr>
            <a:r>
              <a:rPr lang="en-US" sz="1400" dirty="0" err="1"/>
              <a:t>expandCapacity</a:t>
            </a:r>
            <a:r>
              <a:rPr lang="en-US" sz="1400" dirty="0"/>
              <a:t>() called in set()</a:t>
            </a:r>
          </a:p>
          <a:p>
            <a:pPr marL="0" indent="0">
              <a:buNone/>
            </a:pPr>
            <a:r>
              <a:rPr lang="en-US" sz="1400" dirty="0" err="1"/>
              <a:t>LoadFactor</a:t>
            </a:r>
            <a:r>
              <a:rPr lang="en-US" sz="1400" dirty="0"/>
              <a:t> – .67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FDC510-A76E-4ED8-9BA7-48C4EB480C40}"/>
              </a:ext>
            </a:extLst>
          </p:cNvPr>
          <p:cNvSpPr txBox="1">
            <a:spLocks/>
          </p:cNvSpPr>
          <p:nvPr/>
        </p:nvSpPr>
        <p:spPr>
          <a:xfrm>
            <a:off x="5487933" y="199622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224946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</TotalTime>
  <Words>879</Words>
  <Application>Microsoft Office PowerPoint</Application>
  <PresentationFormat>On-screen Show (16:9)</PresentationFormat>
  <Paragraphs>146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Calibri Light</vt:lpstr>
      <vt:lpstr>Calibri</vt:lpstr>
      <vt:lpstr>Office Theme</vt:lpstr>
      <vt:lpstr>CSE 12 – Basic Data Structures and Object-Oriented Design Lecture 17</vt:lpstr>
      <vt:lpstr>Announcements</vt:lpstr>
      <vt:lpstr>Topics</vt:lpstr>
      <vt:lpstr>Hash Table – draw the picture (Separate Chaining)</vt:lpstr>
      <vt:lpstr>PowerPoint Presentation</vt:lpstr>
      <vt:lpstr>Hash Table – draw the picture (Separate Chaining)</vt:lpstr>
      <vt:lpstr>PowerPoint Presentation</vt:lpstr>
      <vt:lpstr>Hash Table – draw the pictures (Linear Probing)</vt:lpstr>
      <vt:lpstr>PowerPoint Presentation</vt:lpstr>
      <vt:lpstr>Amortized analysis</vt:lpstr>
      <vt:lpstr>Example: insert into the end of arrays</vt:lpstr>
      <vt:lpstr>Example: insert into the end of arrays</vt:lpstr>
      <vt:lpstr>Hashing - insert</vt:lpstr>
      <vt:lpstr>Hashing - insert</vt:lpstr>
      <vt:lpstr>Hashing - insert</vt:lpstr>
      <vt:lpstr>Amortized analysis of Hashing -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204</cp:revision>
  <dcterms:modified xsi:type="dcterms:W3CDTF">2021-02-17T03:48:20Z</dcterms:modified>
</cp:coreProperties>
</file>