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7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8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9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1" r:id="rId4"/>
    <p:sldId id="455" r:id="rId5"/>
    <p:sldId id="458" r:id="rId6"/>
    <p:sldId id="459" r:id="rId7"/>
    <p:sldId id="460" r:id="rId8"/>
    <p:sldId id="461" r:id="rId9"/>
    <p:sldId id="462" r:id="rId10"/>
    <p:sldId id="463" r:id="rId11"/>
    <p:sldId id="464" r:id="rId12"/>
    <p:sldId id="465" r:id="rId13"/>
    <p:sldId id="466" r:id="rId14"/>
    <p:sldId id="467" r:id="rId15"/>
    <p:sldId id="473" r:id="rId16"/>
    <p:sldId id="476" r:id="rId17"/>
    <p:sldId id="477" r:id="rId18"/>
    <p:sldId id="478" r:id="rId19"/>
    <p:sldId id="263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4" autoAdjust="0"/>
    <p:restoredTop sz="89637" autoAdjust="0"/>
  </p:normalViewPr>
  <p:slideViewPr>
    <p:cSldViewPr snapToGrid="0">
      <p:cViewPr varScale="1">
        <p:scale>
          <a:sx n="115" d="100"/>
          <a:sy n="115" d="100"/>
        </p:scale>
        <p:origin x="111" y="21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336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out the difference between Array and LinkedList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44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55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36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05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582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20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7078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350"/>
            </a:lvl5pPr>
            <a:lvl6pPr rtl="0">
              <a:defRPr sz="1350"/>
            </a:lvl6pPr>
            <a:lvl7pPr rtl="0">
              <a:defRPr sz="1350"/>
            </a:lvl7pPr>
            <a:lvl8pPr rtl="0">
              <a:defRPr sz="1350"/>
            </a:lvl8pPr>
            <a:lvl9pPr rtl="0"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591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tags" Target="../tags/tag38.xml"/><Relationship Id="rId3" Type="http://schemas.openxmlformats.org/officeDocument/2006/relationships/tags" Target="../tags/tag23.xml"/><Relationship Id="rId21" Type="http://schemas.openxmlformats.org/officeDocument/2006/relationships/tags" Target="../tags/tag41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tags" Target="../tags/tag37.xml"/><Relationship Id="rId2" Type="http://schemas.openxmlformats.org/officeDocument/2006/relationships/tags" Target="../tags/tag22.xml"/><Relationship Id="rId16" Type="http://schemas.openxmlformats.org/officeDocument/2006/relationships/tags" Target="../tags/tag36.xml"/><Relationship Id="rId20" Type="http://schemas.openxmlformats.org/officeDocument/2006/relationships/tags" Target="../tags/tag40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23" Type="http://schemas.openxmlformats.org/officeDocument/2006/relationships/notesSlide" Target="../notesSlides/notesSlide8.xml"/><Relationship Id="rId10" Type="http://schemas.openxmlformats.org/officeDocument/2006/relationships/tags" Target="../tags/tag30.xml"/><Relationship Id="rId19" Type="http://schemas.openxmlformats.org/officeDocument/2006/relationships/tags" Target="../tags/tag39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Relationship Id="rId2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tags" Target="../tags/tag59.xml"/><Relationship Id="rId3" Type="http://schemas.openxmlformats.org/officeDocument/2006/relationships/tags" Target="../tags/tag44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tags" Target="../tags/tag58.xml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20" Type="http://schemas.openxmlformats.org/officeDocument/2006/relationships/tags" Target="../tags/tag61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5" Type="http://schemas.openxmlformats.org/officeDocument/2006/relationships/tags" Target="../tags/tag56.xml"/><Relationship Id="rId10" Type="http://schemas.openxmlformats.org/officeDocument/2006/relationships/tags" Target="../tags/tag51.xml"/><Relationship Id="rId19" Type="http://schemas.openxmlformats.org/officeDocument/2006/relationships/tags" Target="../tags/tag60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Relationship Id="rId2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tags" Target="../tags/tag74.xml"/><Relationship Id="rId18" Type="http://schemas.openxmlformats.org/officeDocument/2006/relationships/tags" Target="../tags/tag79.xml"/><Relationship Id="rId3" Type="http://schemas.openxmlformats.org/officeDocument/2006/relationships/tags" Target="../tags/tag64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68.xml"/><Relationship Id="rId12" Type="http://schemas.openxmlformats.org/officeDocument/2006/relationships/tags" Target="../tags/tag73.xml"/><Relationship Id="rId17" Type="http://schemas.openxmlformats.org/officeDocument/2006/relationships/tags" Target="../tags/tag78.xml"/><Relationship Id="rId2" Type="http://schemas.openxmlformats.org/officeDocument/2006/relationships/tags" Target="../tags/tag63.xml"/><Relationship Id="rId16" Type="http://schemas.openxmlformats.org/officeDocument/2006/relationships/tags" Target="../tags/tag77.xml"/><Relationship Id="rId20" Type="http://schemas.openxmlformats.org/officeDocument/2006/relationships/tags" Target="../tags/tag81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tags" Target="../tags/tag72.xml"/><Relationship Id="rId5" Type="http://schemas.openxmlformats.org/officeDocument/2006/relationships/tags" Target="../tags/tag66.xml"/><Relationship Id="rId15" Type="http://schemas.openxmlformats.org/officeDocument/2006/relationships/tags" Target="../tags/tag76.xml"/><Relationship Id="rId10" Type="http://schemas.openxmlformats.org/officeDocument/2006/relationships/tags" Target="../tags/tag71.xml"/><Relationship Id="rId19" Type="http://schemas.openxmlformats.org/officeDocument/2006/relationships/tags" Target="../tags/tag80.xml"/><Relationship Id="rId4" Type="http://schemas.openxmlformats.org/officeDocument/2006/relationships/tags" Target="../tags/tag65.xml"/><Relationship Id="rId9" Type="http://schemas.openxmlformats.org/officeDocument/2006/relationships/tags" Target="../tags/tag70.xml"/><Relationship Id="rId14" Type="http://schemas.openxmlformats.org/officeDocument/2006/relationships/tags" Target="../tags/tag75.xml"/><Relationship Id="rId2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5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15343"/>
            <a:ext cx="9029700" cy="994172"/>
          </a:xfrm>
        </p:spPr>
        <p:txBody>
          <a:bodyPr>
            <a:normAutofit/>
          </a:bodyPr>
          <a:lstStyle/>
          <a:p>
            <a:r>
              <a:rPr lang="en-US" dirty="0"/>
              <a:t>Empty Singly Linked List with sentinel node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925617" y="1627998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0" name="TextBox 99"/>
          <p:cNvSpPr txBox="1"/>
          <p:nvPr/>
        </p:nvSpPr>
        <p:spPr>
          <a:xfrm>
            <a:off x="1717043" y="1152043"/>
            <a:ext cx="152048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err="1"/>
              <a:t>MySingleLinkedList</a:t>
            </a:r>
            <a:endParaRPr lang="en-US" sz="1350" dirty="0"/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438979" y="2322274"/>
            <a:ext cx="1103333" cy="15152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67710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925618" y="1879585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head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928380" y="2646449"/>
            <a:ext cx="443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519772" y="187958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5" name="Rectangle 114"/>
          <p:cNvSpPr/>
          <p:nvPr/>
        </p:nvSpPr>
        <p:spPr>
          <a:xfrm>
            <a:off x="2315134" y="2688834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2688637" y="2018085"/>
            <a:ext cx="750344" cy="49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449322" y="2590592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450289" y="3004750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017529" y="3004751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3975600" y="2575657"/>
            <a:ext cx="5382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63808" y="3952408"/>
            <a:ext cx="20521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/>
              <a:t>This node is always there!!</a:t>
            </a:r>
          </a:p>
        </p:txBody>
      </p:sp>
    </p:spTree>
    <p:extLst>
      <p:ext uri="{BB962C8B-B14F-4D97-AF65-F5344CB8AC3E}">
        <p14:creationId xmlns:p14="http://schemas.microsoft.com/office/powerpoint/2010/main" val="2897100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00409"/>
            <a:ext cx="845820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Singly Linked List with sentinel Node: Picture</a:t>
            </a:r>
            <a:br>
              <a:rPr lang="en-US" dirty="0"/>
            </a:b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56741" y="3650944"/>
            <a:ext cx="2857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</a:rPr>
              <a:t>Can you implement a linked list without this dummy (sentinel) node?</a:t>
            </a:r>
          </a:p>
          <a:p>
            <a:pPr marL="257175" indent="-257175">
              <a:buAutoNum type="alphaUcPeriod"/>
            </a:pPr>
            <a:r>
              <a:rPr lang="en-US" sz="1350" dirty="0">
                <a:solidFill>
                  <a:srgbClr val="7030A0"/>
                </a:solidFill>
              </a:rPr>
              <a:t>Yes</a:t>
            </a:r>
          </a:p>
          <a:p>
            <a:pPr marL="257175" indent="-257175">
              <a:buAutoNum type="alphaUcPeriod"/>
            </a:pPr>
            <a:r>
              <a:rPr lang="en-US" sz="1350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AEC62A-C5E1-4DB5-B341-D5030C4A860C}"/>
              </a:ext>
            </a:extLst>
          </p:cNvPr>
          <p:cNvSpPr/>
          <p:nvPr/>
        </p:nvSpPr>
        <p:spPr>
          <a:xfrm>
            <a:off x="1925617" y="1627998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48FE6F-AC08-4645-912B-24CEE0377D0A}"/>
              </a:ext>
            </a:extLst>
          </p:cNvPr>
          <p:cNvSpPr txBox="1"/>
          <p:nvPr/>
        </p:nvSpPr>
        <p:spPr>
          <a:xfrm>
            <a:off x="1834064" y="1152043"/>
            <a:ext cx="128644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err="1"/>
              <a:t>LinkedStringList</a:t>
            </a:r>
            <a:endParaRPr lang="en-US" sz="1350" dirty="0"/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134A0FA-E1C7-4DBA-90A6-3BEAECBF3CE3}"/>
              </a:ext>
            </a:extLst>
          </p:cNvPr>
          <p:cNvSpPr/>
          <p:nvPr/>
        </p:nvSpPr>
        <p:spPr>
          <a:xfrm>
            <a:off x="3438979" y="2322274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0AA929-B48C-4A14-9F34-73FCCFE9592C}"/>
              </a:ext>
            </a:extLst>
          </p:cNvPr>
          <p:cNvSpPr txBox="1"/>
          <p:nvPr/>
        </p:nvSpPr>
        <p:spPr>
          <a:xfrm>
            <a:off x="367710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D34CE71-73B5-4175-82E6-EF4E2B8F42AF}"/>
              </a:ext>
            </a:extLst>
          </p:cNvPr>
          <p:cNvSpPr/>
          <p:nvPr/>
        </p:nvSpPr>
        <p:spPr>
          <a:xfrm>
            <a:off x="6457950" y="2322274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8BC00B-8CEE-493D-91F1-A4DECC1EB679}"/>
              </a:ext>
            </a:extLst>
          </p:cNvPr>
          <p:cNvSpPr txBox="1"/>
          <p:nvPr/>
        </p:nvSpPr>
        <p:spPr>
          <a:xfrm>
            <a:off x="669607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1FFEA99-69CC-4CE8-9BB7-DFBFA04FA10F}"/>
              </a:ext>
            </a:extLst>
          </p:cNvPr>
          <p:cNvSpPr/>
          <p:nvPr/>
        </p:nvSpPr>
        <p:spPr>
          <a:xfrm>
            <a:off x="4934245" y="2321891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0E3AD4-EED3-4A9A-B425-44147C1EA66C}"/>
              </a:ext>
            </a:extLst>
          </p:cNvPr>
          <p:cNvSpPr txBox="1"/>
          <p:nvPr/>
        </p:nvSpPr>
        <p:spPr>
          <a:xfrm>
            <a:off x="5172366" y="1837144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0FA2AA-2FA1-4BB8-84C6-CC90408B4829}"/>
              </a:ext>
            </a:extLst>
          </p:cNvPr>
          <p:cNvSpPr txBox="1"/>
          <p:nvPr/>
        </p:nvSpPr>
        <p:spPr>
          <a:xfrm>
            <a:off x="1925618" y="1879585"/>
            <a:ext cx="5345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front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E5CF2A-2635-45B2-82D5-3F7B68467CFE}"/>
              </a:ext>
            </a:extLst>
          </p:cNvPr>
          <p:cNvSpPr txBox="1"/>
          <p:nvPr/>
        </p:nvSpPr>
        <p:spPr>
          <a:xfrm>
            <a:off x="1928380" y="2646449"/>
            <a:ext cx="443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CB55917-CB94-4C29-A0FC-84BE443015A7}"/>
              </a:ext>
            </a:extLst>
          </p:cNvPr>
          <p:cNvSpPr/>
          <p:nvPr/>
        </p:nvSpPr>
        <p:spPr>
          <a:xfrm>
            <a:off x="2519772" y="187958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264083C-C315-46D6-8B25-4ADC07867433}"/>
              </a:ext>
            </a:extLst>
          </p:cNvPr>
          <p:cNvSpPr/>
          <p:nvPr/>
        </p:nvSpPr>
        <p:spPr>
          <a:xfrm>
            <a:off x="2315134" y="2688834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D97D3BD-AC3E-4D77-AF8A-0FFAD44F519C}"/>
              </a:ext>
            </a:extLst>
          </p:cNvPr>
          <p:cNvCxnSpPr/>
          <p:nvPr/>
        </p:nvCxnSpPr>
        <p:spPr>
          <a:xfrm>
            <a:off x="2688637" y="2018085"/>
            <a:ext cx="750344" cy="49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B09BD6F-A879-40E6-9E64-84CA81BCE9D7}"/>
              </a:ext>
            </a:extLst>
          </p:cNvPr>
          <p:cNvSpPr txBox="1"/>
          <p:nvPr/>
        </p:nvSpPr>
        <p:spPr>
          <a:xfrm>
            <a:off x="3449322" y="2590592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436D16-F3F6-402E-9BC7-2F8E2A42BB2E}"/>
              </a:ext>
            </a:extLst>
          </p:cNvPr>
          <p:cNvSpPr txBox="1"/>
          <p:nvPr/>
        </p:nvSpPr>
        <p:spPr>
          <a:xfrm>
            <a:off x="3450289" y="3004750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F1BFC9C-E010-4787-9570-1DB5615E66D3}"/>
              </a:ext>
            </a:extLst>
          </p:cNvPr>
          <p:cNvSpPr/>
          <p:nvPr/>
        </p:nvSpPr>
        <p:spPr>
          <a:xfrm>
            <a:off x="4017529" y="3004751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0CD562-C553-4B8B-AF69-C972DB976498}"/>
              </a:ext>
            </a:extLst>
          </p:cNvPr>
          <p:cNvSpPr txBox="1"/>
          <p:nvPr/>
        </p:nvSpPr>
        <p:spPr>
          <a:xfrm>
            <a:off x="6435961" y="3016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DE1BBE-2372-4F2B-946D-B15030AAED2F}"/>
              </a:ext>
            </a:extLst>
          </p:cNvPr>
          <p:cNvSpPr/>
          <p:nvPr/>
        </p:nvSpPr>
        <p:spPr>
          <a:xfrm>
            <a:off x="7003202" y="3016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6280FC1-F28B-47BF-AC02-E4B8A90B1199}"/>
              </a:ext>
            </a:extLst>
          </p:cNvPr>
          <p:cNvSpPr/>
          <p:nvPr/>
        </p:nvSpPr>
        <p:spPr>
          <a:xfrm>
            <a:off x="3975600" y="2575657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55F1B8-FD02-458C-95CD-31908216319B}"/>
              </a:ext>
            </a:extLst>
          </p:cNvPr>
          <p:cNvSpPr txBox="1"/>
          <p:nvPr/>
        </p:nvSpPr>
        <p:spPr>
          <a:xfrm>
            <a:off x="4965872" y="2602861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5304A8A-5593-4954-AC73-F1FD0D58AA8A}"/>
              </a:ext>
            </a:extLst>
          </p:cNvPr>
          <p:cNvSpPr/>
          <p:nvPr/>
        </p:nvSpPr>
        <p:spPr>
          <a:xfrm>
            <a:off x="5492150" y="258792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4736FE-503E-454A-8ACD-CED052034AC1}"/>
              </a:ext>
            </a:extLst>
          </p:cNvPr>
          <p:cNvSpPr txBox="1"/>
          <p:nvPr/>
        </p:nvSpPr>
        <p:spPr>
          <a:xfrm>
            <a:off x="6533891" y="2588397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B55A3FA-97C2-4FFB-91AB-C3B5B2BD2CF4}"/>
              </a:ext>
            </a:extLst>
          </p:cNvPr>
          <p:cNvSpPr/>
          <p:nvPr/>
        </p:nvSpPr>
        <p:spPr>
          <a:xfrm>
            <a:off x="7060168" y="2573462"/>
            <a:ext cx="488441" cy="233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2307A5-CA64-452E-8472-35030ADF5004}"/>
              </a:ext>
            </a:extLst>
          </p:cNvPr>
          <p:cNvSpPr txBox="1"/>
          <p:nvPr/>
        </p:nvSpPr>
        <p:spPr>
          <a:xfrm>
            <a:off x="4916750" y="3052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7E6671F-4FC3-482E-9331-15BF5ECB5524}"/>
              </a:ext>
            </a:extLst>
          </p:cNvPr>
          <p:cNvSpPr/>
          <p:nvPr/>
        </p:nvSpPr>
        <p:spPr>
          <a:xfrm>
            <a:off x="5483991" y="3052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4355B82-51F8-44C1-9B20-9CF1FC8DA6EE}"/>
              </a:ext>
            </a:extLst>
          </p:cNvPr>
          <p:cNvSpPr/>
          <p:nvPr/>
        </p:nvSpPr>
        <p:spPr>
          <a:xfrm>
            <a:off x="4940697" y="4321892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6699B7-BA8F-4489-A004-1A2A432E6B53}"/>
              </a:ext>
            </a:extLst>
          </p:cNvPr>
          <p:cNvSpPr txBox="1"/>
          <p:nvPr/>
        </p:nvSpPr>
        <p:spPr>
          <a:xfrm>
            <a:off x="3308762" y="4531035"/>
            <a:ext cx="12153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String Objects: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0A67B11-E1FB-4911-BFE6-F65BEFA7BDC7}"/>
              </a:ext>
            </a:extLst>
          </p:cNvPr>
          <p:cNvCxnSpPr/>
          <p:nvPr/>
        </p:nvCxnSpPr>
        <p:spPr>
          <a:xfrm>
            <a:off x="4171951" y="2663514"/>
            <a:ext cx="762295" cy="1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6D4109-AD84-4CEA-BF93-23D959660273}"/>
              </a:ext>
            </a:extLst>
          </p:cNvPr>
          <p:cNvCxnSpPr/>
          <p:nvPr/>
        </p:nvCxnSpPr>
        <p:spPr>
          <a:xfrm>
            <a:off x="5696584" y="2711962"/>
            <a:ext cx="762295" cy="1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22AB6C9-6309-413D-ABFE-E8871418C8AE}"/>
              </a:ext>
            </a:extLst>
          </p:cNvPr>
          <p:cNvCxnSpPr>
            <a:endCxn id="64" idx="0"/>
          </p:cNvCxnSpPr>
          <p:nvPr/>
        </p:nvCxnSpPr>
        <p:spPr>
          <a:xfrm flipH="1">
            <a:off x="5489137" y="3207657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7382DC2-29DF-46C0-88BC-7C8D033E006A}"/>
              </a:ext>
            </a:extLst>
          </p:cNvPr>
          <p:cNvSpPr txBox="1"/>
          <p:nvPr/>
        </p:nvSpPr>
        <p:spPr>
          <a:xfrm>
            <a:off x="4701015" y="982696"/>
            <a:ext cx="2226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</a:rPr>
              <a:t>Dummy (sentinel) head node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A51EC36-49B1-49F2-A9EB-A4D13AEB7921}"/>
              </a:ext>
            </a:extLst>
          </p:cNvPr>
          <p:cNvCxnSpPr>
            <a:cxnSpLocks/>
          </p:cNvCxnSpPr>
          <p:nvPr/>
        </p:nvCxnSpPr>
        <p:spPr>
          <a:xfrm flipH="1">
            <a:off x="4144465" y="1268016"/>
            <a:ext cx="741860" cy="5098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DE29CB6-DE3E-4B52-9381-B974AE860B6F}"/>
              </a:ext>
            </a:extLst>
          </p:cNvPr>
          <p:cNvSpPr/>
          <p:nvPr/>
        </p:nvSpPr>
        <p:spPr>
          <a:xfrm>
            <a:off x="6452348" y="4278068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119F723-347D-4CB0-B78F-1F5F5499533A}"/>
              </a:ext>
            </a:extLst>
          </p:cNvPr>
          <p:cNvCxnSpPr>
            <a:endCxn id="71" idx="0"/>
          </p:cNvCxnSpPr>
          <p:nvPr/>
        </p:nvCxnSpPr>
        <p:spPr>
          <a:xfrm flipH="1">
            <a:off x="7000788" y="3163833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00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73844"/>
            <a:ext cx="902970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Singly Linked List without sentinel Node: Picture</a:t>
            </a:r>
            <a:br>
              <a:rPr lang="en-US" dirty="0"/>
            </a:b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C8DF6F-F03B-4C3E-BCD0-F2EF2CEFAF4A}"/>
              </a:ext>
            </a:extLst>
          </p:cNvPr>
          <p:cNvSpPr/>
          <p:nvPr/>
        </p:nvSpPr>
        <p:spPr>
          <a:xfrm>
            <a:off x="1925617" y="1627998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A1D227-B972-4153-B272-022DA134D55D}"/>
              </a:ext>
            </a:extLst>
          </p:cNvPr>
          <p:cNvSpPr txBox="1"/>
          <p:nvPr/>
        </p:nvSpPr>
        <p:spPr>
          <a:xfrm>
            <a:off x="1834064" y="1152043"/>
            <a:ext cx="128644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err="1"/>
              <a:t>LinkedStringList</a:t>
            </a:r>
            <a:endParaRPr lang="en-US" sz="1350" dirty="0"/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71248A-51B2-4AEF-87CA-49E162C8086E}"/>
              </a:ext>
            </a:extLst>
          </p:cNvPr>
          <p:cNvSpPr/>
          <p:nvPr/>
        </p:nvSpPr>
        <p:spPr>
          <a:xfrm>
            <a:off x="6457950" y="2322274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B4DE1F-923A-4041-9D16-4C9C55702130}"/>
              </a:ext>
            </a:extLst>
          </p:cNvPr>
          <p:cNvSpPr txBox="1"/>
          <p:nvPr/>
        </p:nvSpPr>
        <p:spPr>
          <a:xfrm>
            <a:off x="669607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B3A86C-7076-46BD-848F-4C5AD0201526}"/>
              </a:ext>
            </a:extLst>
          </p:cNvPr>
          <p:cNvSpPr/>
          <p:nvPr/>
        </p:nvSpPr>
        <p:spPr>
          <a:xfrm>
            <a:off x="4934245" y="2321891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0F7E18-C16A-49A6-A5CB-B169134987E5}"/>
              </a:ext>
            </a:extLst>
          </p:cNvPr>
          <p:cNvSpPr txBox="1"/>
          <p:nvPr/>
        </p:nvSpPr>
        <p:spPr>
          <a:xfrm>
            <a:off x="5172366" y="1837144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9A07D1-D2FE-46E2-BA10-512A3F90CC0A}"/>
              </a:ext>
            </a:extLst>
          </p:cNvPr>
          <p:cNvSpPr txBox="1"/>
          <p:nvPr/>
        </p:nvSpPr>
        <p:spPr>
          <a:xfrm>
            <a:off x="1925618" y="1879585"/>
            <a:ext cx="5345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front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923C34-5131-448C-84A5-6AC329567E64}"/>
              </a:ext>
            </a:extLst>
          </p:cNvPr>
          <p:cNvSpPr txBox="1"/>
          <p:nvPr/>
        </p:nvSpPr>
        <p:spPr>
          <a:xfrm>
            <a:off x="1928380" y="2646449"/>
            <a:ext cx="443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8BA29ED-8F1E-48BE-A779-6D9C27CDD487}"/>
              </a:ext>
            </a:extLst>
          </p:cNvPr>
          <p:cNvSpPr/>
          <p:nvPr/>
        </p:nvSpPr>
        <p:spPr>
          <a:xfrm>
            <a:off x="2519772" y="187958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22958E-B20B-4D3C-AADC-12EB50938A00}"/>
              </a:ext>
            </a:extLst>
          </p:cNvPr>
          <p:cNvSpPr/>
          <p:nvPr/>
        </p:nvSpPr>
        <p:spPr>
          <a:xfrm>
            <a:off x="2315134" y="2688834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F75EE4-A71C-4255-BFEF-CD21978CA43A}"/>
              </a:ext>
            </a:extLst>
          </p:cNvPr>
          <p:cNvCxnSpPr>
            <a:cxnSpLocks/>
          </p:cNvCxnSpPr>
          <p:nvPr/>
        </p:nvCxnSpPr>
        <p:spPr>
          <a:xfrm>
            <a:off x="2688637" y="2018085"/>
            <a:ext cx="2197688" cy="450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83135FD-F425-4144-94AD-3DD160B6E795}"/>
              </a:ext>
            </a:extLst>
          </p:cNvPr>
          <p:cNvSpPr txBox="1"/>
          <p:nvPr/>
        </p:nvSpPr>
        <p:spPr>
          <a:xfrm>
            <a:off x="6435961" y="3016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61B311-1854-4E0A-8D22-F14B9BD362D7}"/>
              </a:ext>
            </a:extLst>
          </p:cNvPr>
          <p:cNvSpPr/>
          <p:nvPr/>
        </p:nvSpPr>
        <p:spPr>
          <a:xfrm>
            <a:off x="7003202" y="3016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7886658-C252-499E-BEB9-1D5245815CD6}"/>
              </a:ext>
            </a:extLst>
          </p:cNvPr>
          <p:cNvSpPr txBox="1"/>
          <p:nvPr/>
        </p:nvSpPr>
        <p:spPr>
          <a:xfrm>
            <a:off x="4965872" y="2602861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AF6DC8-70F2-4433-9FAB-C56EE97EB13B}"/>
              </a:ext>
            </a:extLst>
          </p:cNvPr>
          <p:cNvSpPr/>
          <p:nvPr/>
        </p:nvSpPr>
        <p:spPr>
          <a:xfrm>
            <a:off x="5492150" y="258792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EB02D0-38DB-474C-AD0A-F19045A1DE3E}"/>
              </a:ext>
            </a:extLst>
          </p:cNvPr>
          <p:cNvSpPr txBox="1"/>
          <p:nvPr/>
        </p:nvSpPr>
        <p:spPr>
          <a:xfrm>
            <a:off x="6533891" y="2588397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347B4FA-EDC3-4C0D-AD11-12BB55497D05}"/>
              </a:ext>
            </a:extLst>
          </p:cNvPr>
          <p:cNvSpPr/>
          <p:nvPr/>
        </p:nvSpPr>
        <p:spPr>
          <a:xfrm>
            <a:off x="7060168" y="2573462"/>
            <a:ext cx="488441" cy="233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3E544D6-9103-41D3-8D44-C10987D441E2}"/>
              </a:ext>
            </a:extLst>
          </p:cNvPr>
          <p:cNvSpPr txBox="1"/>
          <p:nvPr/>
        </p:nvSpPr>
        <p:spPr>
          <a:xfrm>
            <a:off x="4916750" y="3052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9C541E4-4978-4044-A262-5CA7836475FF}"/>
              </a:ext>
            </a:extLst>
          </p:cNvPr>
          <p:cNvSpPr/>
          <p:nvPr/>
        </p:nvSpPr>
        <p:spPr>
          <a:xfrm>
            <a:off x="5483991" y="3052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27CB7D8-0502-4821-985F-8BD905284C57}"/>
              </a:ext>
            </a:extLst>
          </p:cNvPr>
          <p:cNvSpPr/>
          <p:nvPr/>
        </p:nvSpPr>
        <p:spPr>
          <a:xfrm>
            <a:off x="4940697" y="4321892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D63BC4-2458-49BE-95C5-FD842B9F719F}"/>
              </a:ext>
            </a:extLst>
          </p:cNvPr>
          <p:cNvSpPr txBox="1"/>
          <p:nvPr/>
        </p:nvSpPr>
        <p:spPr>
          <a:xfrm>
            <a:off x="3308762" y="4531035"/>
            <a:ext cx="12153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String Objects: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2C5022F-20D4-437B-BDF7-E2A629923928}"/>
              </a:ext>
            </a:extLst>
          </p:cNvPr>
          <p:cNvCxnSpPr/>
          <p:nvPr/>
        </p:nvCxnSpPr>
        <p:spPr>
          <a:xfrm>
            <a:off x="5696584" y="2711962"/>
            <a:ext cx="762295" cy="1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3A2BE0D-D68B-433D-8A2F-49D4DA5EE902}"/>
              </a:ext>
            </a:extLst>
          </p:cNvPr>
          <p:cNvCxnSpPr>
            <a:endCxn id="53" idx="0"/>
          </p:cNvCxnSpPr>
          <p:nvPr/>
        </p:nvCxnSpPr>
        <p:spPr>
          <a:xfrm flipH="1">
            <a:off x="5489137" y="3207657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41DEBBE-EFA0-4E11-9A96-41E57244F0FB}"/>
              </a:ext>
            </a:extLst>
          </p:cNvPr>
          <p:cNvSpPr/>
          <p:nvPr/>
        </p:nvSpPr>
        <p:spPr>
          <a:xfrm>
            <a:off x="6452348" y="4278068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7CB2B1-A8F6-4E84-ABF1-C6F3EAC48DC0}"/>
              </a:ext>
            </a:extLst>
          </p:cNvPr>
          <p:cNvCxnSpPr>
            <a:endCxn id="60" idx="0"/>
          </p:cNvCxnSpPr>
          <p:nvPr/>
        </p:nvCxnSpPr>
        <p:spPr>
          <a:xfrm flipH="1">
            <a:off x="7000788" y="3163833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076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122707"/>
            <a:ext cx="9086850" cy="994172"/>
          </a:xfrm>
        </p:spPr>
        <p:txBody>
          <a:bodyPr>
            <a:normAutofit/>
          </a:bodyPr>
          <a:lstStyle/>
          <a:p>
            <a:r>
              <a:rPr lang="en-US" sz="3000" dirty="0"/>
              <a:t>Empty Single Linked List without sentinel node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2BC213-9305-4203-A13B-1345431F18BD}"/>
              </a:ext>
            </a:extLst>
          </p:cNvPr>
          <p:cNvSpPr/>
          <p:nvPr/>
        </p:nvSpPr>
        <p:spPr>
          <a:xfrm>
            <a:off x="1925617" y="1627998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C8CD5-1BB6-4C78-8485-287F252CA191}"/>
              </a:ext>
            </a:extLst>
          </p:cNvPr>
          <p:cNvSpPr txBox="1"/>
          <p:nvPr/>
        </p:nvSpPr>
        <p:spPr>
          <a:xfrm>
            <a:off x="1834064" y="1152043"/>
            <a:ext cx="128644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err="1"/>
              <a:t>LinkedStringList</a:t>
            </a:r>
            <a:endParaRPr lang="en-US" sz="1350" dirty="0"/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A19533-275E-48F1-A933-E154CE4A1C7D}"/>
              </a:ext>
            </a:extLst>
          </p:cNvPr>
          <p:cNvSpPr txBox="1"/>
          <p:nvPr/>
        </p:nvSpPr>
        <p:spPr>
          <a:xfrm>
            <a:off x="1925618" y="1879585"/>
            <a:ext cx="5345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front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C5DF4C-7FF2-4DA4-93E1-93C5C02C33B2}"/>
              </a:ext>
            </a:extLst>
          </p:cNvPr>
          <p:cNvSpPr txBox="1"/>
          <p:nvPr/>
        </p:nvSpPr>
        <p:spPr>
          <a:xfrm>
            <a:off x="1928380" y="2646449"/>
            <a:ext cx="443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EF373B-1AB7-4130-86E0-9D5C0B4D47F0}"/>
              </a:ext>
            </a:extLst>
          </p:cNvPr>
          <p:cNvSpPr/>
          <p:nvPr/>
        </p:nvSpPr>
        <p:spPr>
          <a:xfrm>
            <a:off x="2519772" y="187958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493E4F-A79F-41B5-9C0C-2B7FB54F8E85}"/>
              </a:ext>
            </a:extLst>
          </p:cNvPr>
          <p:cNvSpPr/>
          <p:nvPr/>
        </p:nvSpPr>
        <p:spPr>
          <a:xfrm>
            <a:off x="2315134" y="2688834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17657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Singly Linked List: Abstracted Picture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2944" y="1885950"/>
            <a:ext cx="5345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front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2457450"/>
            <a:ext cx="628650" cy="628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914650" y="2457450"/>
            <a:ext cx="628650" cy="628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2180197" y="2186032"/>
            <a:ext cx="105804" cy="271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114800" y="2457450"/>
            <a:ext cx="628650" cy="628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743450" y="2457450"/>
            <a:ext cx="628650" cy="628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884253" y="2457450"/>
            <a:ext cx="628650" cy="628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515100" y="2457450"/>
            <a:ext cx="628650" cy="628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515100" y="2457450"/>
            <a:ext cx="628650" cy="628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44" idx="1"/>
          </p:cNvCxnSpPr>
          <p:nvPr/>
        </p:nvCxnSpPr>
        <p:spPr>
          <a:xfrm>
            <a:off x="3228975" y="2771775"/>
            <a:ext cx="885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6" idx="1"/>
          </p:cNvCxnSpPr>
          <p:nvPr/>
        </p:nvCxnSpPr>
        <p:spPr>
          <a:xfrm>
            <a:off x="4908306" y="2757487"/>
            <a:ext cx="975947" cy="14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8651" y="4057650"/>
            <a:ext cx="25551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Does this list use a sentinel node?</a:t>
            </a:r>
          </a:p>
          <a:p>
            <a:pPr marL="257175" indent="-257175">
              <a:buAutoNum type="alphaUcPeriod"/>
            </a:pPr>
            <a:r>
              <a:rPr lang="en-US" sz="1350" dirty="0"/>
              <a:t>Yes</a:t>
            </a:r>
          </a:p>
          <a:p>
            <a:pPr marL="257175" indent="-257175">
              <a:buAutoNum type="alphaUcPeriod"/>
            </a:pPr>
            <a:r>
              <a:rPr lang="en-US" sz="1350" dirty="0"/>
              <a:t>No</a:t>
            </a:r>
          </a:p>
          <a:p>
            <a:pPr marL="257175" indent="-257175">
              <a:buAutoNum type="alphaUcPeriod"/>
            </a:pPr>
            <a:r>
              <a:rPr lang="en-US" sz="1350" dirty="0"/>
              <a:t>Not sure</a:t>
            </a:r>
          </a:p>
        </p:txBody>
      </p:sp>
    </p:spTree>
    <p:extLst>
      <p:ext uri="{BB962C8B-B14F-4D97-AF65-F5344CB8AC3E}">
        <p14:creationId xmlns:p14="http://schemas.microsoft.com/office/powerpoint/2010/main" val="522310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84099" y="3327618"/>
            <a:ext cx="4159901" cy="1815882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Node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Node(String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Node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Shape 112"/>
          <p:cNvSpPr/>
          <p:nvPr>
            <p:custDataLst>
              <p:tags r:id="rId1"/>
            </p:custDataLst>
          </p:nvPr>
        </p:nvSpPr>
        <p:spPr>
          <a:xfrm>
            <a:off x="1870093" y="586336"/>
            <a:ext cx="782450" cy="336802"/>
          </a:xfrm>
          <a:prstGeom prst="rect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050" dirty="0"/>
              <a:t>NULL</a:t>
            </a:r>
            <a:endParaRPr sz="1050" dirty="0"/>
          </a:p>
        </p:txBody>
      </p:sp>
      <p:sp>
        <p:nvSpPr>
          <p:cNvPr id="10" name="Shape 113"/>
          <p:cNvSpPr/>
          <p:nvPr>
            <p:custDataLst>
              <p:tags r:id="rId2"/>
            </p:custDataLst>
          </p:nvPr>
        </p:nvSpPr>
        <p:spPr>
          <a:xfrm>
            <a:off x="3052435" y="586336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" name="Shape 114"/>
          <p:cNvSpPr/>
          <p:nvPr>
            <p:custDataLst>
              <p:tags r:id="rId3"/>
            </p:custDataLst>
          </p:nvPr>
        </p:nvSpPr>
        <p:spPr>
          <a:xfrm>
            <a:off x="5429250" y="586335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12" name="Shape 115"/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3598354" y="754736"/>
            <a:ext cx="595504" cy="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ysDot"/>
            <a:round/>
            <a:headEnd type="none" w="lg" len="lg"/>
            <a:tailEnd type="triangle" w="lg" len="lg"/>
          </a:ln>
        </p:spPr>
      </p:cxnSp>
      <p:cxnSp>
        <p:nvCxnSpPr>
          <p:cNvPr id="13" name="Shape 116"/>
          <p:cNvCxnSpPr/>
          <p:nvPr>
            <p:custDataLst>
              <p:tags r:id="rId5"/>
            </p:custDataLst>
          </p:nvPr>
        </p:nvCxnSpPr>
        <p:spPr>
          <a:xfrm>
            <a:off x="4866294" y="754736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Shape 117"/>
          <p:cNvSpPr txBox="1"/>
          <p:nvPr>
            <p:custDataLst>
              <p:tags r:id="rId6"/>
            </p:custDataLst>
          </p:nvPr>
        </p:nvSpPr>
        <p:spPr>
          <a:xfrm>
            <a:off x="571500" y="277417"/>
            <a:ext cx="2343315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dirty="0"/>
              <a:t>front</a:t>
            </a:r>
          </a:p>
        </p:txBody>
      </p:sp>
      <p:cxnSp>
        <p:nvCxnSpPr>
          <p:cNvPr id="15" name="Shape 118"/>
          <p:cNvCxnSpPr>
            <a:endCxn id="9" idx="1"/>
          </p:cNvCxnSpPr>
          <p:nvPr>
            <p:custDataLst>
              <p:tags r:id="rId7"/>
            </p:custDataLst>
          </p:nvPr>
        </p:nvCxnSpPr>
        <p:spPr>
          <a:xfrm>
            <a:off x="1157300" y="586336"/>
            <a:ext cx="712794" cy="16840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" name="Shape 119"/>
          <p:cNvCxnSpPr>
            <a:cxnSpLocks/>
          </p:cNvCxnSpPr>
          <p:nvPr>
            <p:custDataLst>
              <p:tags r:id="rId8"/>
            </p:custDataLst>
          </p:nvPr>
        </p:nvCxnSpPr>
        <p:spPr>
          <a:xfrm flipV="1">
            <a:off x="4046643" y="923137"/>
            <a:ext cx="157606" cy="308199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120"/>
          <p:cNvCxnSpPr>
            <a:stCxn id="9" idx="0"/>
            <a:endCxn id="9" idx="2"/>
          </p:cNvCxnSpPr>
          <p:nvPr>
            <p:custDataLst>
              <p:tags r:id="rId9"/>
            </p:custDataLst>
          </p:nvPr>
        </p:nvCxnSpPr>
        <p:spPr>
          <a:xfrm>
            <a:off x="2261318" y="586336"/>
            <a:ext cx="0" cy="336802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" name="Shape 121"/>
          <p:cNvCxnSpPr>
            <a:stCxn id="10" idx="0"/>
            <a:endCxn id="10" idx="2"/>
          </p:cNvCxnSpPr>
          <p:nvPr>
            <p:custDataLst>
              <p:tags r:id="rId10"/>
            </p:custDataLst>
          </p:nvPr>
        </p:nvCxnSpPr>
        <p:spPr>
          <a:xfrm>
            <a:off x="3443659" y="586336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" name="Shape 122"/>
          <p:cNvCxnSpPr>
            <a:stCxn id="11" idx="0"/>
            <a:endCxn id="11" idx="2"/>
          </p:cNvCxnSpPr>
          <p:nvPr>
            <p:custDataLst>
              <p:tags r:id="rId11"/>
            </p:custDataLst>
          </p:nvPr>
        </p:nvCxnSpPr>
        <p:spPr>
          <a:xfrm>
            <a:off x="5820474" y="586335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Shape 123"/>
          <p:cNvSpPr txBox="1"/>
          <p:nvPr>
            <p:custDataLst>
              <p:tags r:id="rId12"/>
            </p:custDataLst>
          </p:nvPr>
        </p:nvSpPr>
        <p:spPr>
          <a:xfrm>
            <a:off x="5783028" y="647345"/>
            <a:ext cx="683467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1050" dirty="0"/>
              <a:t>NULL</a:t>
            </a:r>
          </a:p>
        </p:txBody>
      </p:sp>
      <p:cxnSp>
        <p:nvCxnSpPr>
          <p:cNvPr id="20" name="Shape 91"/>
          <p:cNvCxnSpPr>
            <a:endCxn id="22" idx="0"/>
          </p:cNvCxnSpPr>
          <p:nvPr>
            <p:custDataLst>
              <p:tags r:id="rId13"/>
            </p:custDataLst>
          </p:nvPr>
        </p:nvCxnSpPr>
        <p:spPr>
          <a:xfrm>
            <a:off x="3642782" y="860686"/>
            <a:ext cx="182975" cy="288412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21" name="Shape 93"/>
          <p:cNvGrpSpPr/>
          <p:nvPr>
            <p:custDataLst>
              <p:tags r:id="rId14"/>
            </p:custDataLst>
          </p:nvPr>
        </p:nvGrpSpPr>
        <p:grpSpPr>
          <a:xfrm>
            <a:off x="3434532" y="1149099"/>
            <a:ext cx="782450" cy="336802"/>
            <a:chOff x="452200" y="1738250"/>
            <a:chExt cx="1221299" cy="578400"/>
          </a:xfrm>
        </p:grpSpPr>
        <p:sp>
          <p:nvSpPr>
            <p:cNvPr id="22" name="Shape 92"/>
            <p:cNvSpPr/>
            <p:nvPr>
              <p:custDataLst>
                <p:tags r:id="rId19"/>
              </p:custDataLst>
            </p:nvPr>
          </p:nvSpPr>
          <p:spPr>
            <a:xfrm>
              <a:off x="452200" y="1738250"/>
              <a:ext cx="1221299" cy="578400"/>
            </a:xfrm>
            <a:prstGeom prst="rect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cxnSp>
          <p:nvCxnSpPr>
            <p:cNvPr id="23" name="Shape 94"/>
            <p:cNvCxnSpPr>
              <a:stCxn id="22" idx="0"/>
              <a:endCxn id="22" idx="2"/>
            </p:cNvCxnSpPr>
            <p:nvPr>
              <p:custDataLst>
                <p:tags r:id="rId20"/>
              </p:custDataLst>
            </p:nvPr>
          </p:nvCxnSpPr>
          <p:spPr>
            <a:xfrm>
              <a:off x="1062849" y="1738250"/>
              <a:ext cx="0" cy="578400"/>
            </a:xfrm>
            <a:prstGeom prst="straightConnector1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24" name="Shape 95"/>
          <p:cNvSpPr txBox="1"/>
          <p:nvPr>
            <p:custDataLst>
              <p:tags r:id="rId15"/>
            </p:custDataLst>
          </p:nvPr>
        </p:nvSpPr>
        <p:spPr>
          <a:xfrm>
            <a:off x="6407978" y="124241"/>
            <a:ext cx="2612930" cy="342900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2250" dirty="0" err="1"/>
              <a:t>myL.insert</a:t>
            </a:r>
            <a:r>
              <a:rPr lang="en-GB" sz="2250" dirty="0"/>
              <a:t>(1, </a:t>
            </a:r>
            <a:r>
              <a:rPr lang="en-GB" sz="2250" dirty="0" err="1"/>
              <a:t>itm</a:t>
            </a:r>
            <a:r>
              <a:rPr lang="en-GB" sz="2250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461085" y="1578981"/>
            <a:ext cx="5946893" cy="2023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1350" dirty="0">
                <a:latin typeface="Courier New" pitchFamily="49" charset="0"/>
                <a:cs typeface="Courier New" pitchFamily="49" charset="0"/>
              </a:rPr>
              <a:t>// In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LinkedStringList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 class (NOT Node class)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3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Shape 114">
            <a:extLst>
              <a:ext uri="{FF2B5EF4-FFF2-40B4-BE49-F238E27FC236}">
                <a16:creationId xmlns:a16="http://schemas.microsoft.com/office/drawing/2014/main" id="{E5EA4C2D-76A1-450E-B476-D2D1CF190F9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4204249" y="571500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27" name="Shape 116">
            <a:extLst>
              <a:ext uri="{FF2B5EF4-FFF2-40B4-BE49-F238E27FC236}">
                <a16:creationId xmlns:a16="http://schemas.microsoft.com/office/drawing/2014/main" id="{A942B0C9-1A7F-4CDC-B1FF-2EDA0A139703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2489479" y="755977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" name="Shape 122">
            <a:extLst>
              <a:ext uri="{FF2B5EF4-FFF2-40B4-BE49-F238E27FC236}">
                <a16:creationId xmlns:a16="http://schemas.microsoft.com/office/drawing/2014/main" id="{1DFE1760-F346-4BCD-9F91-405514DE5CF1}"/>
              </a:ext>
            </a:extLst>
          </p:cNvPr>
          <p:cNvCxnSpPr>
            <a:stCxn id="26" idx="0"/>
            <a:endCxn id="26" idx="2"/>
          </p:cNvCxnSpPr>
          <p:nvPr>
            <p:custDataLst>
              <p:tags r:id="rId18"/>
            </p:custDataLst>
          </p:nvPr>
        </p:nvCxnSpPr>
        <p:spPr>
          <a:xfrm>
            <a:off x="4595474" y="571500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549569893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12"/>
          <p:cNvSpPr/>
          <p:nvPr>
            <p:custDataLst>
              <p:tags r:id="rId1"/>
            </p:custDataLst>
          </p:nvPr>
        </p:nvSpPr>
        <p:spPr>
          <a:xfrm>
            <a:off x="1666345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050" dirty="0"/>
              <a:t>NULL</a:t>
            </a:r>
            <a:endParaRPr sz="1050" dirty="0"/>
          </a:p>
        </p:txBody>
      </p:sp>
      <p:sp>
        <p:nvSpPr>
          <p:cNvPr id="10" name="Shape 113"/>
          <p:cNvSpPr/>
          <p:nvPr>
            <p:custDataLst>
              <p:tags r:id="rId2"/>
            </p:custDataLst>
          </p:nvPr>
        </p:nvSpPr>
        <p:spPr>
          <a:xfrm>
            <a:off x="2848686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" name="Shape 114"/>
          <p:cNvSpPr/>
          <p:nvPr>
            <p:custDataLst>
              <p:tags r:id="rId3"/>
            </p:custDataLst>
          </p:nvPr>
        </p:nvSpPr>
        <p:spPr>
          <a:xfrm>
            <a:off x="5225501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12" name="Shape 115"/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3394605" y="481975"/>
            <a:ext cx="595504" cy="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ysDot"/>
            <a:round/>
            <a:headEnd type="none" w="lg" len="lg"/>
            <a:tailEnd type="triangle" w="lg" len="lg"/>
          </a:ln>
        </p:spPr>
      </p:cxnSp>
      <p:cxnSp>
        <p:nvCxnSpPr>
          <p:cNvPr id="13" name="Shape 116"/>
          <p:cNvCxnSpPr/>
          <p:nvPr>
            <p:custDataLst>
              <p:tags r:id="rId5"/>
            </p:custDataLst>
          </p:nvPr>
        </p:nvCxnSpPr>
        <p:spPr>
          <a:xfrm>
            <a:off x="4662545" y="481975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Shape 117"/>
          <p:cNvSpPr txBox="1"/>
          <p:nvPr>
            <p:custDataLst>
              <p:tags r:id="rId6"/>
            </p:custDataLst>
          </p:nvPr>
        </p:nvSpPr>
        <p:spPr>
          <a:xfrm>
            <a:off x="367751" y="4656"/>
            <a:ext cx="2343315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dirty="0"/>
              <a:t>front</a:t>
            </a:r>
          </a:p>
        </p:txBody>
      </p:sp>
      <p:cxnSp>
        <p:nvCxnSpPr>
          <p:cNvPr id="15" name="Shape 118"/>
          <p:cNvCxnSpPr>
            <a:endCxn id="9" idx="1"/>
          </p:cNvCxnSpPr>
          <p:nvPr>
            <p:custDataLst>
              <p:tags r:id="rId7"/>
            </p:custDataLst>
          </p:nvPr>
        </p:nvCxnSpPr>
        <p:spPr>
          <a:xfrm>
            <a:off x="953551" y="313576"/>
            <a:ext cx="712794" cy="16840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" name="Shape 119"/>
          <p:cNvCxnSpPr>
            <a:cxnSpLocks/>
          </p:cNvCxnSpPr>
          <p:nvPr>
            <p:custDataLst>
              <p:tags r:id="rId8"/>
            </p:custDataLst>
          </p:nvPr>
        </p:nvCxnSpPr>
        <p:spPr>
          <a:xfrm flipV="1">
            <a:off x="3842895" y="650376"/>
            <a:ext cx="157606" cy="308199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120"/>
          <p:cNvCxnSpPr>
            <a:stCxn id="9" idx="0"/>
            <a:endCxn id="9" idx="2"/>
          </p:cNvCxnSpPr>
          <p:nvPr>
            <p:custDataLst>
              <p:tags r:id="rId9"/>
            </p:custDataLst>
          </p:nvPr>
        </p:nvCxnSpPr>
        <p:spPr>
          <a:xfrm>
            <a:off x="2057570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" name="Shape 121"/>
          <p:cNvCxnSpPr>
            <a:stCxn id="10" idx="0"/>
            <a:endCxn id="10" idx="2"/>
          </p:cNvCxnSpPr>
          <p:nvPr>
            <p:custDataLst>
              <p:tags r:id="rId10"/>
            </p:custDataLst>
          </p:nvPr>
        </p:nvCxnSpPr>
        <p:spPr>
          <a:xfrm>
            <a:off x="3239910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" name="Shape 122"/>
          <p:cNvCxnSpPr>
            <a:stCxn id="11" idx="0"/>
            <a:endCxn id="11" idx="2"/>
          </p:cNvCxnSpPr>
          <p:nvPr>
            <p:custDataLst>
              <p:tags r:id="rId11"/>
            </p:custDataLst>
          </p:nvPr>
        </p:nvCxnSpPr>
        <p:spPr>
          <a:xfrm>
            <a:off x="5616725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Shape 123"/>
          <p:cNvSpPr txBox="1"/>
          <p:nvPr>
            <p:custDataLst>
              <p:tags r:id="rId12"/>
            </p:custDataLst>
          </p:nvPr>
        </p:nvSpPr>
        <p:spPr>
          <a:xfrm>
            <a:off x="5579280" y="374584"/>
            <a:ext cx="683467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1050" dirty="0"/>
              <a:t>NULL</a:t>
            </a:r>
          </a:p>
        </p:txBody>
      </p:sp>
      <p:cxnSp>
        <p:nvCxnSpPr>
          <p:cNvPr id="20" name="Shape 91"/>
          <p:cNvCxnSpPr>
            <a:endCxn id="22" idx="0"/>
          </p:cNvCxnSpPr>
          <p:nvPr>
            <p:custDataLst>
              <p:tags r:id="rId13"/>
            </p:custDataLst>
          </p:nvPr>
        </p:nvCxnSpPr>
        <p:spPr>
          <a:xfrm>
            <a:off x="3439033" y="587925"/>
            <a:ext cx="182975" cy="288412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21" name="Shape 93"/>
          <p:cNvGrpSpPr/>
          <p:nvPr>
            <p:custDataLst>
              <p:tags r:id="rId14"/>
            </p:custDataLst>
          </p:nvPr>
        </p:nvGrpSpPr>
        <p:grpSpPr>
          <a:xfrm>
            <a:off x="3230783" y="876338"/>
            <a:ext cx="782450" cy="336802"/>
            <a:chOff x="452200" y="1738250"/>
            <a:chExt cx="1221299" cy="578400"/>
          </a:xfrm>
        </p:grpSpPr>
        <p:sp>
          <p:nvSpPr>
            <p:cNvPr id="22" name="Shape 92"/>
            <p:cNvSpPr/>
            <p:nvPr>
              <p:custDataLst>
                <p:tags r:id="rId20"/>
              </p:custDataLst>
            </p:nvPr>
          </p:nvSpPr>
          <p:spPr>
            <a:xfrm>
              <a:off x="452200" y="1738250"/>
              <a:ext cx="1221299" cy="578400"/>
            </a:xfrm>
            <a:prstGeom prst="rect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cxnSp>
          <p:nvCxnSpPr>
            <p:cNvPr id="23" name="Shape 94"/>
            <p:cNvCxnSpPr>
              <a:stCxn id="22" idx="0"/>
              <a:endCxn id="22" idx="2"/>
            </p:cNvCxnSpPr>
            <p:nvPr>
              <p:custDataLst>
                <p:tags r:id="rId21"/>
              </p:custDataLst>
            </p:nvPr>
          </p:nvCxnSpPr>
          <p:spPr>
            <a:xfrm>
              <a:off x="1062849" y="1738250"/>
              <a:ext cx="0" cy="578400"/>
            </a:xfrm>
            <a:prstGeom prst="straightConnector1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24" name="Shape 95"/>
          <p:cNvSpPr txBox="1"/>
          <p:nvPr>
            <p:custDataLst>
              <p:tags r:id="rId15"/>
            </p:custDataLst>
          </p:nvPr>
        </p:nvSpPr>
        <p:spPr>
          <a:xfrm>
            <a:off x="6812282" y="124241"/>
            <a:ext cx="2208626" cy="342900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2250" dirty="0" err="1"/>
              <a:t>myL.insert</a:t>
            </a:r>
            <a:r>
              <a:rPr lang="en-GB" sz="2250" dirty="0"/>
              <a:t>(1, </a:t>
            </a:r>
            <a:r>
              <a:rPr lang="en-GB" sz="2250" dirty="0" err="1"/>
              <a:t>itm</a:t>
            </a:r>
            <a:r>
              <a:rPr lang="en-GB" sz="2250" dirty="0"/>
              <a:t>)</a:t>
            </a:r>
          </a:p>
        </p:txBody>
      </p:sp>
      <p:sp>
        <p:nvSpPr>
          <p:cNvPr id="26" name="Shape 114">
            <a:extLst>
              <a:ext uri="{FF2B5EF4-FFF2-40B4-BE49-F238E27FC236}">
                <a16:creationId xmlns:a16="http://schemas.microsoft.com/office/drawing/2014/main" id="{E5EA4C2D-76A1-450E-B476-D2D1CF190F9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4000500" y="298740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27" name="Shape 116">
            <a:extLst>
              <a:ext uri="{FF2B5EF4-FFF2-40B4-BE49-F238E27FC236}">
                <a16:creationId xmlns:a16="http://schemas.microsoft.com/office/drawing/2014/main" id="{A942B0C9-1A7F-4CDC-B1FF-2EDA0A139703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2285730" y="483216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" name="Shape 122">
            <a:extLst>
              <a:ext uri="{FF2B5EF4-FFF2-40B4-BE49-F238E27FC236}">
                <a16:creationId xmlns:a16="http://schemas.microsoft.com/office/drawing/2014/main" id="{1DFE1760-F346-4BCD-9F91-405514DE5CF1}"/>
              </a:ext>
            </a:extLst>
          </p:cNvPr>
          <p:cNvCxnSpPr>
            <a:stCxn id="26" idx="0"/>
            <a:endCxn id="26" idx="2"/>
          </p:cNvCxnSpPr>
          <p:nvPr>
            <p:custDataLst>
              <p:tags r:id="rId18"/>
            </p:custDataLst>
          </p:nvPr>
        </p:nvCxnSpPr>
        <p:spPr>
          <a:xfrm>
            <a:off x="4391725" y="298740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149">
            <a:extLst>
              <a:ext uri="{FF2B5EF4-FFF2-40B4-BE49-F238E27FC236}">
                <a16:creationId xmlns:a16="http://schemas.microsoft.com/office/drawing/2014/main" id="{438FE4CB-7897-415D-8785-0AE1C5256EB0}"/>
              </a:ext>
            </a:extLst>
          </p:cNvPr>
          <p:cNvSpPr txBox="1">
            <a:spLocks noGrp="1"/>
          </p:cNvSpPr>
          <p:nvPr>
            <p:ph idx="1"/>
            <p:custDataLst>
              <p:tags r:id="rId19"/>
            </p:custDataLst>
          </p:nvPr>
        </p:nvSpPr>
        <p:spPr>
          <a:xfrm>
            <a:off x="125148" y="1224570"/>
            <a:ext cx="8720500" cy="2391656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new Node(s, 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&lt;0 ||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IndexOutOfBoundsException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++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______________________________________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What line of code will complete this method correctly (in the blank)?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A) No line is needed.  The code is correct as written.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B)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curr.next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C)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D)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newNode.next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curr.next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E) None of them is correct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9376F2-2202-4C6B-A17D-4EBB267E3566}"/>
              </a:ext>
            </a:extLst>
          </p:cNvPr>
          <p:cNvSpPr/>
          <p:nvPr/>
        </p:nvSpPr>
        <p:spPr>
          <a:xfrm>
            <a:off x="5539740" y="3758505"/>
            <a:ext cx="3604260" cy="1384995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Node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Node(String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Node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307373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12"/>
          <p:cNvSpPr/>
          <p:nvPr>
            <p:custDataLst>
              <p:tags r:id="rId1"/>
            </p:custDataLst>
          </p:nvPr>
        </p:nvSpPr>
        <p:spPr>
          <a:xfrm>
            <a:off x="1666345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050" dirty="0"/>
              <a:t>NULL</a:t>
            </a:r>
            <a:endParaRPr sz="1050" dirty="0"/>
          </a:p>
        </p:txBody>
      </p:sp>
      <p:sp>
        <p:nvSpPr>
          <p:cNvPr id="10" name="Shape 113"/>
          <p:cNvSpPr/>
          <p:nvPr>
            <p:custDataLst>
              <p:tags r:id="rId2"/>
            </p:custDataLst>
          </p:nvPr>
        </p:nvSpPr>
        <p:spPr>
          <a:xfrm>
            <a:off x="2848686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" name="Shape 114"/>
          <p:cNvSpPr/>
          <p:nvPr>
            <p:custDataLst>
              <p:tags r:id="rId3"/>
            </p:custDataLst>
          </p:nvPr>
        </p:nvSpPr>
        <p:spPr>
          <a:xfrm>
            <a:off x="5225501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12" name="Shape 115"/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3394605" y="481975"/>
            <a:ext cx="595504" cy="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ysDot"/>
            <a:round/>
            <a:headEnd type="none" w="lg" len="lg"/>
            <a:tailEnd type="triangle" w="lg" len="lg"/>
          </a:ln>
        </p:spPr>
      </p:cxnSp>
      <p:cxnSp>
        <p:nvCxnSpPr>
          <p:cNvPr id="13" name="Shape 116"/>
          <p:cNvCxnSpPr/>
          <p:nvPr>
            <p:custDataLst>
              <p:tags r:id="rId5"/>
            </p:custDataLst>
          </p:nvPr>
        </p:nvCxnSpPr>
        <p:spPr>
          <a:xfrm>
            <a:off x="4662545" y="481975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Shape 117"/>
          <p:cNvSpPr txBox="1"/>
          <p:nvPr>
            <p:custDataLst>
              <p:tags r:id="rId6"/>
            </p:custDataLst>
          </p:nvPr>
        </p:nvSpPr>
        <p:spPr>
          <a:xfrm>
            <a:off x="367751" y="4656"/>
            <a:ext cx="2343315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dirty="0"/>
              <a:t>front</a:t>
            </a:r>
          </a:p>
        </p:txBody>
      </p:sp>
      <p:cxnSp>
        <p:nvCxnSpPr>
          <p:cNvPr id="15" name="Shape 118"/>
          <p:cNvCxnSpPr>
            <a:endCxn id="9" idx="1"/>
          </p:cNvCxnSpPr>
          <p:nvPr>
            <p:custDataLst>
              <p:tags r:id="rId7"/>
            </p:custDataLst>
          </p:nvPr>
        </p:nvCxnSpPr>
        <p:spPr>
          <a:xfrm>
            <a:off x="953551" y="313576"/>
            <a:ext cx="712794" cy="16840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120"/>
          <p:cNvCxnSpPr>
            <a:stCxn id="9" idx="0"/>
            <a:endCxn id="9" idx="2"/>
          </p:cNvCxnSpPr>
          <p:nvPr>
            <p:custDataLst>
              <p:tags r:id="rId8"/>
            </p:custDataLst>
          </p:nvPr>
        </p:nvCxnSpPr>
        <p:spPr>
          <a:xfrm>
            <a:off x="2057570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" name="Shape 121"/>
          <p:cNvCxnSpPr>
            <a:stCxn id="10" idx="0"/>
            <a:endCxn id="10" idx="2"/>
          </p:cNvCxnSpPr>
          <p:nvPr>
            <p:custDataLst>
              <p:tags r:id="rId9"/>
            </p:custDataLst>
          </p:nvPr>
        </p:nvCxnSpPr>
        <p:spPr>
          <a:xfrm>
            <a:off x="3239910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" name="Shape 122"/>
          <p:cNvCxnSpPr>
            <a:stCxn id="11" idx="0"/>
            <a:endCxn id="11" idx="2"/>
          </p:cNvCxnSpPr>
          <p:nvPr>
            <p:custDataLst>
              <p:tags r:id="rId10"/>
            </p:custDataLst>
          </p:nvPr>
        </p:nvCxnSpPr>
        <p:spPr>
          <a:xfrm>
            <a:off x="5616725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Shape 123"/>
          <p:cNvSpPr txBox="1"/>
          <p:nvPr>
            <p:custDataLst>
              <p:tags r:id="rId11"/>
            </p:custDataLst>
          </p:nvPr>
        </p:nvSpPr>
        <p:spPr>
          <a:xfrm>
            <a:off x="5579280" y="374584"/>
            <a:ext cx="683467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1050" dirty="0"/>
              <a:t>NULL</a:t>
            </a:r>
          </a:p>
        </p:txBody>
      </p:sp>
      <p:cxnSp>
        <p:nvCxnSpPr>
          <p:cNvPr id="20" name="Shape 91"/>
          <p:cNvCxnSpPr>
            <a:endCxn id="22" idx="0"/>
          </p:cNvCxnSpPr>
          <p:nvPr>
            <p:custDataLst>
              <p:tags r:id="rId12"/>
            </p:custDataLst>
          </p:nvPr>
        </p:nvCxnSpPr>
        <p:spPr>
          <a:xfrm>
            <a:off x="5952374" y="635542"/>
            <a:ext cx="182975" cy="288412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21" name="Shape 93"/>
          <p:cNvGrpSpPr/>
          <p:nvPr>
            <p:custDataLst>
              <p:tags r:id="rId13"/>
            </p:custDataLst>
          </p:nvPr>
        </p:nvGrpSpPr>
        <p:grpSpPr>
          <a:xfrm>
            <a:off x="5744124" y="923955"/>
            <a:ext cx="782450" cy="336802"/>
            <a:chOff x="452200" y="1738250"/>
            <a:chExt cx="1221299" cy="578400"/>
          </a:xfrm>
        </p:grpSpPr>
        <p:sp>
          <p:nvSpPr>
            <p:cNvPr id="22" name="Shape 92"/>
            <p:cNvSpPr/>
            <p:nvPr>
              <p:custDataLst>
                <p:tags r:id="rId19"/>
              </p:custDataLst>
            </p:nvPr>
          </p:nvSpPr>
          <p:spPr>
            <a:xfrm>
              <a:off x="452200" y="1738250"/>
              <a:ext cx="1221299" cy="578400"/>
            </a:xfrm>
            <a:prstGeom prst="rect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cxnSp>
          <p:nvCxnSpPr>
            <p:cNvPr id="23" name="Shape 94"/>
            <p:cNvCxnSpPr>
              <a:stCxn id="22" idx="0"/>
              <a:endCxn id="22" idx="2"/>
            </p:cNvCxnSpPr>
            <p:nvPr>
              <p:custDataLst>
                <p:tags r:id="rId20"/>
              </p:custDataLst>
            </p:nvPr>
          </p:nvCxnSpPr>
          <p:spPr>
            <a:xfrm>
              <a:off x="1062849" y="1738250"/>
              <a:ext cx="0" cy="578400"/>
            </a:xfrm>
            <a:prstGeom prst="straightConnector1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24" name="Shape 95"/>
          <p:cNvSpPr txBox="1"/>
          <p:nvPr>
            <p:custDataLst>
              <p:tags r:id="rId14"/>
            </p:custDataLst>
          </p:nvPr>
        </p:nvSpPr>
        <p:spPr>
          <a:xfrm>
            <a:off x="6858000" y="124241"/>
            <a:ext cx="2162908" cy="342900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2250" dirty="0" err="1"/>
              <a:t>myL.add</a:t>
            </a:r>
            <a:r>
              <a:rPr lang="en-GB" sz="2250" dirty="0"/>
              <a:t>(</a:t>
            </a:r>
            <a:r>
              <a:rPr lang="en-GB" sz="2250" dirty="0" err="1"/>
              <a:t>itm</a:t>
            </a:r>
            <a:r>
              <a:rPr lang="en-GB" sz="2250" dirty="0"/>
              <a:t>)</a:t>
            </a:r>
          </a:p>
        </p:txBody>
      </p:sp>
      <p:sp>
        <p:nvSpPr>
          <p:cNvPr id="26" name="Shape 114">
            <a:extLst>
              <a:ext uri="{FF2B5EF4-FFF2-40B4-BE49-F238E27FC236}">
                <a16:creationId xmlns:a16="http://schemas.microsoft.com/office/drawing/2014/main" id="{E5EA4C2D-76A1-450E-B476-D2D1CF190F9D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000500" y="298740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27" name="Shape 116">
            <a:extLst>
              <a:ext uri="{FF2B5EF4-FFF2-40B4-BE49-F238E27FC236}">
                <a16:creationId xmlns:a16="http://schemas.microsoft.com/office/drawing/2014/main" id="{A942B0C9-1A7F-4CDC-B1FF-2EDA0A139703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2285730" y="483216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" name="Shape 122">
            <a:extLst>
              <a:ext uri="{FF2B5EF4-FFF2-40B4-BE49-F238E27FC236}">
                <a16:creationId xmlns:a16="http://schemas.microsoft.com/office/drawing/2014/main" id="{1DFE1760-F346-4BCD-9F91-405514DE5CF1}"/>
              </a:ext>
            </a:extLst>
          </p:cNvPr>
          <p:cNvCxnSpPr>
            <a:stCxn id="26" idx="0"/>
            <a:endCxn id="26" idx="2"/>
          </p:cNvCxnSpPr>
          <p:nvPr>
            <p:custDataLst>
              <p:tags r:id="rId17"/>
            </p:custDataLst>
          </p:nvPr>
        </p:nvCxnSpPr>
        <p:spPr>
          <a:xfrm>
            <a:off x="4391725" y="298740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149">
            <a:extLst>
              <a:ext uri="{FF2B5EF4-FFF2-40B4-BE49-F238E27FC236}">
                <a16:creationId xmlns:a16="http://schemas.microsoft.com/office/drawing/2014/main" id="{438FE4CB-7897-415D-8785-0AE1C5256EB0}"/>
              </a:ext>
            </a:extLst>
          </p:cNvPr>
          <p:cNvSpPr txBox="1">
            <a:spLocks noGrp="1"/>
          </p:cNvSpPr>
          <p:nvPr>
            <p:ph idx="1"/>
            <p:custDataLst>
              <p:tags r:id="rId18"/>
            </p:custDataLst>
          </p:nvPr>
        </p:nvSpPr>
        <p:spPr>
          <a:xfrm>
            <a:off x="148008" y="1197532"/>
            <a:ext cx="8720500" cy="2391656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add(String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______A______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_______________B___________________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What line of code will complete this method correctly for blank A?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A)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curr.next</a:t>
            </a:r>
            <a:endParaRPr lang="en-GB" sz="1350" dirty="0">
              <a:latin typeface="Courier New" pitchFamily="49" charset="0"/>
              <a:cs typeface="Courier New" pitchFamily="49" charset="0"/>
            </a:endParaRP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B)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</a:t>
            </a:r>
            <a:endParaRPr lang="en-GB" sz="1350" dirty="0">
              <a:latin typeface="Courier New" pitchFamily="49" charset="0"/>
              <a:cs typeface="Courier New" pitchFamily="49" charset="0"/>
            </a:endParaRP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C) 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front</a:t>
            </a:r>
          </a:p>
          <a:p>
            <a:pPr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D)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front.next</a:t>
            </a:r>
            <a:endParaRPr lang="en-GB" sz="135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E) None of them is correct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9376F2-2202-4C6B-A17D-4EBB267E3566}"/>
              </a:ext>
            </a:extLst>
          </p:cNvPr>
          <p:cNvSpPr/>
          <p:nvPr/>
        </p:nvSpPr>
        <p:spPr>
          <a:xfrm>
            <a:off x="5539740" y="3758505"/>
            <a:ext cx="3604260" cy="1384995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Node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Node(String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Node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488453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12"/>
          <p:cNvSpPr/>
          <p:nvPr>
            <p:custDataLst>
              <p:tags r:id="rId1"/>
            </p:custDataLst>
          </p:nvPr>
        </p:nvSpPr>
        <p:spPr>
          <a:xfrm>
            <a:off x="1666345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050" dirty="0"/>
              <a:t>NULL</a:t>
            </a:r>
            <a:endParaRPr sz="1050" dirty="0"/>
          </a:p>
        </p:txBody>
      </p:sp>
      <p:sp>
        <p:nvSpPr>
          <p:cNvPr id="10" name="Shape 113"/>
          <p:cNvSpPr/>
          <p:nvPr>
            <p:custDataLst>
              <p:tags r:id="rId2"/>
            </p:custDataLst>
          </p:nvPr>
        </p:nvSpPr>
        <p:spPr>
          <a:xfrm>
            <a:off x="2848686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" name="Shape 114"/>
          <p:cNvSpPr/>
          <p:nvPr>
            <p:custDataLst>
              <p:tags r:id="rId3"/>
            </p:custDataLst>
          </p:nvPr>
        </p:nvSpPr>
        <p:spPr>
          <a:xfrm>
            <a:off x="5225501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12" name="Shape 115"/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3394605" y="481975"/>
            <a:ext cx="595504" cy="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ysDot"/>
            <a:round/>
            <a:headEnd type="none" w="lg" len="lg"/>
            <a:tailEnd type="triangle" w="lg" len="lg"/>
          </a:ln>
        </p:spPr>
      </p:cxnSp>
      <p:cxnSp>
        <p:nvCxnSpPr>
          <p:cNvPr id="13" name="Shape 116"/>
          <p:cNvCxnSpPr/>
          <p:nvPr>
            <p:custDataLst>
              <p:tags r:id="rId5"/>
            </p:custDataLst>
          </p:nvPr>
        </p:nvCxnSpPr>
        <p:spPr>
          <a:xfrm>
            <a:off x="4662545" y="481975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Shape 117"/>
          <p:cNvSpPr txBox="1"/>
          <p:nvPr>
            <p:custDataLst>
              <p:tags r:id="rId6"/>
            </p:custDataLst>
          </p:nvPr>
        </p:nvSpPr>
        <p:spPr>
          <a:xfrm>
            <a:off x="367751" y="4656"/>
            <a:ext cx="2343315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dirty="0"/>
              <a:t>front</a:t>
            </a:r>
          </a:p>
        </p:txBody>
      </p:sp>
      <p:cxnSp>
        <p:nvCxnSpPr>
          <p:cNvPr id="15" name="Shape 118"/>
          <p:cNvCxnSpPr>
            <a:endCxn id="9" idx="1"/>
          </p:cNvCxnSpPr>
          <p:nvPr>
            <p:custDataLst>
              <p:tags r:id="rId7"/>
            </p:custDataLst>
          </p:nvPr>
        </p:nvCxnSpPr>
        <p:spPr>
          <a:xfrm>
            <a:off x="953551" y="313576"/>
            <a:ext cx="712794" cy="16840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120"/>
          <p:cNvCxnSpPr>
            <a:stCxn id="9" idx="0"/>
            <a:endCxn id="9" idx="2"/>
          </p:cNvCxnSpPr>
          <p:nvPr>
            <p:custDataLst>
              <p:tags r:id="rId8"/>
            </p:custDataLst>
          </p:nvPr>
        </p:nvCxnSpPr>
        <p:spPr>
          <a:xfrm>
            <a:off x="2057570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" name="Shape 121"/>
          <p:cNvCxnSpPr>
            <a:stCxn id="10" idx="0"/>
            <a:endCxn id="10" idx="2"/>
          </p:cNvCxnSpPr>
          <p:nvPr>
            <p:custDataLst>
              <p:tags r:id="rId9"/>
            </p:custDataLst>
          </p:nvPr>
        </p:nvCxnSpPr>
        <p:spPr>
          <a:xfrm>
            <a:off x="3239910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" name="Shape 122"/>
          <p:cNvCxnSpPr>
            <a:stCxn id="11" idx="0"/>
            <a:endCxn id="11" idx="2"/>
          </p:cNvCxnSpPr>
          <p:nvPr>
            <p:custDataLst>
              <p:tags r:id="rId10"/>
            </p:custDataLst>
          </p:nvPr>
        </p:nvCxnSpPr>
        <p:spPr>
          <a:xfrm>
            <a:off x="5616725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Shape 123"/>
          <p:cNvSpPr txBox="1"/>
          <p:nvPr>
            <p:custDataLst>
              <p:tags r:id="rId11"/>
            </p:custDataLst>
          </p:nvPr>
        </p:nvSpPr>
        <p:spPr>
          <a:xfrm>
            <a:off x="5579280" y="374584"/>
            <a:ext cx="683467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1050" dirty="0"/>
              <a:t>NULL</a:t>
            </a:r>
          </a:p>
        </p:txBody>
      </p:sp>
      <p:cxnSp>
        <p:nvCxnSpPr>
          <p:cNvPr id="20" name="Shape 91"/>
          <p:cNvCxnSpPr>
            <a:endCxn id="22" idx="0"/>
          </p:cNvCxnSpPr>
          <p:nvPr>
            <p:custDataLst>
              <p:tags r:id="rId12"/>
            </p:custDataLst>
          </p:nvPr>
        </p:nvCxnSpPr>
        <p:spPr>
          <a:xfrm>
            <a:off x="5952374" y="635542"/>
            <a:ext cx="182975" cy="288412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21" name="Shape 93"/>
          <p:cNvGrpSpPr/>
          <p:nvPr>
            <p:custDataLst>
              <p:tags r:id="rId13"/>
            </p:custDataLst>
          </p:nvPr>
        </p:nvGrpSpPr>
        <p:grpSpPr>
          <a:xfrm>
            <a:off x="5744124" y="923955"/>
            <a:ext cx="782450" cy="336802"/>
            <a:chOff x="452200" y="1738250"/>
            <a:chExt cx="1221299" cy="578400"/>
          </a:xfrm>
        </p:grpSpPr>
        <p:sp>
          <p:nvSpPr>
            <p:cNvPr id="22" name="Shape 92"/>
            <p:cNvSpPr/>
            <p:nvPr>
              <p:custDataLst>
                <p:tags r:id="rId19"/>
              </p:custDataLst>
            </p:nvPr>
          </p:nvSpPr>
          <p:spPr>
            <a:xfrm>
              <a:off x="452200" y="1738250"/>
              <a:ext cx="1221299" cy="578400"/>
            </a:xfrm>
            <a:prstGeom prst="rect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cxnSp>
          <p:nvCxnSpPr>
            <p:cNvPr id="23" name="Shape 94"/>
            <p:cNvCxnSpPr>
              <a:stCxn id="22" idx="0"/>
              <a:endCxn id="22" idx="2"/>
            </p:cNvCxnSpPr>
            <p:nvPr>
              <p:custDataLst>
                <p:tags r:id="rId20"/>
              </p:custDataLst>
            </p:nvPr>
          </p:nvCxnSpPr>
          <p:spPr>
            <a:xfrm>
              <a:off x="1062849" y="1738250"/>
              <a:ext cx="0" cy="578400"/>
            </a:xfrm>
            <a:prstGeom prst="straightConnector1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24" name="Shape 95"/>
          <p:cNvSpPr txBox="1"/>
          <p:nvPr>
            <p:custDataLst>
              <p:tags r:id="rId14"/>
            </p:custDataLst>
          </p:nvPr>
        </p:nvSpPr>
        <p:spPr>
          <a:xfrm>
            <a:off x="6858000" y="124241"/>
            <a:ext cx="2162908" cy="342900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2250" dirty="0" err="1"/>
              <a:t>myL.add</a:t>
            </a:r>
            <a:r>
              <a:rPr lang="en-GB" sz="2250" dirty="0"/>
              <a:t>(</a:t>
            </a:r>
            <a:r>
              <a:rPr lang="en-GB" sz="2250" dirty="0" err="1"/>
              <a:t>itm</a:t>
            </a:r>
            <a:r>
              <a:rPr lang="en-GB" sz="2250" dirty="0"/>
              <a:t>)</a:t>
            </a:r>
          </a:p>
        </p:txBody>
      </p:sp>
      <p:sp>
        <p:nvSpPr>
          <p:cNvPr id="26" name="Shape 114">
            <a:extLst>
              <a:ext uri="{FF2B5EF4-FFF2-40B4-BE49-F238E27FC236}">
                <a16:creationId xmlns:a16="http://schemas.microsoft.com/office/drawing/2014/main" id="{E5EA4C2D-76A1-450E-B476-D2D1CF190F9D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000500" y="298740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27" name="Shape 116">
            <a:extLst>
              <a:ext uri="{FF2B5EF4-FFF2-40B4-BE49-F238E27FC236}">
                <a16:creationId xmlns:a16="http://schemas.microsoft.com/office/drawing/2014/main" id="{A942B0C9-1A7F-4CDC-B1FF-2EDA0A139703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2285730" y="483216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" name="Shape 122">
            <a:extLst>
              <a:ext uri="{FF2B5EF4-FFF2-40B4-BE49-F238E27FC236}">
                <a16:creationId xmlns:a16="http://schemas.microsoft.com/office/drawing/2014/main" id="{1DFE1760-F346-4BCD-9F91-405514DE5CF1}"/>
              </a:ext>
            </a:extLst>
          </p:cNvPr>
          <p:cNvCxnSpPr>
            <a:stCxn id="26" idx="0"/>
            <a:endCxn id="26" idx="2"/>
          </p:cNvCxnSpPr>
          <p:nvPr>
            <p:custDataLst>
              <p:tags r:id="rId17"/>
            </p:custDataLst>
          </p:nvPr>
        </p:nvCxnSpPr>
        <p:spPr>
          <a:xfrm>
            <a:off x="4391725" y="298740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149">
            <a:extLst>
              <a:ext uri="{FF2B5EF4-FFF2-40B4-BE49-F238E27FC236}">
                <a16:creationId xmlns:a16="http://schemas.microsoft.com/office/drawing/2014/main" id="{438FE4CB-7897-415D-8785-0AE1C5256EB0}"/>
              </a:ext>
            </a:extLst>
          </p:cNvPr>
          <p:cNvSpPr txBox="1">
            <a:spLocks noGrp="1"/>
          </p:cNvSpPr>
          <p:nvPr>
            <p:ph idx="1"/>
            <p:custDataLst>
              <p:tags r:id="rId18"/>
            </p:custDataLst>
          </p:nvPr>
        </p:nvSpPr>
        <p:spPr>
          <a:xfrm>
            <a:off x="125148" y="1224570"/>
            <a:ext cx="8720500" cy="2391656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add(String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________________B__________________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What line of code will complete this method correctly for blank B?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A) No line is needed.  The code is correct as written.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B)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curr.next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 = new Node(s,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curr.next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C)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 = new Node(s, null);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D)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curr.next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 = new Node(s,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E) None of them is correct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9376F2-2202-4C6B-A17D-4EBB267E3566}"/>
              </a:ext>
            </a:extLst>
          </p:cNvPr>
          <p:cNvSpPr/>
          <p:nvPr/>
        </p:nvSpPr>
        <p:spPr>
          <a:xfrm>
            <a:off x="5539740" y="3758505"/>
            <a:ext cx="3604260" cy="1384995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Node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Node(String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Node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737717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19BB-D2D4-4322-957A-C89126D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LinkedStringList</a:t>
            </a:r>
            <a:r>
              <a:rPr lang="en-US" dirty="0"/>
              <a:t> Remove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949A-8ABD-489D-9873-B9F0A823A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8196461" cy="3263504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/* Remove the element at the specified index */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Write a test case for the </a:t>
            </a:r>
            <a:r>
              <a:rPr lang="en-US" dirty="0" err="1"/>
              <a:t>LinkedStringList</a:t>
            </a:r>
            <a:r>
              <a:rPr lang="en-US" dirty="0"/>
              <a:t> remove method</a:t>
            </a:r>
          </a:p>
          <a:p>
            <a:r>
              <a:rPr lang="en-US" dirty="0"/>
              <a:t>Implement the </a:t>
            </a:r>
            <a:r>
              <a:rPr lang="en-US" dirty="0" err="1"/>
              <a:t>LinkedStringList</a:t>
            </a:r>
            <a:r>
              <a:rPr lang="en-US" dirty="0"/>
              <a:t> remove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6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5 due Friday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2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PA1</a:t>
            </a:r>
            <a:r>
              <a:rPr lang="en-US" dirty="0"/>
              <a:t> due tonight @11:59pm</a:t>
            </a:r>
          </a:p>
          <a:p>
            <a:r>
              <a:rPr lang="en-US" dirty="0" err="1"/>
              <a:t>PA2</a:t>
            </a:r>
            <a:r>
              <a:rPr lang="en-US" dirty="0"/>
              <a:t> released tomorrow (closed PA)</a:t>
            </a:r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List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D7AB-11DB-4349-9FBC-8595591B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So what is a Linked List?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1CEFE-65BB-4EEA-BE22-A9399EDD102D}"/>
              </a:ext>
            </a:extLst>
          </p:cNvPr>
          <p:cNvSpPr txBox="1"/>
          <p:nvPr/>
        </p:nvSpPr>
        <p:spPr>
          <a:xfrm>
            <a:off x="628650" y="1143001"/>
            <a:ext cx="74866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 Linked List is a data structure that implements a List ADT, where elements in the list may appear anywhere in memory, but are "linked" together in a particular order using references or pointers.</a:t>
            </a:r>
          </a:p>
        </p:txBody>
      </p:sp>
    </p:spTree>
    <p:extLst>
      <p:ext uri="{BB962C8B-B14F-4D97-AF65-F5344CB8AC3E}">
        <p14:creationId xmlns:p14="http://schemas.microsoft.com/office/powerpoint/2010/main" val="192678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142" y="273844"/>
            <a:ext cx="8717558" cy="994172"/>
          </a:xfrm>
        </p:spPr>
        <p:txBody>
          <a:bodyPr/>
          <a:lstStyle/>
          <a:p>
            <a:r>
              <a:rPr lang="en-US" dirty="0"/>
              <a:t>Memory Model Diagrams and </a:t>
            </a:r>
            <a:r>
              <a:rPr lang="en-US" dirty="0" err="1"/>
              <a:t>LinkedLists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143" y="857250"/>
            <a:ext cx="7686720" cy="285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Node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Node(String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Node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// Somewhere else in the code… still inside Node class (can access next)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Node n1 = new Node(“paul”, null);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Node n2 = new Node(“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greg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”, null);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n2.next = n1;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8209" y="4629150"/>
            <a:ext cx="60231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Draw the memory model diagram for this code.  Answer choices next slide.</a:t>
            </a:r>
          </a:p>
        </p:txBody>
      </p:sp>
    </p:spTree>
    <p:extLst>
      <p:ext uri="{BB962C8B-B14F-4D97-AF65-F5344CB8AC3E}">
        <p14:creationId xmlns:p14="http://schemas.microsoft.com/office/powerpoint/2010/main" val="82241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857250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n2</a:t>
            </a:r>
          </a:p>
        </p:txBody>
      </p:sp>
      <p:sp>
        <p:nvSpPr>
          <p:cNvPr id="7" name="Rectangle 6"/>
          <p:cNvSpPr/>
          <p:nvPr/>
        </p:nvSpPr>
        <p:spPr>
          <a:xfrm>
            <a:off x="742950" y="857250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ounded Rectangle 7"/>
          <p:cNvSpPr/>
          <p:nvPr/>
        </p:nvSpPr>
        <p:spPr>
          <a:xfrm>
            <a:off x="1600200" y="400050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36540" y="857250"/>
            <a:ext cx="563660" cy="1143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14501" y="580251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63859" y="580251"/>
            <a:ext cx="747409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“paul”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14500" y="951726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63860" y="951726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96153" y="674727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18481" y="685426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ounded Rectangle 17"/>
          <p:cNvSpPr/>
          <p:nvPr/>
        </p:nvSpPr>
        <p:spPr>
          <a:xfrm>
            <a:off x="3728980" y="413657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9" name="Straight Arrow Connector 18"/>
          <p:cNvCxnSpPr>
            <a:endCxn id="18" idx="3"/>
          </p:cNvCxnSpPr>
          <p:nvPr/>
        </p:nvCxnSpPr>
        <p:spPr>
          <a:xfrm flipH="1">
            <a:off x="5157730" y="813227"/>
            <a:ext cx="589351" cy="576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43280" y="593858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92639" y="593858"/>
            <a:ext cx="74741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</a:t>
            </a:r>
            <a:r>
              <a:rPr lang="en-US" sz="1350" dirty="0" err="1">
                <a:solidFill>
                  <a:schemeClr val="tx1"/>
                </a:solidFill>
              </a:rPr>
              <a:t>greg</a:t>
            </a:r>
            <a:r>
              <a:rPr lang="en-US" sz="135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43280" y="965333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92639" y="965333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392460" y="1066026"/>
            <a:ext cx="1333774" cy="24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7200" y="2015511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42950" y="2015511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Rounded Rectangle 29"/>
          <p:cNvSpPr/>
          <p:nvPr/>
        </p:nvSpPr>
        <p:spPr>
          <a:xfrm>
            <a:off x="1600200" y="1558311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036540" y="2015511"/>
            <a:ext cx="563660" cy="1143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14501" y="1738512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163860" y="1738512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14500" y="2109987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163860" y="2109987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19842" y="1858546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842170" y="1869245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Rounded Rectangle 37"/>
          <p:cNvSpPr/>
          <p:nvPr/>
        </p:nvSpPr>
        <p:spPr>
          <a:xfrm>
            <a:off x="4052669" y="1597476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9" name="Straight Arrow Connector 38"/>
          <p:cNvCxnSpPr>
            <a:endCxn id="38" idx="3"/>
          </p:cNvCxnSpPr>
          <p:nvPr/>
        </p:nvCxnSpPr>
        <p:spPr>
          <a:xfrm flipH="1">
            <a:off x="5481419" y="1997046"/>
            <a:ext cx="589351" cy="576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66969" y="1777677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616328" y="1777677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66969" y="2149152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616328" y="2149152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44" name="Straight Arrow Connector 43"/>
          <p:cNvCxnSpPr>
            <a:cxnSpLocks/>
          </p:cNvCxnSpPr>
          <p:nvPr/>
        </p:nvCxnSpPr>
        <p:spPr>
          <a:xfrm flipV="1">
            <a:off x="2392460" y="2211320"/>
            <a:ext cx="1614546" cy="129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140471" y="1475120"/>
            <a:ext cx="684116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</a:t>
            </a:r>
            <a:r>
              <a:rPr lang="en-US" sz="1350" dirty="0" err="1">
                <a:solidFill>
                  <a:schemeClr val="tx1"/>
                </a:solidFill>
              </a:rPr>
              <a:t>greg</a:t>
            </a:r>
            <a:r>
              <a:rPr lang="en-US" sz="135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46" name="Straight Arrow Connector 45"/>
          <p:cNvCxnSpPr>
            <a:cxnSpLocks/>
            <a:endCxn id="45" idx="1"/>
          </p:cNvCxnSpPr>
          <p:nvPr/>
        </p:nvCxnSpPr>
        <p:spPr>
          <a:xfrm flipV="1">
            <a:off x="2403578" y="1613620"/>
            <a:ext cx="736893" cy="245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663513" y="1491072"/>
            <a:ext cx="760529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“paul”</a:t>
            </a:r>
          </a:p>
        </p:txBody>
      </p:sp>
      <p:cxnSp>
        <p:nvCxnSpPr>
          <p:cNvPr id="50" name="Straight Arrow Connector 49"/>
          <p:cNvCxnSpPr>
            <a:cxnSpLocks/>
            <a:endCxn id="49" idx="1"/>
          </p:cNvCxnSpPr>
          <p:nvPr/>
        </p:nvCxnSpPr>
        <p:spPr>
          <a:xfrm flipV="1">
            <a:off x="4770173" y="1629572"/>
            <a:ext cx="893340" cy="283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34989" y="1428750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54453" y="3141514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40204" y="3141515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Rounded Rectangle 55"/>
          <p:cNvSpPr/>
          <p:nvPr/>
        </p:nvSpPr>
        <p:spPr>
          <a:xfrm>
            <a:off x="1597454" y="2684315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1033794" y="3141515"/>
            <a:ext cx="563660" cy="1143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711754" y="2864515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161113" y="2864516"/>
            <a:ext cx="800374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“paul”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711754" y="3235990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161113" y="3235991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993407" y="2958991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515734" y="2969690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4" name="Rounded Rectangle 63"/>
          <p:cNvSpPr/>
          <p:nvPr/>
        </p:nvSpPr>
        <p:spPr>
          <a:xfrm>
            <a:off x="3726233" y="2697922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5" name="Straight Arrow Connector 64"/>
          <p:cNvCxnSpPr>
            <a:endCxn id="64" idx="3"/>
          </p:cNvCxnSpPr>
          <p:nvPr/>
        </p:nvCxnSpPr>
        <p:spPr>
          <a:xfrm flipH="1">
            <a:off x="5154984" y="3097491"/>
            <a:ext cx="589351" cy="576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840534" y="2878123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289892" y="2878123"/>
            <a:ext cx="783635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</a:t>
            </a:r>
            <a:r>
              <a:rPr lang="en-US" sz="1350" dirty="0" err="1">
                <a:solidFill>
                  <a:schemeClr val="tx1"/>
                </a:solidFill>
              </a:rPr>
              <a:t>greg</a:t>
            </a:r>
            <a:r>
              <a:rPr lang="en-US" sz="135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40534" y="3249598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289893" y="3249598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75" name="Freeform 74"/>
          <p:cNvSpPr/>
          <p:nvPr/>
        </p:nvSpPr>
        <p:spPr>
          <a:xfrm>
            <a:off x="2362200" y="3254829"/>
            <a:ext cx="3439886" cy="581792"/>
          </a:xfrm>
          <a:custGeom>
            <a:avLst/>
            <a:gdLst>
              <a:gd name="connsiteX0" fmla="*/ 0 w 4586514"/>
              <a:gd name="connsiteY0" fmla="*/ 174172 h 775723"/>
              <a:gd name="connsiteX1" fmla="*/ 1277257 w 4586514"/>
              <a:gd name="connsiteY1" fmla="*/ 653143 h 775723"/>
              <a:gd name="connsiteX2" fmla="*/ 3904343 w 4586514"/>
              <a:gd name="connsiteY2" fmla="*/ 725715 h 775723"/>
              <a:gd name="connsiteX3" fmla="*/ 4586514 w 4586514"/>
              <a:gd name="connsiteY3" fmla="*/ 0 h 77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6514" h="775723">
                <a:moveTo>
                  <a:pt x="0" y="174172"/>
                </a:moveTo>
                <a:cubicBezTo>
                  <a:pt x="313266" y="367695"/>
                  <a:pt x="626533" y="561219"/>
                  <a:pt x="1277257" y="653143"/>
                </a:cubicBezTo>
                <a:cubicBezTo>
                  <a:pt x="1927981" y="745067"/>
                  <a:pt x="3352800" y="834572"/>
                  <a:pt x="3904343" y="725715"/>
                </a:cubicBezTo>
                <a:cubicBezTo>
                  <a:pt x="4455886" y="616858"/>
                  <a:pt x="4521200" y="308429"/>
                  <a:pt x="4586514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6" name="Straight Connector 75"/>
          <p:cNvCxnSpPr/>
          <p:nvPr/>
        </p:nvCxnSpPr>
        <p:spPr>
          <a:xfrm>
            <a:off x="342900" y="2571750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00050" y="3943350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42900" y="514350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42900" y="1665328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8316" y="2791331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90981" y="4131422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486650" y="3943350"/>
            <a:ext cx="13436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E. None of these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04825" y="4519698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790575" y="4519698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1" name="Rounded Rectangle 100"/>
          <p:cNvSpPr/>
          <p:nvPr/>
        </p:nvSpPr>
        <p:spPr>
          <a:xfrm>
            <a:off x="1647825" y="4062498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1084165" y="4519698"/>
            <a:ext cx="563660" cy="1143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762126" y="4242699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211485" y="4242699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762125" y="4614174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211485" y="4614174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402681" y="4330591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n2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5925009" y="4341290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Rounded Rectangle 108"/>
          <p:cNvSpPr/>
          <p:nvPr/>
        </p:nvSpPr>
        <p:spPr>
          <a:xfrm>
            <a:off x="4135508" y="4069521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0" name="Straight Arrow Connector 109"/>
          <p:cNvCxnSpPr>
            <a:endCxn id="109" idx="3"/>
          </p:cNvCxnSpPr>
          <p:nvPr/>
        </p:nvCxnSpPr>
        <p:spPr>
          <a:xfrm flipH="1">
            <a:off x="5564258" y="4469091"/>
            <a:ext cx="589351" cy="576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249808" y="4249722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699167" y="4249722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249808" y="4621197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699167" y="4621197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115" name="Straight Arrow Connector 114"/>
          <p:cNvCxnSpPr>
            <a:cxnSpLocks/>
          </p:cNvCxnSpPr>
          <p:nvPr/>
        </p:nvCxnSpPr>
        <p:spPr>
          <a:xfrm>
            <a:off x="2440085" y="4728474"/>
            <a:ext cx="16125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4B7C4679-EF7F-4072-85A9-839ADED820CD}"/>
              </a:ext>
            </a:extLst>
          </p:cNvPr>
          <p:cNvSpPr/>
          <p:nvPr/>
        </p:nvSpPr>
        <p:spPr>
          <a:xfrm>
            <a:off x="3118044" y="3953755"/>
            <a:ext cx="684116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“paul”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92CC0A6-E031-4D3C-BFD5-0D30DA42984A}"/>
              </a:ext>
            </a:extLst>
          </p:cNvPr>
          <p:cNvCxnSpPr>
            <a:cxnSpLocks/>
            <a:endCxn id="86" idx="1"/>
          </p:cNvCxnSpPr>
          <p:nvPr/>
        </p:nvCxnSpPr>
        <p:spPr>
          <a:xfrm flipV="1">
            <a:off x="2381151" y="4092255"/>
            <a:ext cx="736893" cy="245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999F68DF-EAC3-4F76-8257-DEC08A913EA5}"/>
              </a:ext>
            </a:extLst>
          </p:cNvPr>
          <p:cNvSpPr/>
          <p:nvPr/>
        </p:nvSpPr>
        <p:spPr>
          <a:xfrm>
            <a:off x="5834609" y="3999816"/>
            <a:ext cx="760529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</a:t>
            </a:r>
            <a:r>
              <a:rPr lang="en-US" sz="1350" dirty="0" err="1">
                <a:solidFill>
                  <a:schemeClr val="tx1"/>
                </a:solidFill>
              </a:rPr>
              <a:t>greg</a:t>
            </a:r>
            <a:r>
              <a:rPr lang="en-US" sz="135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73E6B37-3584-4ADF-8727-BB65C313319D}"/>
              </a:ext>
            </a:extLst>
          </p:cNvPr>
          <p:cNvCxnSpPr>
            <a:cxnSpLocks/>
            <a:endCxn id="89" idx="1"/>
          </p:cNvCxnSpPr>
          <p:nvPr/>
        </p:nvCxnSpPr>
        <p:spPr>
          <a:xfrm flipV="1">
            <a:off x="4941269" y="4138316"/>
            <a:ext cx="893340" cy="283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813D6-F9FC-4085-BCB2-E946A19B5146}"/>
              </a:ext>
            </a:extLst>
          </p:cNvPr>
          <p:cNvSpPr/>
          <p:nvPr/>
        </p:nvSpPr>
        <p:spPr>
          <a:xfrm>
            <a:off x="6299370" y="39860"/>
            <a:ext cx="28446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Node n1 = new Node(“paul”, null);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Node n2 = new Node(“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”, null);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n2.next = n1; </a:t>
            </a:r>
          </a:p>
        </p:txBody>
      </p:sp>
    </p:spTree>
    <p:extLst>
      <p:ext uri="{BB962C8B-B14F-4D97-AF65-F5344CB8AC3E}">
        <p14:creationId xmlns:p14="http://schemas.microsoft.com/office/powerpoint/2010/main" val="3920873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 Linked List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Lists are implemented with a Node class.  </a:t>
            </a:r>
          </a:p>
          <a:p>
            <a:r>
              <a:rPr lang="en-US" dirty="0"/>
              <a:t>The Node forms the structure of the list.  It contains:</a:t>
            </a:r>
          </a:p>
          <a:p>
            <a:pPr lvl="1"/>
            <a:r>
              <a:rPr lang="en-US" dirty="0"/>
              <a:t>A reference to the data stored at that position in the list</a:t>
            </a:r>
          </a:p>
          <a:p>
            <a:pPr lvl="1"/>
            <a:r>
              <a:rPr lang="en-US" dirty="0"/>
              <a:t>A reference to the next node in the list</a:t>
            </a:r>
          </a:p>
          <a:p>
            <a:pPr lvl="1"/>
            <a:r>
              <a:rPr lang="en-US" dirty="0"/>
              <a:t>Optionally (for a doubly linked list) a reference to the previous node in the list.</a:t>
            </a:r>
          </a:p>
          <a:p>
            <a:r>
              <a:rPr lang="en-US" dirty="0"/>
              <a:t>The Linked List itself usually contains only a reference to the first node in the list (head), and sometimes a reference to the last node (tail).  It also might store the list’s size.</a:t>
            </a:r>
          </a:p>
        </p:txBody>
      </p:sp>
    </p:spTree>
    <p:extLst>
      <p:ext uri="{BB962C8B-B14F-4D97-AF65-F5344CB8AC3E}">
        <p14:creationId xmlns:p14="http://schemas.microsoft.com/office/powerpoint/2010/main" val="1548459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851535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Singly Linked List with sentinel Node: Picture</a:t>
            </a:r>
            <a:br>
              <a:rPr lang="en-US" dirty="0"/>
            </a:b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1925617" y="1627998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0" name="TextBox 99"/>
          <p:cNvSpPr txBox="1"/>
          <p:nvPr/>
        </p:nvSpPr>
        <p:spPr>
          <a:xfrm>
            <a:off x="1834064" y="1152043"/>
            <a:ext cx="128644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err="1"/>
              <a:t>LinkedStringList</a:t>
            </a:r>
            <a:endParaRPr lang="en-US" sz="1350" dirty="0"/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438979" y="2322274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2" name="TextBox 101"/>
          <p:cNvSpPr txBox="1"/>
          <p:nvPr/>
        </p:nvSpPr>
        <p:spPr>
          <a:xfrm>
            <a:off x="367710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6457950" y="2322274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669607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934245" y="2321891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TextBox 108"/>
          <p:cNvSpPr txBox="1"/>
          <p:nvPr/>
        </p:nvSpPr>
        <p:spPr>
          <a:xfrm>
            <a:off x="5172366" y="1837144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925618" y="1879585"/>
            <a:ext cx="5345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front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928380" y="2646449"/>
            <a:ext cx="443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519772" y="187958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5" name="Rectangle 114"/>
          <p:cNvSpPr/>
          <p:nvPr/>
        </p:nvSpPr>
        <p:spPr>
          <a:xfrm>
            <a:off x="2315134" y="2688834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2688637" y="2018085"/>
            <a:ext cx="750344" cy="49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449322" y="2590592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450289" y="3004750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017529" y="3004751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435961" y="3016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003202" y="3016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975600" y="2575657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5" name="TextBox 124"/>
          <p:cNvSpPr txBox="1"/>
          <p:nvPr/>
        </p:nvSpPr>
        <p:spPr>
          <a:xfrm>
            <a:off x="4965872" y="2602861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492150" y="258792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7" name="TextBox 126"/>
          <p:cNvSpPr txBox="1"/>
          <p:nvPr/>
        </p:nvSpPr>
        <p:spPr>
          <a:xfrm>
            <a:off x="6533891" y="2588397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7060168" y="2573462"/>
            <a:ext cx="488441" cy="233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916750" y="3052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5483991" y="3052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940697" y="4321892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2" name="TextBox 131"/>
          <p:cNvSpPr txBox="1"/>
          <p:nvPr/>
        </p:nvSpPr>
        <p:spPr>
          <a:xfrm>
            <a:off x="3308762" y="4531035"/>
            <a:ext cx="12153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String Objects: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4171951" y="2663514"/>
            <a:ext cx="762295" cy="1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5696584" y="2711962"/>
            <a:ext cx="762295" cy="1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131" idx="0"/>
          </p:cNvCxnSpPr>
          <p:nvPr/>
        </p:nvCxnSpPr>
        <p:spPr>
          <a:xfrm flipH="1">
            <a:off x="5489137" y="3207657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4701015" y="982696"/>
            <a:ext cx="2226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</a:rPr>
              <a:t>Dummy (sentinel) head node</a:t>
            </a:r>
          </a:p>
        </p:txBody>
      </p:sp>
      <p:cxnSp>
        <p:nvCxnSpPr>
          <p:cNvPr id="141" name="Straight Arrow Connector 140"/>
          <p:cNvCxnSpPr>
            <a:cxnSpLocks/>
            <a:stCxn id="2" idx="2"/>
          </p:cNvCxnSpPr>
          <p:nvPr/>
        </p:nvCxnSpPr>
        <p:spPr>
          <a:xfrm flipH="1">
            <a:off x="4144465" y="1268016"/>
            <a:ext cx="741860" cy="5098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6452348" y="4278068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7" name="Straight Arrow Connector 146"/>
          <p:cNvCxnSpPr>
            <a:endCxn id="146" idx="0"/>
          </p:cNvCxnSpPr>
          <p:nvPr/>
        </p:nvCxnSpPr>
        <p:spPr>
          <a:xfrm flipH="1">
            <a:off x="7000788" y="3163833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786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197" y="181787"/>
            <a:ext cx="851535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Singly Linked List with sentinel Node: Picture</a:t>
            </a:r>
            <a:br>
              <a:rPr lang="en-US" dirty="0"/>
            </a:b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6197" y="3482913"/>
            <a:ext cx="2807611" cy="15465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What type is head in the </a:t>
            </a:r>
            <a:r>
              <a:rPr lang="en-US" sz="1350" dirty="0" err="1"/>
              <a:t>LinkedStringList</a:t>
            </a:r>
            <a:r>
              <a:rPr lang="en-US" sz="1350" dirty="0"/>
              <a:t> class?</a:t>
            </a:r>
          </a:p>
          <a:p>
            <a:pPr marL="257175" indent="-257175">
              <a:buAutoNum type="alphaUcPeriod"/>
            </a:pPr>
            <a:r>
              <a:rPr lang="en-US" sz="1350" dirty="0"/>
              <a:t>Node</a:t>
            </a:r>
          </a:p>
          <a:p>
            <a:pPr marL="257175" indent="-257175">
              <a:buAutoNum type="alphaUcPeriod"/>
            </a:pPr>
            <a:r>
              <a:rPr lang="en-US" sz="1350" dirty="0"/>
              <a:t>String</a:t>
            </a:r>
          </a:p>
          <a:p>
            <a:pPr marL="257175" indent="-257175">
              <a:buAutoNum type="alphaUcPeriod"/>
            </a:pPr>
            <a:r>
              <a:rPr lang="en-US" sz="1350" dirty="0" err="1"/>
              <a:t>LinkedStringList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 err="1"/>
              <a:t>StringList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/>
              <a:t>More than one is correct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7D75A5-0C75-4055-9DED-F960D43C1C70}"/>
              </a:ext>
            </a:extLst>
          </p:cNvPr>
          <p:cNvSpPr/>
          <p:nvPr/>
        </p:nvSpPr>
        <p:spPr>
          <a:xfrm>
            <a:off x="1925617" y="1627998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88A7C5-46BD-48D5-B2C5-C9DE76E0661C}"/>
              </a:ext>
            </a:extLst>
          </p:cNvPr>
          <p:cNvSpPr txBox="1"/>
          <p:nvPr/>
        </p:nvSpPr>
        <p:spPr>
          <a:xfrm>
            <a:off x="1834064" y="1152043"/>
            <a:ext cx="128644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err="1"/>
              <a:t>LinkedStringList</a:t>
            </a:r>
            <a:endParaRPr lang="en-US" sz="1350" dirty="0"/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AB90C3-BDBF-47CC-ADAF-A112454FE0E4}"/>
              </a:ext>
            </a:extLst>
          </p:cNvPr>
          <p:cNvSpPr/>
          <p:nvPr/>
        </p:nvSpPr>
        <p:spPr>
          <a:xfrm>
            <a:off x="3438979" y="2322274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646032-D11F-4DDE-82F3-76B7C938F630}"/>
              </a:ext>
            </a:extLst>
          </p:cNvPr>
          <p:cNvSpPr txBox="1"/>
          <p:nvPr/>
        </p:nvSpPr>
        <p:spPr>
          <a:xfrm>
            <a:off x="367710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F01804-3C79-4326-8963-B06C96AB1BA1}"/>
              </a:ext>
            </a:extLst>
          </p:cNvPr>
          <p:cNvSpPr/>
          <p:nvPr/>
        </p:nvSpPr>
        <p:spPr>
          <a:xfrm>
            <a:off x="6457950" y="2322274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4236E2-4F20-4E55-955F-70DDB5D658CE}"/>
              </a:ext>
            </a:extLst>
          </p:cNvPr>
          <p:cNvSpPr txBox="1"/>
          <p:nvPr/>
        </p:nvSpPr>
        <p:spPr>
          <a:xfrm>
            <a:off x="669607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A8E6691-F4C3-4B29-A0B4-A83979F9270E}"/>
              </a:ext>
            </a:extLst>
          </p:cNvPr>
          <p:cNvSpPr/>
          <p:nvPr/>
        </p:nvSpPr>
        <p:spPr>
          <a:xfrm>
            <a:off x="4934245" y="2321891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A803B6-F404-450A-837D-DF9E91213CEC}"/>
              </a:ext>
            </a:extLst>
          </p:cNvPr>
          <p:cNvSpPr txBox="1"/>
          <p:nvPr/>
        </p:nvSpPr>
        <p:spPr>
          <a:xfrm>
            <a:off x="5172366" y="1837144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35FC65-F562-42A7-AE21-4A0798B8FEA9}"/>
              </a:ext>
            </a:extLst>
          </p:cNvPr>
          <p:cNvSpPr txBox="1"/>
          <p:nvPr/>
        </p:nvSpPr>
        <p:spPr>
          <a:xfrm>
            <a:off x="1925618" y="1879585"/>
            <a:ext cx="5345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front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8D8A80-5DFA-413A-B0D6-7ED53319951A}"/>
              </a:ext>
            </a:extLst>
          </p:cNvPr>
          <p:cNvSpPr txBox="1"/>
          <p:nvPr/>
        </p:nvSpPr>
        <p:spPr>
          <a:xfrm>
            <a:off x="1928380" y="2646449"/>
            <a:ext cx="443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5C56CBC-1B4B-49A9-AF54-3D7D7B1ED384}"/>
              </a:ext>
            </a:extLst>
          </p:cNvPr>
          <p:cNvSpPr/>
          <p:nvPr/>
        </p:nvSpPr>
        <p:spPr>
          <a:xfrm>
            <a:off x="2519772" y="187958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9D26AAD-C93A-4FE0-A38C-248E759ECEF2}"/>
              </a:ext>
            </a:extLst>
          </p:cNvPr>
          <p:cNvSpPr/>
          <p:nvPr/>
        </p:nvSpPr>
        <p:spPr>
          <a:xfrm>
            <a:off x="2315134" y="2688834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4591805-F9F2-4E78-AE17-EA256EE3C38E}"/>
              </a:ext>
            </a:extLst>
          </p:cNvPr>
          <p:cNvCxnSpPr/>
          <p:nvPr/>
        </p:nvCxnSpPr>
        <p:spPr>
          <a:xfrm>
            <a:off x="2688637" y="2018085"/>
            <a:ext cx="750344" cy="49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D8BBBE0-FDC5-497D-AE88-499337B61042}"/>
              </a:ext>
            </a:extLst>
          </p:cNvPr>
          <p:cNvSpPr txBox="1"/>
          <p:nvPr/>
        </p:nvSpPr>
        <p:spPr>
          <a:xfrm>
            <a:off x="3449322" y="2590592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1F0F41-F9F2-4218-800D-27C79C8B467D}"/>
              </a:ext>
            </a:extLst>
          </p:cNvPr>
          <p:cNvSpPr txBox="1"/>
          <p:nvPr/>
        </p:nvSpPr>
        <p:spPr>
          <a:xfrm>
            <a:off x="3450289" y="3004750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49B9422-6DCC-4811-AB78-25092E66F13C}"/>
              </a:ext>
            </a:extLst>
          </p:cNvPr>
          <p:cNvSpPr/>
          <p:nvPr/>
        </p:nvSpPr>
        <p:spPr>
          <a:xfrm>
            <a:off x="4017529" y="3004751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C627C30-0F5F-46CF-BFF6-9EC549582A87}"/>
              </a:ext>
            </a:extLst>
          </p:cNvPr>
          <p:cNvSpPr txBox="1"/>
          <p:nvPr/>
        </p:nvSpPr>
        <p:spPr>
          <a:xfrm>
            <a:off x="6435961" y="3016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DBA584D-D37F-490F-8955-9D7E5726200F}"/>
              </a:ext>
            </a:extLst>
          </p:cNvPr>
          <p:cNvSpPr/>
          <p:nvPr/>
        </p:nvSpPr>
        <p:spPr>
          <a:xfrm>
            <a:off x="7003202" y="3016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9FA8216-3678-40F6-B977-EFCFEA746C85}"/>
              </a:ext>
            </a:extLst>
          </p:cNvPr>
          <p:cNvSpPr/>
          <p:nvPr/>
        </p:nvSpPr>
        <p:spPr>
          <a:xfrm>
            <a:off x="3975600" y="2575657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95F035-4E60-4FCA-9A79-2AAEFE4F317B}"/>
              </a:ext>
            </a:extLst>
          </p:cNvPr>
          <p:cNvSpPr txBox="1"/>
          <p:nvPr/>
        </p:nvSpPr>
        <p:spPr>
          <a:xfrm>
            <a:off x="4965872" y="2602861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799F357-1323-48D9-B23A-337BD63D1C54}"/>
              </a:ext>
            </a:extLst>
          </p:cNvPr>
          <p:cNvSpPr/>
          <p:nvPr/>
        </p:nvSpPr>
        <p:spPr>
          <a:xfrm>
            <a:off x="5492150" y="258792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68087-8AE2-43A7-8BCF-508F1A37FDB0}"/>
              </a:ext>
            </a:extLst>
          </p:cNvPr>
          <p:cNvSpPr txBox="1"/>
          <p:nvPr/>
        </p:nvSpPr>
        <p:spPr>
          <a:xfrm>
            <a:off x="6533891" y="2588397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6CAFA2-F78C-4F45-9975-A6B1DA6C1AFB}"/>
              </a:ext>
            </a:extLst>
          </p:cNvPr>
          <p:cNvSpPr/>
          <p:nvPr/>
        </p:nvSpPr>
        <p:spPr>
          <a:xfrm>
            <a:off x="7060168" y="2573462"/>
            <a:ext cx="488441" cy="233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A12A2F3-9CEC-4BCD-905D-841784B7F928}"/>
              </a:ext>
            </a:extLst>
          </p:cNvPr>
          <p:cNvSpPr txBox="1"/>
          <p:nvPr/>
        </p:nvSpPr>
        <p:spPr>
          <a:xfrm>
            <a:off x="4916750" y="3052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0639A01-91DF-4D82-89FF-19273D7F0360}"/>
              </a:ext>
            </a:extLst>
          </p:cNvPr>
          <p:cNvSpPr/>
          <p:nvPr/>
        </p:nvSpPr>
        <p:spPr>
          <a:xfrm>
            <a:off x="5483991" y="3052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D86F4B8-3E9B-4559-B999-ACA3EE3F8C13}"/>
              </a:ext>
            </a:extLst>
          </p:cNvPr>
          <p:cNvSpPr/>
          <p:nvPr/>
        </p:nvSpPr>
        <p:spPr>
          <a:xfrm>
            <a:off x="4940697" y="4321892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0B4B0AA-6CEE-42BB-963F-E7EC254EEE1F}"/>
              </a:ext>
            </a:extLst>
          </p:cNvPr>
          <p:cNvSpPr txBox="1"/>
          <p:nvPr/>
        </p:nvSpPr>
        <p:spPr>
          <a:xfrm>
            <a:off x="3308762" y="4531035"/>
            <a:ext cx="12153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String Objects: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2D158EC-80E4-4A43-BC24-6BEE6845F533}"/>
              </a:ext>
            </a:extLst>
          </p:cNvPr>
          <p:cNvCxnSpPr/>
          <p:nvPr/>
        </p:nvCxnSpPr>
        <p:spPr>
          <a:xfrm>
            <a:off x="4171951" y="2663514"/>
            <a:ext cx="762295" cy="1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C413A59-5BBF-4B9D-85A9-574A658178E3}"/>
              </a:ext>
            </a:extLst>
          </p:cNvPr>
          <p:cNvCxnSpPr/>
          <p:nvPr/>
        </p:nvCxnSpPr>
        <p:spPr>
          <a:xfrm>
            <a:off x="5696584" y="2711962"/>
            <a:ext cx="762295" cy="1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902A5BA-7E2F-4136-B283-762CEE763F9B}"/>
              </a:ext>
            </a:extLst>
          </p:cNvPr>
          <p:cNvCxnSpPr>
            <a:endCxn id="64" idx="0"/>
          </p:cNvCxnSpPr>
          <p:nvPr/>
        </p:nvCxnSpPr>
        <p:spPr>
          <a:xfrm flipH="1">
            <a:off x="5489137" y="3207657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320E4E9-3E31-4420-92E5-1EB0643E7A47}"/>
              </a:ext>
            </a:extLst>
          </p:cNvPr>
          <p:cNvSpPr txBox="1"/>
          <p:nvPr/>
        </p:nvSpPr>
        <p:spPr>
          <a:xfrm>
            <a:off x="4701015" y="982696"/>
            <a:ext cx="2226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</a:rPr>
              <a:t>Dummy (sentinel) head node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13AE11-0E95-4F4E-B975-AB0FDE8E8660}"/>
              </a:ext>
            </a:extLst>
          </p:cNvPr>
          <p:cNvCxnSpPr>
            <a:cxnSpLocks/>
          </p:cNvCxnSpPr>
          <p:nvPr/>
        </p:nvCxnSpPr>
        <p:spPr>
          <a:xfrm flipH="1">
            <a:off x="4144465" y="1268016"/>
            <a:ext cx="741860" cy="5098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B2E651C-862C-42BE-BAB1-C6220CE5208C}"/>
              </a:ext>
            </a:extLst>
          </p:cNvPr>
          <p:cNvSpPr/>
          <p:nvPr/>
        </p:nvSpPr>
        <p:spPr>
          <a:xfrm>
            <a:off x="6452348" y="4278068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71A7466-C586-40B9-B005-E332A5797E30}"/>
              </a:ext>
            </a:extLst>
          </p:cNvPr>
          <p:cNvCxnSpPr>
            <a:endCxn id="71" idx="0"/>
          </p:cNvCxnSpPr>
          <p:nvPr/>
        </p:nvCxnSpPr>
        <p:spPr>
          <a:xfrm flipH="1">
            <a:off x="7000788" y="3163833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2870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1999</TotalTime>
  <Words>1219</Words>
  <Application>Microsoft Office PowerPoint</Application>
  <PresentationFormat>On-screen Show (16:9)</PresentationFormat>
  <Paragraphs>312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Consolas</vt:lpstr>
      <vt:lpstr>Arial</vt:lpstr>
      <vt:lpstr>Calibri</vt:lpstr>
      <vt:lpstr>Calibri Light</vt:lpstr>
      <vt:lpstr>Courier New</vt:lpstr>
      <vt:lpstr>Office Theme</vt:lpstr>
      <vt:lpstr>CSE 12 – Basic Data Structures and Object-Oriented Design Lecture 5</vt:lpstr>
      <vt:lpstr>Announcements</vt:lpstr>
      <vt:lpstr>Topics</vt:lpstr>
      <vt:lpstr>So what is a Linked List?</vt:lpstr>
      <vt:lpstr>Memory Model Diagrams and LinkedLists</vt:lpstr>
      <vt:lpstr>PowerPoint Presentation</vt:lpstr>
      <vt:lpstr>Toward Linked List Implementation</vt:lpstr>
      <vt:lpstr>Singly Linked List with sentinel Node: Picture </vt:lpstr>
      <vt:lpstr>Singly Linked List with sentinel Node: Picture </vt:lpstr>
      <vt:lpstr>Empty Singly Linked List with sentinel node</vt:lpstr>
      <vt:lpstr>Singly Linked List with sentinel Node: Picture </vt:lpstr>
      <vt:lpstr>Singly Linked List without sentinel Node: Picture </vt:lpstr>
      <vt:lpstr>Empty Single Linked List without sentinel node</vt:lpstr>
      <vt:lpstr>Singly Linked List: Abstracted Picture </vt:lpstr>
      <vt:lpstr>PowerPoint Presentation</vt:lpstr>
      <vt:lpstr>PowerPoint Presentation</vt:lpstr>
      <vt:lpstr>PowerPoint Presentation</vt:lpstr>
      <vt:lpstr>PowerPoint Presentation</vt:lpstr>
      <vt:lpstr>LinkedStringList Remove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115</cp:revision>
  <dcterms:modified xsi:type="dcterms:W3CDTF">2021-01-13T17:45:50Z</dcterms:modified>
</cp:coreProperties>
</file>