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776" r:id="rId5"/>
    <p:sldId id="777" r:id="rId6"/>
    <p:sldId id="778" r:id="rId7"/>
    <p:sldId id="779" r:id="rId8"/>
    <p:sldId id="684" r:id="rId9"/>
    <p:sldId id="783" r:id="rId10"/>
    <p:sldId id="686" r:id="rId11"/>
    <p:sldId id="687" r:id="rId12"/>
    <p:sldId id="688" r:id="rId13"/>
    <p:sldId id="689" r:id="rId14"/>
    <p:sldId id="690" r:id="rId15"/>
    <p:sldId id="691" r:id="rId16"/>
    <p:sldId id="784" r:id="rId17"/>
    <p:sldId id="785" r:id="rId18"/>
    <p:sldId id="786" r:id="rId19"/>
    <p:sldId id="699" r:id="rId20"/>
    <p:sldId id="681" r:id="rId21"/>
    <p:sldId id="275" r:id="rId22"/>
    <p:sldId id="272" r:id="rId23"/>
    <p:sldId id="27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8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69" y="13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908" y="1120190"/>
            <a:ext cx="6644768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//RECURSION!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recursive method returns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false otherwise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write!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5250" y="3167865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2B9F33-E995-4D46-B8C2-A46213631EA3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56DCA1-C652-4433-9D3B-CBAEAD74ABD0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8EB08F-E295-476E-BA51-19C79045ACA6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0EBB11-311E-44A7-9530-7B73154BF9CC}"/>
                </a:ext>
              </a:extLst>
            </p:cNvPr>
            <p:cNvCxnSpPr>
              <a:stCxn id="19" idx="3"/>
              <a:endCxn id="20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1D7984-26F4-482B-B708-210A816D56A3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4BCE09-4342-49EA-AB5D-E723A007D088}"/>
                </a:ext>
              </a:extLst>
            </p:cNvPr>
            <p:cNvCxnSpPr>
              <a:stCxn id="19" idx="5"/>
              <a:endCxn id="23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C6A2F22-3DC5-4A41-B897-0B36ADCEF60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B1633-FAC0-4504-8828-722C2668392F}"/>
                </a:ext>
              </a:extLst>
            </p:cNvPr>
            <p:cNvCxnSpPr>
              <a:stCxn id="20" idx="3"/>
              <a:endCxn id="25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6C8048-44E6-41AF-BB88-555ABC5E9C33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3F2EA5-9CB0-4708-A1FC-4DAC553537C4}"/>
                </a:ext>
              </a:extLst>
            </p:cNvPr>
            <p:cNvCxnSpPr>
              <a:stCxn id="20" idx="5"/>
              <a:endCxn id="27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2F7F3A-9C12-4B13-9633-057468D5402F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253FC-F805-423F-8DE3-E4A430128FD2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7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110" y="1101609"/>
            <a:ext cx="64363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590" y="1957397"/>
            <a:ext cx="50515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case(s): When do we know we are done? 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less than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greater than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toFind</a:t>
            </a:r>
            <a:r>
              <a:rPr lang="en-US" sz="2000" dirty="0"/>
              <a:t> is equal to </a:t>
            </a:r>
            <a:r>
              <a:rPr lang="en-US" sz="2000" dirty="0" err="1"/>
              <a:t>currRoot’s</a:t>
            </a:r>
            <a:r>
              <a:rPr lang="en-US" sz="2000" dirty="0"/>
              <a:t> element</a:t>
            </a:r>
          </a:p>
          <a:p>
            <a:pPr marL="257175" indent="-257175">
              <a:buAutoNum type="alphaUcPeriod"/>
            </a:pPr>
            <a:r>
              <a:rPr lang="en-US" sz="2000" dirty="0" err="1"/>
              <a:t>currRoot</a:t>
            </a:r>
            <a:r>
              <a:rPr lang="en-US" sz="2000" dirty="0"/>
              <a:t> is null</a:t>
            </a:r>
          </a:p>
          <a:p>
            <a:pPr marL="257175" indent="-257175">
              <a:buAutoNum type="alphaUcPeriod"/>
            </a:pPr>
            <a:r>
              <a:rPr lang="en-US" sz="2000" dirty="0"/>
              <a:t>More than one of these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BE836C-33C9-4C90-9C63-3E77CEAF6B9F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5BFBBB-1142-4040-B303-52F19CB0C0CB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8B8A38-1505-4358-B927-2111506F37F6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199DE5-CEFC-4A79-9FC5-3FA7C09A9983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DA2EDB-E1DF-49B2-9BCF-8DA26B79A93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74425-1AE4-4F5A-825F-A28AE695F9B2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8FED8F-5DBE-4DE3-922C-25CC7931A12F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2D27CA-5CCC-4355-9118-294F724485CB}"/>
                </a:ext>
              </a:extLst>
            </p:cNvPr>
            <p:cNvCxnSpPr>
              <a:stCxn id="18" idx="3"/>
              <a:endCxn id="2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7FCD1C-57E0-4D5F-A25D-B8EEC488FEFA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4DC057-094F-48A7-B269-1EA2D542ABD2}"/>
                </a:ext>
              </a:extLst>
            </p:cNvPr>
            <p:cNvCxnSpPr>
              <a:stCxn id="18" idx="5"/>
              <a:endCxn id="2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4E1BC4-721C-44AD-BD30-9F398499D227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B33435-92DE-4D6A-89CF-9C3C2CD6F69C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110" y="1101609"/>
            <a:ext cx="64363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250" y="2183393"/>
            <a:ext cx="44744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1: (sub)tree is empty, so we know </a:t>
            </a:r>
            <a:r>
              <a:rPr lang="en-US" sz="1350" dirty="0" err="1"/>
              <a:t>toFind</a:t>
            </a:r>
            <a:r>
              <a:rPr lang="en-US" sz="1350" dirty="0"/>
              <a:t> is not in 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0A5EB-FF14-46A4-BC98-BFB51BD381CD}"/>
              </a:ext>
            </a:extLst>
          </p:cNvPr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0BB2CE-BC10-4DCE-B620-038D018638B2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7CAC0-21A2-4FE5-9519-FD2EA63B9BC0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A775A8-DC0A-49DD-8E31-72F78999A544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A9EB8F-59C8-4C87-B7E3-8F823CBC2DE9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9E5E9C-A75F-40E7-B4C6-1EDC7A67A86A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A82C4AE-7E44-474F-8E6E-021721EEB55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463E63-D819-4FAB-AAFE-05C09734A040}"/>
                </a:ext>
              </a:extLst>
            </p:cNvPr>
            <p:cNvCxnSpPr>
              <a:stCxn id="18" idx="3"/>
              <a:endCxn id="24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988C03-43AF-4A73-9A68-B2E96A0DB7A2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56D5CC-3EF3-40D8-8C33-1B5F8D12B22E}"/>
                </a:ext>
              </a:extLst>
            </p:cNvPr>
            <p:cNvCxnSpPr>
              <a:stCxn id="18" idx="5"/>
              <a:endCxn id="26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457011F-A3F4-44E3-A833-4F0CEFFFBB0F}"/>
              </a:ext>
            </a:extLst>
          </p:cNvPr>
          <p:cNvSpPr txBox="1"/>
          <p:nvPr/>
        </p:nvSpPr>
        <p:spPr>
          <a:xfrm>
            <a:off x="7018296" y="29260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E21F99-8A2B-4B06-9B3F-B9D6ED1D160E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099537" y="3433912"/>
            <a:ext cx="136896" cy="16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1967231"/>
            <a:ext cx="308225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2: </a:t>
            </a:r>
            <a:r>
              <a:rPr lang="en-US" sz="1350" dirty="0" err="1"/>
              <a:t>toFind</a:t>
            </a:r>
            <a:r>
              <a:rPr lang="en-US" sz="1350" dirty="0"/>
              <a:t> is found</a:t>
            </a:r>
          </a:p>
          <a:p>
            <a:r>
              <a:rPr lang="en-US" sz="1350" dirty="0"/>
              <a:t>We will roll this in with our recursive step</a:t>
            </a:r>
          </a:p>
          <a:p>
            <a:r>
              <a:rPr lang="en-US" sz="1350" dirty="0"/>
              <a:t>So what is our recursive step…?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10"/>
            <a:ext cx="6436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5003" y="2436939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C2E212-2DA8-424B-A8CC-F4EDE0AA96F8}"/>
              </a:ext>
            </a:extLst>
          </p:cNvPr>
          <p:cNvGrpSpPr/>
          <p:nvPr/>
        </p:nvGrpSpPr>
        <p:grpSpPr>
          <a:xfrm>
            <a:off x="5943600" y="2914650"/>
            <a:ext cx="1314450" cy="1217524"/>
            <a:chOff x="5787329" y="1723292"/>
            <a:chExt cx="2606679" cy="25377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52CD-0CEA-4DDD-AA21-CE28B4C0A5D5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34FB48-C9F7-4AAC-979D-482860823640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3E8027-9236-4BA5-87A5-7E93B4263649}"/>
                </a:ext>
              </a:extLst>
            </p:cNvPr>
            <p:cNvCxnSpPr>
              <a:stCxn id="20" idx="3"/>
              <a:endCxn id="22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78E1C1-C6AB-4F8E-883A-A74AA920BD2E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7A509C-6343-4BBF-93A9-5CDECAC27DEF}"/>
                </a:ext>
              </a:extLst>
            </p:cNvPr>
            <p:cNvCxnSpPr>
              <a:stCxn id="20" idx="5"/>
              <a:endCxn id="24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57D5D1-E6B5-403E-BC85-7BDEF4644175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B1930E-B138-427A-9056-D8B0E506A3B8}"/>
                </a:ext>
              </a:extLst>
            </p:cNvPr>
            <p:cNvCxnSpPr>
              <a:stCxn id="22" idx="3"/>
              <a:endCxn id="26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BFE935-A36D-47AC-81EB-41194CC4E6D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BB1E88-4BF9-4AAC-B406-E988BC526208}"/>
                </a:ext>
              </a:extLst>
            </p:cNvPr>
            <p:cNvCxnSpPr>
              <a:stCxn id="22" idx="5"/>
              <a:endCxn id="28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91A3D4-AC14-4611-A88F-E8DF4E590CB5}"/>
              </a:ext>
            </a:extLst>
          </p:cNvPr>
          <p:cNvSpPr txBox="1"/>
          <p:nvPr/>
        </p:nvSpPr>
        <p:spPr>
          <a:xfrm>
            <a:off x="6675396" y="2240281"/>
            <a:ext cx="436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BE0B-677C-46EE-99C5-BD21B8C48041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flipH="1">
            <a:off x="6756637" y="2748112"/>
            <a:ext cx="136896" cy="16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3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64915" y="2628900"/>
            <a:ext cx="788614" cy="392860"/>
            <a:chOff x="6537857" y="1723292"/>
            <a:chExt cx="1563895" cy="818864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8" name="Straight Connector 7"/>
            <p:cNvCxnSpPr>
              <a:stCxn id="5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19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43000" y="1967231"/>
            <a:ext cx="308225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Base case 2: Element is found</a:t>
            </a:r>
          </a:p>
          <a:p>
            <a:r>
              <a:rPr lang="en-US" sz="1350" dirty="0"/>
              <a:t>We will roll this in with our recursive step</a:t>
            </a:r>
          </a:p>
          <a:p>
            <a:r>
              <a:rPr lang="en-US" sz="1350" dirty="0"/>
              <a:t>So what is our recursive step…?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10"/>
            <a:ext cx="6436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5003" y="2436939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5876319" y="300854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Isosceles Triangle 18"/>
          <p:cNvSpPr/>
          <p:nvPr/>
        </p:nvSpPr>
        <p:spPr>
          <a:xfrm>
            <a:off x="6682053" y="3021759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548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09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(______________________)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__________________________________________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2762" y="3444724"/>
            <a:ext cx="36846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Recursive step and base case 2</a:t>
            </a:r>
          </a:p>
          <a:p>
            <a:r>
              <a:rPr lang="en-US" sz="1350" dirty="0"/>
              <a:t>Fill in the blanks above. </a:t>
            </a:r>
          </a:p>
          <a:p>
            <a:r>
              <a:rPr lang="en-US" sz="1350" dirty="0"/>
              <a:t>If you need another hint, check out the next slide.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71158" y="3436191"/>
            <a:ext cx="788614" cy="392860"/>
            <a:chOff x="6537857" y="1723292"/>
            <a:chExt cx="1563895" cy="818864"/>
          </a:xfrm>
        </p:grpSpPr>
        <p:sp>
          <p:nvSpPr>
            <p:cNvPr id="20" name="Oval 19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22" name="Straight Connector 21"/>
            <p:cNvCxnSpPr>
              <a:stCxn id="20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6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31246" y="3244230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6082562" y="3815831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Isosceles Triangle 25"/>
          <p:cNvSpPr/>
          <p:nvPr/>
        </p:nvSpPr>
        <p:spPr>
          <a:xfrm>
            <a:off x="6888296" y="382905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731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approach using a 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110" y="1101609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(______________________)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__________________________________________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2762" y="3444724"/>
            <a:ext cx="36846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Recursive step and base case 2</a:t>
            </a:r>
          </a:p>
          <a:p>
            <a:r>
              <a:rPr lang="en-US" sz="1350" dirty="0"/>
              <a:t>Fill in the blanks above. </a:t>
            </a:r>
          </a:p>
          <a:p>
            <a:r>
              <a:rPr lang="en-US" sz="1350" dirty="0"/>
              <a:t>If you need another hint, check out the next slide.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71158" y="3436191"/>
            <a:ext cx="788614" cy="392860"/>
            <a:chOff x="6537857" y="1723292"/>
            <a:chExt cx="1563895" cy="818864"/>
          </a:xfrm>
        </p:grpSpPr>
        <p:sp>
          <p:nvSpPr>
            <p:cNvPr id="20" name="Oval 19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cxnSp>
          <p:nvCxnSpPr>
            <p:cNvPr id="22" name="Straight Connector 21"/>
            <p:cNvCxnSpPr>
              <a:stCxn id="20" idx="3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5"/>
              <a:endCxn id="26" idx="0"/>
            </p:cNvCxnSpPr>
            <p:nvPr/>
          </p:nvCxnSpPr>
          <p:spPr>
            <a:xfrm>
              <a:off x="7615186" y="2308659"/>
              <a:ext cx="486566" cy="23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631246" y="3244230"/>
            <a:ext cx="113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  <a:p>
            <a:r>
              <a:rPr lang="en-US" sz="1350" dirty="0"/>
              <a:t>contains(65)?</a:t>
            </a:r>
          </a:p>
          <a:p>
            <a:r>
              <a:rPr lang="en-US" sz="1350" dirty="0"/>
              <a:t>contains(42)?</a:t>
            </a:r>
          </a:p>
          <a:p>
            <a:r>
              <a:rPr lang="en-US" sz="1350" dirty="0"/>
              <a:t>contains(40)?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6082562" y="3815831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Isosceles Triangle 25"/>
          <p:cNvSpPr/>
          <p:nvPr/>
        </p:nvSpPr>
        <p:spPr>
          <a:xfrm>
            <a:off x="6888296" y="3829050"/>
            <a:ext cx="742950" cy="857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091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40491-448D-49F4-96A1-636D880E63CF}"/>
              </a:ext>
            </a:extLst>
          </p:cNvPr>
          <p:cNvGrpSpPr/>
          <p:nvPr/>
        </p:nvGrpSpPr>
        <p:grpSpPr>
          <a:xfrm>
            <a:off x="285750" y="857250"/>
            <a:ext cx="1314450" cy="1217524"/>
            <a:chOff x="5787329" y="1723292"/>
            <a:chExt cx="2606679" cy="25377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BBBEC6-46A3-48CC-8B7B-17AA98EF6028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9141FF-5CB8-41D3-97B7-0EF9AFF6DCC1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9B7349-4656-40BE-A9F4-13F37BA8590B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92EFE4-06CB-4DF0-A08A-B00EF61A44A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3F28C1-7F58-413D-90D9-E716D357546A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D30224-3630-4D91-B1F6-5421A9F5910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2BA6F0-FD21-4192-91BE-B2F8763271C3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12DB7F-EE06-4835-9556-C9E9702BAB1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E7260D-033F-4C4E-85AB-22162C5F8AA2}"/>
                </a:ext>
              </a:extLst>
            </p:cNvPr>
            <p:cNvCxnSpPr>
              <a:stCxn id="6" idx="5"/>
              <a:endCxn id="12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6A32CF-A418-482C-BE61-03036DC36704}"/>
              </a:ext>
            </a:extLst>
          </p:cNvPr>
          <p:cNvSpPr txBox="1"/>
          <p:nvPr/>
        </p:nvSpPr>
        <p:spPr>
          <a:xfrm>
            <a:off x="1017545" y="182881"/>
            <a:ext cx="5286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38B66-515A-426F-9520-ADC9480D6C6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98787" y="482963"/>
            <a:ext cx="183069" cy="37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8FB3C6-C590-4C33-8A16-207066039FD5}"/>
              </a:ext>
            </a:extLst>
          </p:cNvPr>
          <p:cNvSpPr txBox="1"/>
          <p:nvPr/>
        </p:nvSpPr>
        <p:spPr>
          <a:xfrm>
            <a:off x="2628900" y="135782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CFF10-44E8-4B8E-AC14-0BD3B2F4FBAB}"/>
              </a:ext>
            </a:extLst>
          </p:cNvPr>
          <p:cNvSpPr txBox="1"/>
          <p:nvPr/>
        </p:nvSpPr>
        <p:spPr>
          <a:xfrm>
            <a:off x="285750" y="240030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contains(25)?</a:t>
            </a:r>
          </a:p>
        </p:txBody>
      </p:sp>
    </p:spTree>
    <p:extLst>
      <p:ext uri="{BB962C8B-B14F-4D97-AF65-F5344CB8AC3E}">
        <p14:creationId xmlns:p14="http://schemas.microsoft.com/office/powerpoint/2010/main" val="60635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240491-448D-49F4-96A1-636D880E63CF}"/>
              </a:ext>
            </a:extLst>
          </p:cNvPr>
          <p:cNvGrpSpPr/>
          <p:nvPr/>
        </p:nvGrpSpPr>
        <p:grpSpPr>
          <a:xfrm>
            <a:off x="285750" y="857250"/>
            <a:ext cx="1314450" cy="1217524"/>
            <a:chOff x="5787329" y="1723292"/>
            <a:chExt cx="2606679" cy="25377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BBBEC6-46A3-48CC-8B7B-17AA98EF6028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9141FF-5CB8-41D3-97B7-0EF9AFF6DCC1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9B7349-4656-40BE-A9F4-13F37BA8590B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92EFE4-06CB-4DF0-A08A-B00EF61A44A2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3F28C1-7F58-413D-90D9-E716D357546A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D30224-3630-4D91-B1F6-5421A9F5910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2BA6F0-FD21-4192-91BE-B2F8763271C3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12DB7F-EE06-4835-9556-C9E9702BAB10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E7260D-033F-4C4E-85AB-22162C5F8AA2}"/>
                </a:ext>
              </a:extLst>
            </p:cNvPr>
            <p:cNvCxnSpPr>
              <a:stCxn id="6" idx="5"/>
              <a:endCxn id="12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6A32CF-A418-482C-BE61-03036DC36704}"/>
              </a:ext>
            </a:extLst>
          </p:cNvPr>
          <p:cNvSpPr txBox="1"/>
          <p:nvPr/>
        </p:nvSpPr>
        <p:spPr>
          <a:xfrm>
            <a:off x="1017546" y="182881"/>
            <a:ext cx="582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38B66-515A-426F-9520-ADC9480D6C6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98787" y="482963"/>
            <a:ext cx="210086" cy="37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8FB3C6-C590-4C33-8A16-207066039FD5}"/>
              </a:ext>
            </a:extLst>
          </p:cNvPr>
          <p:cNvSpPr txBox="1"/>
          <p:nvPr/>
        </p:nvSpPr>
        <p:spPr>
          <a:xfrm>
            <a:off x="2628900" y="135782"/>
            <a:ext cx="643637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 rooted at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false otherwise</a:t>
            </a:r>
          </a:p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return false;  // first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currRoot.value.equals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//second base case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currRoot.left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||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containsHelper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currRoot.right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CFF10-44E8-4B8E-AC14-0BD3B2F4FBAB}"/>
              </a:ext>
            </a:extLst>
          </p:cNvPr>
          <p:cNvSpPr txBox="1"/>
          <p:nvPr/>
        </p:nvSpPr>
        <p:spPr>
          <a:xfrm>
            <a:off x="285750" y="240030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contains(12)?</a:t>
            </a:r>
          </a:p>
        </p:txBody>
      </p:sp>
    </p:spTree>
    <p:extLst>
      <p:ext uri="{BB962C8B-B14F-4D97-AF65-F5344CB8AC3E}">
        <p14:creationId xmlns:p14="http://schemas.microsoft.com/office/powerpoint/2010/main" val="154336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1" y="273844"/>
            <a:ext cx="809555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WORST CASE cost for doing find() in a Tree (tightest Big-O, on this and future questions)?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March 2nd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2/26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Due Saturday 2/27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Which of the following is/are a binary search tree?</a:t>
            </a:r>
          </a:p>
        </p:txBody>
      </p:sp>
      <p:sp>
        <p:nvSpPr>
          <p:cNvPr id="3" name="AutoShape 6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" name="AutoShape 8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373981" y="595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 1"/>
          <p:cNvGrpSpPr/>
          <p:nvPr/>
        </p:nvGrpSpPr>
        <p:grpSpPr>
          <a:xfrm>
            <a:off x="1688848" y="1719834"/>
            <a:ext cx="1277411" cy="1378331"/>
            <a:chOff x="244849" y="1828800"/>
            <a:chExt cx="1825625" cy="2362200"/>
          </a:xfrm>
        </p:grpSpPr>
        <p:sp>
          <p:nvSpPr>
            <p:cNvPr id="6" name="Oval 5"/>
            <p:cNvSpPr/>
            <p:nvPr/>
          </p:nvSpPr>
          <p:spPr>
            <a:xfrm>
              <a:off x="1460874" y="18288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854449" y="26670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44849" y="35052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11" name="Straight Connector 10"/>
            <p:cNvCxnSpPr>
              <a:stCxn id="6" idx="3"/>
              <a:endCxn id="40" idx="0"/>
            </p:cNvCxnSpPr>
            <p:nvPr/>
          </p:nvCxnSpPr>
          <p:spPr>
            <a:xfrm flipH="1">
              <a:off x="1159249" y="2414167"/>
              <a:ext cx="390899" cy="25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0" idx="3"/>
              <a:endCxn id="41" idx="0"/>
            </p:cNvCxnSpPr>
            <p:nvPr/>
          </p:nvCxnSpPr>
          <p:spPr>
            <a:xfrm flipH="1">
              <a:off x="549649" y="3252367"/>
              <a:ext cx="394074" cy="25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4191893" y="1656108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3" name="Oval 42"/>
          <p:cNvSpPr/>
          <p:nvPr/>
        </p:nvSpPr>
        <p:spPr>
          <a:xfrm>
            <a:off x="4701200" y="230424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4" name="Oval 43"/>
          <p:cNvSpPr/>
          <p:nvPr/>
        </p:nvSpPr>
        <p:spPr>
          <a:xfrm>
            <a:off x="3655061" y="230424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5" name="Straight Connector 44"/>
          <p:cNvCxnSpPr>
            <a:stCxn id="42" idx="5"/>
            <a:endCxn id="43" idx="0"/>
          </p:cNvCxnSpPr>
          <p:nvPr/>
        </p:nvCxnSpPr>
        <p:spPr>
          <a:xfrm>
            <a:off x="4582138" y="2095133"/>
            <a:ext cx="347663" cy="2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44" idx="0"/>
          </p:cNvCxnSpPr>
          <p:nvPr/>
        </p:nvCxnSpPr>
        <p:spPr>
          <a:xfrm flipH="1">
            <a:off x="3883661" y="2095133"/>
            <a:ext cx="375188" cy="20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64144" y="129246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1" name="Oval 50"/>
          <p:cNvSpPr/>
          <p:nvPr/>
        </p:nvSpPr>
        <p:spPr>
          <a:xfrm>
            <a:off x="6211971" y="20197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2" name="Oval 51"/>
          <p:cNvSpPr/>
          <p:nvPr/>
        </p:nvSpPr>
        <p:spPr>
          <a:xfrm>
            <a:off x="5530074" y="2019737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3" name="Straight Connector 52"/>
          <p:cNvCxnSpPr>
            <a:stCxn id="50" idx="3"/>
            <a:endCxn id="51" idx="0"/>
          </p:cNvCxnSpPr>
          <p:nvPr/>
        </p:nvCxnSpPr>
        <p:spPr>
          <a:xfrm flipH="1">
            <a:off x="6440571" y="1731494"/>
            <a:ext cx="90528" cy="2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2" idx="0"/>
          </p:cNvCxnSpPr>
          <p:nvPr/>
        </p:nvCxnSpPr>
        <p:spPr>
          <a:xfrm flipH="1">
            <a:off x="5758674" y="1628776"/>
            <a:ext cx="705470" cy="39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81306" y="2015931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61" name="Straight Connector 60"/>
          <p:cNvCxnSpPr>
            <a:stCxn id="50" idx="5"/>
            <a:endCxn id="60" idx="0"/>
          </p:cNvCxnSpPr>
          <p:nvPr/>
        </p:nvCxnSpPr>
        <p:spPr>
          <a:xfrm>
            <a:off x="6854388" y="1731495"/>
            <a:ext cx="355518" cy="28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844701" y="275360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9" name="Straight Connector 68"/>
          <p:cNvCxnSpPr>
            <a:stCxn id="51" idx="3"/>
            <a:endCxn id="68" idx="0"/>
          </p:cNvCxnSpPr>
          <p:nvPr/>
        </p:nvCxnSpPr>
        <p:spPr>
          <a:xfrm flipH="1">
            <a:off x="6073303" y="2458763"/>
            <a:ext cx="205625" cy="29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30302" y="275360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72" name="Straight Connector 71"/>
          <p:cNvCxnSpPr>
            <a:stCxn id="51" idx="5"/>
            <a:endCxn id="71" idx="0"/>
          </p:cNvCxnSpPr>
          <p:nvPr/>
        </p:nvCxnSpPr>
        <p:spPr>
          <a:xfrm>
            <a:off x="6602217" y="2458763"/>
            <a:ext cx="156686" cy="29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25607"/>
          <p:cNvSpPr txBox="1"/>
          <p:nvPr/>
        </p:nvSpPr>
        <p:spPr>
          <a:xfrm>
            <a:off x="1863256" y="1733862"/>
            <a:ext cx="143694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A.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81656" y="1676165"/>
            <a:ext cx="137858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B.</a:t>
            </a:r>
          </a:p>
        </p:txBody>
      </p:sp>
      <p:sp>
        <p:nvSpPr>
          <p:cNvPr id="78" name="Oval 77"/>
          <p:cNvSpPr/>
          <p:nvPr/>
        </p:nvSpPr>
        <p:spPr>
          <a:xfrm>
            <a:off x="3058867" y="30003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9" name="Oval 78"/>
          <p:cNvSpPr/>
          <p:nvPr/>
        </p:nvSpPr>
        <p:spPr>
          <a:xfrm>
            <a:off x="2604048" y="362902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Oval 79"/>
          <p:cNvSpPr/>
          <p:nvPr/>
        </p:nvSpPr>
        <p:spPr>
          <a:xfrm>
            <a:off x="2146848" y="4257675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1" name="Straight Connector 80"/>
          <p:cNvCxnSpPr>
            <a:stCxn id="78" idx="3"/>
            <a:endCxn id="79" idx="0"/>
          </p:cNvCxnSpPr>
          <p:nvPr/>
        </p:nvCxnSpPr>
        <p:spPr>
          <a:xfrm flipH="1">
            <a:off x="2832649" y="3439401"/>
            <a:ext cx="293174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3"/>
            <a:endCxn id="80" idx="0"/>
          </p:cNvCxnSpPr>
          <p:nvPr/>
        </p:nvCxnSpPr>
        <p:spPr>
          <a:xfrm flipH="1">
            <a:off x="2375448" y="4068051"/>
            <a:ext cx="295556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422203" y="367488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84" name="Straight Connector 83"/>
          <p:cNvCxnSpPr>
            <a:stCxn id="78" idx="5"/>
            <a:endCxn id="83" idx="0"/>
          </p:cNvCxnSpPr>
          <p:nvPr/>
        </p:nvCxnSpPr>
        <p:spPr>
          <a:xfrm>
            <a:off x="3449111" y="3439401"/>
            <a:ext cx="201692" cy="23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897222" y="4303539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87" name="Straight Connector 86"/>
          <p:cNvCxnSpPr>
            <a:stCxn id="79" idx="5"/>
            <a:endCxn id="86" idx="0"/>
          </p:cNvCxnSpPr>
          <p:nvPr/>
        </p:nvCxnSpPr>
        <p:spPr>
          <a:xfrm>
            <a:off x="2994294" y="4068051"/>
            <a:ext cx="131530" cy="23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95217" y="3000375"/>
            <a:ext cx="145040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D.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19457" y="1312252"/>
            <a:ext cx="136256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C.</a:t>
            </a:r>
          </a:p>
        </p:txBody>
      </p:sp>
      <p:sp>
        <p:nvSpPr>
          <p:cNvPr id="25611" name="TextBox 25610"/>
          <p:cNvSpPr txBox="1"/>
          <p:nvPr/>
        </p:nvSpPr>
        <p:spPr>
          <a:xfrm>
            <a:off x="4742257" y="3932064"/>
            <a:ext cx="1831527" cy="3000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350" dirty="0"/>
              <a:t>E. More than one of these</a:t>
            </a:r>
          </a:p>
        </p:txBody>
      </p:sp>
      <p:sp>
        <p:nvSpPr>
          <p:cNvPr id="57" name="Oval 56"/>
          <p:cNvSpPr/>
          <p:nvPr/>
        </p:nvSpPr>
        <p:spPr>
          <a:xfrm>
            <a:off x="4285056" y="2968360"/>
            <a:ext cx="457200" cy="51435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 flipH="1">
            <a:off x="4513656" y="2778736"/>
            <a:ext cx="295556" cy="18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1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18?</a:t>
            </a:r>
          </a:p>
          <a:p>
            <a:r>
              <a:rPr lang="en-US" dirty="0"/>
              <a:t>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374-3879-47B5-92A6-FAE2C522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A34A9-9569-421E-89BF-85FAF4887F4A}"/>
              </a:ext>
            </a:extLst>
          </p:cNvPr>
          <p:cNvSpPr/>
          <p:nvPr/>
        </p:nvSpPr>
        <p:spPr>
          <a:xfrm>
            <a:off x="3314700" y="114300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9C083F-2C13-46F2-BABD-A97D73E2749C}"/>
              </a:ext>
            </a:extLst>
          </p:cNvPr>
          <p:cNvSpPr/>
          <p:nvPr/>
        </p:nvSpPr>
        <p:spPr>
          <a:xfrm>
            <a:off x="2514600" y="177165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B6F95F-6071-4A18-B5F9-115FB6155345}"/>
              </a:ext>
            </a:extLst>
          </p:cNvPr>
          <p:cNvSpPr/>
          <p:nvPr/>
        </p:nvSpPr>
        <p:spPr>
          <a:xfrm>
            <a:off x="4057650" y="177165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1BFDA2-D507-4675-B075-5CF844AB8550}"/>
              </a:ext>
            </a:extLst>
          </p:cNvPr>
          <p:cNvSpPr/>
          <p:nvPr/>
        </p:nvSpPr>
        <p:spPr>
          <a:xfrm>
            <a:off x="3571875" y="254004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901460-BD96-44F8-BC81-CC8791B1A411}"/>
              </a:ext>
            </a:extLst>
          </p:cNvPr>
          <p:cNvSpPr/>
          <p:nvPr/>
        </p:nvSpPr>
        <p:spPr>
          <a:xfrm>
            <a:off x="2028825" y="2540040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A570C-120F-4DB2-83F4-D189C915AF43}"/>
              </a:ext>
            </a:extLst>
          </p:cNvPr>
          <p:cNvSpPr/>
          <p:nvPr/>
        </p:nvSpPr>
        <p:spPr>
          <a:xfrm>
            <a:off x="4057650" y="3344805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460230-C71A-4019-8C50-B1F22F147D15}"/>
              </a:ext>
            </a:extLst>
          </p:cNvPr>
          <p:cNvSpPr/>
          <p:nvPr/>
        </p:nvSpPr>
        <p:spPr>
          <a:xfrm>
            <a:off x="4675900" y="2536541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-6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B5C83D-8ACA-4D7C-96E7-2A11CC91C2E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771775" y="1582026"/>
            <a:ext cx="618250" cy="18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F00BF-E226-4F3A-BE1B-3EED71144D2F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3753726" y="1582026"/>
            <a:ext cx="561100" cy="18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C1BE2-7F87-4FE9-9767-AB56685C6F9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2286000" y="2210676"/>
            <a:ext cx="303925" cy="32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9267C0-9884-4DCE-B125-8D9BA4BA6EEE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829050" y="2210676"/>
            <a:ext cx="303925" cy="329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F7740-FFEC-4D5B-A3D6-58032208C50A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4496675" y="2210675"/>
            <a:ext cx="436400" cy="325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9D585-6F14-4B35-8021-F361B9C05AFA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10901" y="2979066"/>
            <a:ext cx="303925" cy="365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D6D385-7ABD-4E99-83F9-E05DCBAE6D6B}"/>
              </a:ext>
            </a:extLst>
          </p:cNvPr>
          <p:cNvSpPr txBox="1"/>
          <p:nvPr/>
        </p:nvSpPr>
        <p:spPr>
          <a:xfrm>
            <a:off x="3839514" y="1210214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93EEE-DA7B-4072-9AB0-33A445BBA426}"/>
              </a:ext>
            </a:extLst>
          </p:cNvPr>
          <p:cNvSpPr txBox="1"/>
          <p:nvPr/>
        </p:nvSpPr>
        <p:spPr>
          <a:xfrm>
            <a:off x="4830866" y="3533413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338D2-ED1E-4098-9B25-3DB6927B8B76}"/>
              </a:ext>
            </a:extLst>
          </p:cNvPr>
          <p:cNvSpPr txBox="1"/>
          <p:nvPr/>
        </p:nvSpPr>
        <p:spPr>
          <a:xfrm>
            <a:off x="5287580" y="2655217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E9773D-31E7-4E1A-8BC7-4FB590BC67D8}"/>
              </a:ext>
            </a:extLst>
          </p:cNvPr>
          <p:cNvSpPr txBox="1"/>
          <p:nvPr/>
        </p:nvSpPr>
        <p:spPr>
          <a:xfrm>
            <a:off x="2582619" y="2714309"/>
            <a:ext cx="4465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8AF83-3AFC-4EF1-BF9E-831A9B2A9AEA}"/>
              </a:ext>
            </a:extLst>
          </p:cNvPr>
          <p:cNvSpPr txBox="1"/>
          <p:nvPr/>
        </p:nvSpPr>
        <p:spPr>
          <a:xfrm>
            <a:off x="1960858" y="1589509"/>
            <a:ext cx="795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left child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22DE0-3E2A-4264-99E6-F98F79373963}"/>
              </a:ext>
            </a:extLst>
          </p:cNvPr>
          <p:cNvSpPr txBox="1"/>
          <p:nvPr/>
        </p:nvSpPr>
        <p:spPr>
          <a:xfrm>
            <a:off x="4496676" y="1632244"/>
            <a:ext cx="8899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right child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91AA5C-B4C3-4641-AD31-4E65DC40889C}"/>
              </a:ext>
            </a:extLst>
          </p:cNvPr>
          <p:cNvCxnSpPr>
            <a:cxnSpLocks/>
          </p:cNvCxnSpPr>
          <p:nvPr/>
        </p:nvCxnSpPr>
        <p:spPr>
          <a:xfrm>
            <a:off x="6115050" y="1209014"/>
            <a:ext cx="0" cy="2600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950403-9438-4FB8-95EA-6ECD37F3670A}"/>
              </a:ext>
            </a:extLst>
          </p:cNvPr>
          <p:cNvSpPr txBox="1"/>
          <p:nvPr/>
        </p:nvSpPr>
        <p:spPr>
          <a:xfrm>
            <a:off x="6188118" y="2370613"/>
            <a:ext cx="631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939DF2-454F-4C82-B765-04A0919283E3}"/>
              </a:ext>
            </a:extLst>
          </p:cNvPr>
          <p:cNvSpPr txBox="1"/>
          <p:nvPr/>
        </p:nvSpPr>
        <p:spPr>
          <a:xfrm>
            <a:off x="685800" y="4229100"/>
            <a:ext cx="469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Tree: a node may have </a:t>
            </a:r>
            <a:r>
              <a:rPr lang="en-US" dirty="0">
                <a:solidFill>
                  <a:srgbClr val="FF0000"/>
                </a:solidFill>
              </a:rPr>
              <a:t>at most 2 </a:t>
            </a:r>
            <a:r>
              <a:rPr lang="en-US" dirty="0"/>
              <a:t>children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8B5151-31EC-40BC-B75D-D3AD886B530A}"/>
              </a:ext>
            </a:extLst>
          </p:cNvPr>
          <p:cNvSpPr/>
          <p:nvPr/>
        </p:nvSpPr>
        <p:spPr>
          <a:xfrm>
            <a:off x="7069786" y="1706129"/>
            <a:ext cx="13312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22222"/>
                </a:solidFill>
                <a:latin typeface="Roboto"/>
              </a:rPr>
              <a:t>The </a:t>
            </a:r>
            <a:r>
              <a:rPr lang="en-US" sz="1350" b="1" dirty="0">
                <a:solidFill>
                  <a:srgbClr val="222222"/>
                </a:solidFill>
                <a:latin typeface="Roboto"/>
              </a:rPr>
              <a:t>height</a:t>
            </a:r>
            <a:r>
              <a:rPr lang="en-US" sz="1350" dirty="0">
                <a:solidFill>
                  <a:srgbClr val="222222"/>
                </a:solidFill>
                <a:latin typeface="Roboto"/>
              </a:rPr>
              <a:t> of a binary </a:t>
            </a:r>
            <a:r>
              <a:rPr lang="en-US" sz="1350" b="1" dirty="0">
                <a:solidFill>
                  <a:srgbClr val="222222"/>
                </a:solidFill>
                <a:latin typeface="Roboto"/>
              </a:rPr>
              <a:t>tree</a:t>
            </a:r>
            <a:r>
              <a:rPr lang="en-US" sz="1350" dirty="0">
                <a:solidFill>
                  <a:srgbClr val="222222"/>
                </a:solidFill>
                <a:latin typeface="Roboto"/>
              </a:rPr>
              <a:t> is the largest number of edges in a path from the root node to a leaf node.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153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09F-FE3C-4FA4-82C3-A365C9A3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C3F9-1E81-4466-8E7A-292C70CA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96" y="1173901"/>
            <a:ext cx="3600450" cy="2031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________ left;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________ right;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 value;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952DD-832D-4A74-A5A3-BC098884E311}"/>
              </a:ext>
            </a:extLst>
          </p:cNvPr>
          <p:cNvSpPr txBox="1"/>
          <p:nvPr/>
        </p:nvSpPr>
        <p:spPr>
          <a:xfrm>
            <a:off x="800100" y="3130249"/>
            <a:ext cx="4962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be the type of left and right?</a:t>
            </a:r>
          </a:p>
          <a:p>
            <a:pPr marL="257175" indent="-257175">
              <a:buAutoNum type="alphaUcPeriod"/>
            </a:pPr>
            <a:r>
              <a:rPr lang="en-US" dirty="0"/>
              <a:t>Integer</a:t>
            </a:r>
          </a:p>
          <a:p>
            <a:pPr marL="257175" indent="-257175">
              <a:buAutoNum type="alphaUcPeriod"/>
            </a:pPr>
            <a:r>
              <a:rPr lang="en-US" dirty="0"/>
              <a:t>Object</a:t>
            </a:r>
          </a:p>
          <a:p>
            <a:pPr marL="257175" indent="-257175">
              <a:buAutoNum type="alphaUcPeriod"/>
            </a:pPr>
            <a:r>
              <a:rPr lang="en-US" dirty="0" err="1"/>
              <a:t>TNode</a:t>
            </a:r>
            <a:endParaRPr lang="en-US" dirty="0"/>
          </a:p>
          <a:p>
            <a:pPr marL="257175" indent="-257175">
              <a:buAutoNum type="alphaUcPeriod"/>
            </a:pPr>
            <a:r>
              <a:rPr lang="en-US" dirty="0"/>
              <a:t>Anything that implements Comparable interface</a:t>
            </a:r>
          </a:p>
          <a:p>
            <a:pPr marL="257175" indent="-257175">
              <a:buAutoNum type="alphaUcPeriod"/>
            </a:pPr>
            <a:r>
              <a:rPr lang="en-US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769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975-705F-40A9-86B2-A6D79A74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AD3F4-73F8-40BE-9520-6C1BF7B2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5851"/>
            <a:ext cx="2743200" cy="177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Integer  value;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0E021-9636-4B1C-95AF-D9AE5B97D875}"/>
              </a:ext>
            </a:extLst>
          </p:cNvPr>
          <p:cNvSpPr txBox="1"/>
          <p:nvPr/>
        </p:nvSpPr>
        <p:spPr>
          <a:xfrm>
            <a:off x="400050" y="3219384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fairly similar to linked lists except we have two children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D208A-F046-451E-9F27-9D9E9838960D}"/>
              </a:ext>
            </a:extLst>
          </p:cNvPr>
          <p:cNvSpPr txBox="1"/>
          <p:nvPr/>
        </p:nvSpPr>
        <p:spPr>
          <a:xfrm>
            <a:off x="4914900" y="914400"/>
            <a:ext cx="41592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What methods we should </a:t>
            </a:r>
            <a:r>
              <a:rPr lang="en-US" sz="1350" dirty="0">
                <a:solidFill>
                  <a:srgbClr val="FF0000"/>
                </a:solidFill>
              </a:rPr>
              <a:t>NOT </a:t>
            </a:r>
            <a:r>
              <a:rPr lang="en-US" sz="1350" dirty="0"/>
              <a:t>put into the </a:t>
            </a:r>
            <a:r>
              <a:rPr lang="en-US" sz="1350" dirty="0" err="1"/>
              <a:t>TNode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getLeftChild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getValue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setValue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setRightChild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getRoot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044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438-B3E7-4A63-9592-BFF8EC06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r>
              <a:rPr lang="en-US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EBC55-FEEB-434C-95E6-B586DB2E0500}"/>
              </a:ext>
            </a:extLst>
          </p:cNvPr>
          <p:cNvSpPr/>
          <p:nvPr/>
        </p:nvSpPr>
        <p:spPr>
          <a:xfrm>
            <a:off x="400050" y="1268016"/>
            <a:ext cx="834390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BST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/** Inner class*/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root;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size; //number of nodes in the tree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height; //height of the tree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4B7DCA-3991-401C-BACF-9918022D7082}"/>
              </a:ext>
            </a:extLst>
          </p:cNvPr>
          <p:cNvGrpSpPr/>
          <p:nvPr/>
        </p:nvGrpSpPr>
        <p:grpSpPr>
          <a:xfrm>
            <a:off x="6343650" y="2628900"/>
            <a:ext cx="1314450" cy="1217524"/>
            <a:chOff x="5787329" y="1723292"/>
            <a:chExt cx="2606679" cy="25377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1F5B10-DC4A-4423-9E6A-5031D7CD0199}"/>
                </a:ext>
              </a:extLst>
            </p:cNvPr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4EB02-BE80-4B63-8E6C-D07F120F2763}"/>
                </a:ext>
              </a:extLst>
            </p:cNvPr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781B0C-D58B-4559-ADCF-EDEC172B6C9C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934412-5581-4D6E-AFCF-740ED8A10D0D}"/>
                </a:ext>
              </a:extLst>
            </p:cNvPr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E3A4EF-F554-4A47-B393-70632F7F4CF9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C4685E-E233-4AA2-A031-04AE1229E7CC}"/>
                </a:ext>
              </a:extLst>
            </p:cNvPr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3FCCB-763C-411A-9730-E813351EB7FE}"/>
                </a:ext>
              </a:extLst>
            </p:cNvPr>
            <p:cNvCxnSpPr>
              <a:stCxn id="7" idx="3"/>
              <a:endCxn id="11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76BE42-A9E4-4F35-9445-5F143B4B4F15}"/>
                </a:ext>
              </a:extLst>
            </p:cNvPr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38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48E32F-BFD9-49D8-B68E-A7EC1C1F9579}"/>
                </a:ext>
              </a:extLst>
            </p:cNvPr>
            <p:cNvCxnSpPr>
              <a:stCxn id="7" idx="5"/>
              <a:endCxn id="13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478BB8-0C45-4440-B34F-736465C68152}"/>
              </a:ext>
            </a:extLst>
          </p:cNvPr>
          <p:cNvSpPr txBox="1"/>
          <p:nvPr/>
        </p:nvSpPr>
        <p:spPr>
          <a:xfrm>
            <a:off x="7195216" y="1890697"/>
            <a:ext cx="483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FE524-0D95-4F30-AD9A-1834E7B658AE}"/>
              </a:ext>
            </a:extLst>
          </p:cNvPr>
          <p:cNvSpPr/>
          <p:nvPr/>
        </p:nvSpPr>
        <p:spPr>
          <a:xfrm>
            <a:off x="7633714" y="1864686"/>
            <a:ext cx="4362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5158AB-4A93-4977-B652-2ACF5806B59D}"/>
              </a:ext>
            </a:extLst>
          </p:cNvPr>
          <p:cNvCxnSpPr>
            <a:endCxn id="6" idx="7"/>
          </p:cNvCxnSpPr>
          <p:nvPr/>
        </p:nvCxnSpPr>
        <p:spPr>
          <a:xfrm flipH="1">
            <a:off x="7265369" y="2058890"/>
            <a:ext cx="543296" cy="61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49BE8D-2C64-4B01-BBFB-C9DBB86D67FF}"/>
              </a:ext>
            </a:extLst>
          </p:cNvPr>
          <p:cNvSpPr txBox="1"/>
          <p:nvPr/>
        </p:nvSpPr>
        <p:spPr>
          <a:xfrm>
            <a:off x="7881888" y="2628901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= 5</a:t>
            </a:r>
          </a:p>
          <a:p>
            <a:r>
              <a:rPr lang="en-US" sz="1350" dirty="0"/>
              <a:t>height = 2</a:t>
            </a:r>
          </a:p>
        </p:txBody>
      </p:sp>
    </p:spTree>
    <p:extLst>
      <p:ext uri="{BB962C8B-B14F-4D97-AF65-F5344CB8AC3E}">
        <p14:creationId xmlns:p14="http://schemas.microsoft.com/office/powerpoint/2010/main" val="40034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262001"/>
            <a:ext cx="7165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Tree. We will use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18296" y="2926081"/>
            <a:ext cx="5213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7" name="Straight Arrow Connector 16"/>
          <p:cNvCxnSpPr>
            <a:cxnSpLocks/>
            <a:stCxn id="16" idx="2"/>
            <a:endCxn id="5" idx="0"/>
          </p:cNvCxnSpPr>
          <p:nvPr/>
        </p:nvCxnSpPr>
        <p:spPr>
          <a:xfrm flipH="1">
            <a:off x="7099537" y="3226163"/>
            <a:ext cx="179433" cy="37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Contains: Let’s write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262001"/>
            <a:ext cx="71657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true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in the Tree. We will use 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contains(Integer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86500" y="3600451"/>
            <a:ext cx="1314450" cy="1217524"/>
            <a:chOff x="5787329" y="1723292"/>
            <a:chExt cx="2606679" cy="2537765"/>
          </a:xfrm>
        </p:grpSpPr>
        <p:sp>
          <p:nvSpPr>
            <p:cNvPr id="5" name="Oval 4"/>
            <p:cNvSpPr/>
            <p:nvPr/>
          </p:nvSpPr>
          <p:spPr>
            <a:xfrm>
              <a:off x="7094858" y="1723292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233057" y="2514600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>
            <a:xfrm flipH="1">
              <a:off x="6537857" y="2308659"/>
              <a:ext cx="646275" cy="205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84408" y="2687908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1" name="Straight Connector 10"/>
            <p:cNvCxnSpPr>
              <a:stCxn id="5" idx="5"/>
              <a:endCxn id="10" idx="0"/>
            </p:cNvCxnSpPr>
            <p:nvPr/>
          </p:nvCxnSpPr>
          <p:spPr>
            <a:xfrm>
              <a:off x="7615184" y="2308659"/>
              <a:ext cx="474024" cy="3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87329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>
            <a:xfrm flipH="1">
              <a:off x="6092129" y="3099967"/>
              <a:ext cx="230202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728997" y="3575257"/>
              <a:ext cx="609600" cy="6858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15" name="Straight Connector 14"/>
            <p:cNvCxnSpPr>
              <a:stCxn id="6" idx="5"/>
              <a:endCxn id="14" idx="0"/>
            </p:cNvCxnSpPr>
            <p:nvPr/>
          </p:nvCxnSpPr>
          <p:spPr>
            <a:xfrm>
              <a:off x="6753383" y="3099967"/>
              <a:ext cx="280414" cy="475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18296" y="2926081"/>
            <a:ext cx="5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root</a:t>
            </a:r>
          </a:p>
        </p:txBody>
      </p:sp>
      <p:cxnSp>
        <p:nvCxnSpPr>
          <p:cNvPr id="17" name="Straight Arrow Connector 16"/>
          <p:cNvCxnSpPr>
            <a:cxnSpLocks/>
            <a:stCxn id="16" idx="2"/>
            <a:endCxn id="5" idx="0"/>
          </p:cNvCxnSpPr>
          <p:nvPr/>
        </p:nvCxnSpPr>
        <p:spPr>
          <a:xfrm flipH="1">
            <a:off x="7099537" y="3226163"/>
            <a:ext cx="207170" cy="37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AC50F-8A32-41DC-9DA3-9DE57B47162C}"/>
              </a:ext>
            </a:extLst>
          </p:cNvPr>
          <p:cNvSpPr txBox="1"/>
          <p:nvPr/>
        </p:nvSpPr>
        <p:spPr>
          <a:xfrm>
            <a:off x="7595118" y="3217660"/>
            <a:ext cx="113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contains(32)?</a:t>
            </a:r>
          </a:p>
        </p:txBody>
      </p:sp>
    </p:spTree>
    <p:extLst>
      <p:ext uri="{BB962C8B-B14F-4D97-AF65-F5344CB8AC3E}">
        <p14:creationId xmlns:p14="http://schemas.microsoft.com/office/powerpoint/2010/main" val="3423869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1591</Words>
  <Application>Microsoft Office PowerPoint</Application>
  <PresentationFormat>On-screen Show (16:9)</PresentationFormat>
  <Paragraphs>329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Arial</vt:lpstr>
      <vt:lpstr>Calibri Light</vt:lpstr>
      <vt:lpstr>Courier New</vt:lpstr>
      <vt:lpstr>Roboto</vt:lpstr>
      <vt:lpstr>Office Theme</vt:lpstr>
      <vt:lpstr>CSE 12 – Basic Data Structures and Object-Oriented Design Lecture 18</vt:lpstr>
      <vt:lpstr>Announcements</vt:lpstr>
      <vt:lpstr>Topics</vt:lpstr>
      <vt:lpstr>Tree</vt:lpstr>
      <vt:lpstr>Tree Node</vt:lpstr>
      <vt:lpstr>Tree</vt:lpstr>
      <vt:lpstr>BinaryTree Class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Binary Tree Contains: Let’s write it!</vt:lpstr>
      <vt:lpstr>DFS approach using a stack</vt:lpstr>
      <vt:lpstr>PowerPoint Presentation</vt:lpstr>
      <vt:lpstr>PowerPoint Presentation</vt:lpstr>
      <vt:lpstr>What is the WORST CASE cost for doing find() in a Tree (tightest Big-O, on this and future questions)?</vt:lpstr>
      <vt:lpstr>Which of the following is/are a binary search tree?</vt:lpstr>
      <vt:lpstr>PowerPoint Presentation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201</cp:revision>
  <dcterms:modified xsi:type="dcterms:W3CDTF">2021-02-19T06:48:43Z</dcterms:modified>
</cp:coreProperties>
</file>