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1" r:id="rId4"/>
    <p:sldId id="267" r:id="rId5"/>
    <p:sldId id="268" r:id="rId6"/>
    <p:sldId id="269" r:id="rId7"/>
    <p:sldId id="925" r:id="rId8"/>
    <p:sldId id="266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Roboto Mono" panose="020B060402020202020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72" y="198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16:21:33.8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06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3224 0 0,'0'0'288'0'0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50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706" cy="572676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706" cy="341642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233812" lvl="0" indent="-178606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467624" lvl="1" indent="-165617">
              <a:spcBef>
                <a:spcPts val="869"/>
              </a:spcBef>
              <a:spcAft>
                <a:spcPts val="0"/>
              </a:spcAft>
              <a:buSzPts val="1500"/>
              <a:buChar char="○"/>
              <a:defRPr/>
            </a:lvl2pPr>
            <a:lvl3pPr marL="701436" lvl="2" indent="-165617">
              <a:spcBef>
                <a:spcPts val="869"/>
              </a:spcBef>
              <a:spcAft>
                <a:spcPts val="0"/>
              </a:spcAft>
              <a:buSzPts val="1500"/>
              <a:buChar char="■"/>
              <a:defRPr/>
            </a:lvl3pPr>
            <a:lvl4pPr marL="935248" lvl="3" indent="-165617">
              <a:spcBef>
                <a:spcPts val="869"/>
              </a:spcBef>
              <a:spcAft>
                <a:spcPts val="0"/>
              </a:spcAft>
              <a:buSzPts val="1500"/>
              <a:buChar char="●"/>
              <a:defRPr/>
            </a:lvl4pPr>
            <a:lvl5pPr marL="1169060" lvl="4" indent="-165617">
              <a:spcBef>
                <a:spcPts val="869"/>
              </a:spcBef>
              <a:spcAft>
                <a:spcPts val="0"/>
              </a:spcAft>
              <a:buSzPts val="1500"/>
              <a:buChar char="○"/>
              <a:defRPr/>
            </a:lvl5pPr>
            <a:lvl6pPr marL="1402872" lvl="5" indent="-165617">
              <a:spcBef>
                <a:spcPts val="869"/>
              </a:spcBef>
              <a:spcAft>
                <a:spcPts val="0"/>
              </a:spcAft>
              <a:buSzPts val="1500"/>
              <a:buChar char="■"/>
              <a:defRPr/>
            </a:lvl6pPr>
            <a:lvl7pPr marL="1636685" lvl="6" indent="-165617">
              <a:spcBef>
                <a:spcPts val="869"/>
              </a:spcBef>
              <a:spcAft>
                <a:spcPts val="0"/>
              </a:spcAft>
              <a:buSzPts val="1500"/>
              <a:buChar char="●"/>
              <a:defRPr/>
            </a:lvl7pPr>
            <a:lvl8pPr marL="1870497" lvl="7" indent="-165617">
              <a:spcBef>
                <a:spcPts val="869"/>
              </a:spcBef>
              <a:spcAft>
                <a:spcPts val="0"/>
              </a:spcAft>
              <a:buSzPts val="1500"/>
              <a:buChar char="○"/>
              <a:defRPr/>
            </a:lvl8pPr>
            <a:lvl9pPr marL="2104309" lvl="8" indent="-165617">
              <a:spcBef>
                <a:spcPts val="869"/>
              </a:spcBef>
              <a:spcAft>
                <a:spcPts val="869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471" cy="393648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685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ustomXml" Target="../ink/ink2.xml"/><Relationship Id="rId4" Type="http://schemas.openxmlformats.org/officeDocument/2006/relationships/image" Target="../media/image1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and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14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6 due Friday @ </a:t>
            </a:r>
            <a:r>
              <a:rPr lang="en-US" dirty="0" err="1"/>
              <a:t>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</a:t>
            </a:r>
            <a:r>
              <a:rPr lang="en-US" dirty="0" err="1"/>
              <a:t>Wrapup</a:t>
            </a:r>
            <a:endParaRPr lang="en-US" dirty="0"/>
          </a:p>
          <a:p>
            <a:r>
              <a:rPr lang="en-US" dirty="0"/>
              <a:t>Questions on Lecture 14?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200720" y="188482"/>
            <a:ext cx="3963261" cy="290809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import java.util.Arrays;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static void 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selectionSort</a:t>
            </a: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(int[] arr)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int minIndex = i;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for(int j = i; j &lt; arr.length; j +=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if(arr[minIndex] &gt; arr[j]) { minIndex = j;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int temp = arr[i];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arr[i] = arr[minIndex];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arr[minIndex] = temp;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Google Shape;56;p13">
            <a:extLst>
              <a:ext uri="{FF2B5EF4-FFF2-40B4-BE49-F238E27FC236}">
                <a16:creationId xmlns:a16="http://schemas.microsoft.com/office/drawing/2014/main" id="{F1A967C9-FC19-458A-AE44-0CC11D72B53C}"/>
              </a:ext>
            </a:extLst>
          </p:cNvPr>
          <p:cNvSpPr txBox="1"/>
          <p:nvPr/>
        </p:nvSpPr>
        <p:spPr>
          <a:xfrm>
            <a:off x="4724753" y="188482"/>
            <a:ext cx="3963261" cy="290809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tatic void 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insertionSort</a:t>
            </a: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(int[] arr)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for(int j = i; j &gt; 0; j -=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if(arr[j] &lt; arr[j-1])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int temp = arr[j-1];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arr[j-1] = arr[j];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arr[j] = temp;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sz="1200" b="1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      else { break; } // new! exit inner loop early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28804" y="326190"/>
            <a:ext cx="3833172" cy="449112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import java.util.Arrays;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SortFaster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static int[] combine(int[] p1, int[] p2) {...}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static int[] mergeSort(int[] arr)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int len = arr.length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if(len &lt;= 1) { return arr;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else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p1 = Arrays.copyOfRange(arr, 0, 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/ 2);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p2= Arrays.copyOfRange(arr, 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/ 2, 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sortedPart1 = mergeSort(p1);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sortedPart2 = mergeSort(p2);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sorted = combine(sortedPart1, sortedPart2);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return sorted;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Google Shape;63;p14">
            <a:extLst>
              <a:ext uri="{FF2B5EF4-FFF2-40B4-BE49-F238E27FC236}">
                <a16:creationId xmlns:a16="http://schemas.microsoft.com/office/drawing/2014/main" id="{6D8261CA-0D90-4F61-A40E-BDCAE966A9D4}"/>
              </a:ext>
            </a:extLst>
          </p:cNvPr>
          <p:cNvSpPr txBox="1"/>
          <p:nvPr/>
        </p:nvSpPr>
        <p:spPr>
          <a:xfrm>
            <a:off x="4800905" y="326190"/>
            <a:ext cx="4114291" cy="449112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static int partition(String[] array, int l, int h) {...}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static void qsort(String[] array, int low, int high)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if(high - low &lt;= 1) { return;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int splitAt = partition(array, low, high);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qsort(array, low, splitAt);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qsort(array, splitAt + 1, high);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public static void sort(String[] array)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qsort(array, 0, array.length);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oogle Shape;55;p13"/>
          <p:cNvGraphicFramePr/>
          <p:nvPr>
            <p:extLst>
              <p:ext uri="{D42A27DB-BD31-4B8C-83A1-F6EECF244321}">
                <p14:modId xmlns:p14="http://schemas.microsoft.com/office/powerpoint/2010/main" val="1069559814"/>
              </p:ext>
            </p:extLst>
          </p:nvPr>
        </p:nvGraphicFramePr>
        <p:xfrm>
          <a:off x="663031" y="398684"/>
          <a:ext cx="7817938" cy="43461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2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5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Insertion</a:t>
                      </a:r>
                      <a:endParaRPr sz="1200" b="1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Selection 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Merge </a:t>
                      </a:r>
                      <a:endParaRPr sz="1200" b="1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Quick </a:t>
                      </a:r>
                      <a:endParaRPr sz="1200" b="1"/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49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Best case time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49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Worst case time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4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Key operations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swap(a, j, j-1)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(until in the right place)</a:t>
                      </a:r>
                      <a:endParaRPr sz="11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swap(a, i, indexOfMin)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(after finding minimum value)</a:t>
                      </a:r>
                      <a:endParaRPr sz="11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 = copy(a, 0, len/2)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 = copy(a, len/2, len)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ls = sort(l)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rs = sort(r)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merge(ls, rs)</a:t>
                      </a:r>
                      <a:endParaRPr sz="11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 = partition(a, l, h)</a:t>
                      </a:r>
                      <a:endParaRPr sz="11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sort(a, l, p)</a:t>
                      </a:r>
                      <a:endParaRPr sz="11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sort(a, p + 1, h)</a:t>
                      </a:r>
                      <a:endParaRPr sz="11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7412F4-3FBB-48A3-890C-F66851ECD985}"/>
                  </a:ext>
                </a:extLst>
              </p14:cNvPr>
              <p14:cNvContentPartPr/>
              <p14:nvPr/>
            </p14:nvContentPartPr>
            <p14:xfrm>
              <a:off x="43607" y="98716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7412F4-3FBB-48A3-890C-F66851ECD9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07" y="9781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BBE442A-D906-4911-9FEE-85D5329556E5}"/>
                  </a:ext>
                </a:extLst>
              </p14:cNvPr>
              <p14:cNvContentPartPr/>
              <p14:nvPr/>
            </p14:nvContentPartPr>
            <p14:xfrm>
              <a:off x="7959647" y="2434360"/>
              <a:ext cx="36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BBE442A-D906-4911-9FEE-85D5329556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51007" y="24253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997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8F9A-2822-4127-8AD9-665AE92E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note about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4A99F-6815-4D7F-930C-F3AC49048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20" y="1114494"/>
            <a:ext cx="7886700" cy="3263504"/>
          </a:xfrm>
        </p:spPr>
        <p:txBody>
          <a:bodyPr/>
          <a:lstStyle/>
          <a:p>
            <a:r>
              <a:rPr lang="en-US" dirty="0"/>
              <a:t>Not only do we care about runtime, we also care about</a:t>
            </a:r>
          </a:p>
          <a:p>
            <a:pPr lvl="1"/>
            <a:r>
              <a:rPr lang="en-US" dirty="0"/>
              <a:t>Space: do we need extra storage?</a:t>
            </a:r>
          </a:p>
          <a:p>
            <a:pPr lvl="1"/>
            <a:r>
              <a:rPr lang="en-US" dirty="0"/>
              <a:t>Stable: if we have duplicates, do we maintain the same ordering?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52745E-E91D-4231-B73A-72A795DA9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04934"/>
              </p:ext>
            </p:extLst>
          </p:nvPr>
        </p:nvGraphicFramePr>
        <p:xfrm>
          <a:off x="1702470" y="2350412"/>
          <a:ext cx="2857500" cy="1967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851378345"/>
                    </a:ext>
                  </a:extLst>
                </a:gridCol>
                <a:gridCol w="754982">
                  <a:extLst>
                    <a:ext uri="{9D8B030D-6E8A-4147-A177-3AD203B41FA5}">
                      <a16:colId xmlns:a16="http://schemas.microsoft.com/office/drawing/2014/main" val="2697686680"/>
                    </a:ext>
                  </a:extLst>
                </a:gridCol>
                <a:gridCol w="730919">
                  <a:extLst>
                    <a:ext uri="{9D8B030D-6E8A-4147-A177-3AD203B41FA5}">
                      <a16:colId xmlns:a16="http://schemas.microsoft.com/office/drawing/2014/main" val="3447856933"/>
                    </a:ext>
                  </a:extLst>
                </a:gridCol>
              </a:tblGrid>
              <a:tr h="283363">
                <a:tc>
                  <a:txBody>
                    <a:bodyPr/>
                    <a:lstStyle/>
                    <a:p>
                      <a:r>
                        <a:rPr lang="en-US" sz="1000" dirty="0"/>
                        <a:t>Algorithm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Space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Stable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11870639"/>
                  </a:ext>
                </a:extLst>
              </a:tr>
              <a:tr h="283363">
                <a:tc>
                  <a:txBody>
                    <a:bodyPr/>
                    <a:lstStyle/>
                    <a:p>
                      <a:r>
                        <a:rPr lang="en-US" sz="1000" dirty="0"/>
                        <a:t>Bubble sort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O(1)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55773186"/>
                  </a:ext>
                </a:extLst>
              </a:tr>
              <a:tr h="257136">
                <a:tc>
                  <a:txBody>
                    <a:bodyPr/>
                    <a:lstStyle/>
                    <a:p>
                      <a:r>
                        <a:rPr lang="en-US" sz="1000" dirty="0"/>
                        <a:t>Selection sort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O(1)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58963496"/>
                  </a:ext>
                </a:extLst>
              </a:tr>
              <a:tr h="293915">
                <a:tc>
                  <a:txBody>
                    <a:bodyPr/>
                    <a:lstStyle/>
                    <a:p>
                      <a:r>
                        <a:rPr lang="en-US" sz="1000" dirty="0"/>
                        <a:t>Insertion sort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O(1)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78764286"/>
                  </a:ext>
                </a:extLst>
              </a:tr>
              <a:tr h="283363">
                <a:tc>
                  <a:txBody>
                    <a:bodyPr/>
                    <a:lstStyle/>
                    <a:p>
                      <a:r>
                        <a:rPr lang="en-US" sz="1000" dirty="0"/>
                        <a:t>Heap sort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O(1)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39717630"/>
                  </a:ext>
                </a:extLst>
              </a:tr>
              <a:tr h="283363">
                <a:tc>
                  <a:txBody>
                    <a:bodyPr/>
                    <a:lstStyle/>
                    <a:p>
                      <a:r>
                        <a:rPr lang="en-US" sz="1000" dirty="0"/>
                        <a:t>Merge sort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O(n)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23810808"/>
                  </a:ext>
                </a:extLst>
              </a:tr>
              <a:tr h="283363">
                <a:tc>
                  <a:txBody>
                    <a:bodyPr/>
                    <a:lstStyle/>
                    <a:p>
                      <a:r>
                        <a:rPr lang="en-US" sz="1000" dirty="0"/>
                        <a:t>Quick sort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O(</a:t>
                      </a:r>
                      <a:r>
                        <a:rPr lang="en-US" sz="1000" dirty="0" err="1"/>
                        <a:t>logn</a:t>
                      </a:r>
                      <a:r>
                        <a:rPr lang="en-US" sz="10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4664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49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14?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2949</TotalTime>
  <Words>702</Words>
  <Application>Microsoft Office PowerPoint</Application>
  <PresentationFormat>On-screen Show (16:9)</PresentationFormat>
  <Paragraphs>118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Roboto Mono</vt:lpstr>
      <vt:lpstr>Calibri Light</vt:lpstr>
      <vt:lpstr>Calibri</vt:lpstr>
      <vt:lpstr>Office Theme</vt:lpstr>
      <vt:lpstr>CSE 12 – Basic Data Structures and Object-Oriented Design Lecture 14</vt:lpstr>
      <vt:lpstr>Announcements</vt:lpstr>
      <vt:lpstr>Topics</vt:lpstr>
      <vt:lpstr>PowerPoint Presentation</vt:lpstr>
      <vt:lpstr>PowerPoint Presentation</vt:lpstr>
      <vt:lpstr>PowerPoint Presentation</vt:lpstr>
      <vt:lpstr>Last note about sorting</vt:lpstr>
      <vt:lpstr>Questions on Lecture 14?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177</cp:revision>
  <dcterms:modified xsi:type="dcterms:W3CDTF">2021-02-08T17:15:25Z</dcterms:modified>
</cp:coreProperties>
</file>