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Nunito"/>
      <p:regular r:id="rId15"/>
      <p:bold r:id="rId16"/>
      <p:italic r:id="rId17"/>
      <p:boldItalic r:id="rId18"/>
    </p:embeddedFont>
    <p:embeddedFont>
      <p:font typeface="Roboto Mon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fntdata"/><Relationship Id="rId11" Type="http://schemas.openxmlformats.org/officeDocument/2006/relationships/slide" Target="slides/slide5.xml"/><Relationship Id="rId22" Type="http://schemas.openxmlformats.org/officeDocument/2006/relationships/font" Target="fonts/RobotoMono-boldItalic.fntdata"/><Relationship Id="rId10" Type="http://schemas.openxmlformats.org/officeDocument/2006/relationships/slide" Target="slides/slide4.xml"/><Relationship Id="rId21" Type="http://schemas.openxmlformats.org/officeDocument/2006/relationships/font" Target="fonts/RobotoMon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Nunito-regular.fntdata"/><Relationship Id="rId14" Type="http://schemas.openxmlformats.org/officeDocument/2006/relationships/slide" Target="slides/slide8.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slideMaster" Target="slideMasters/slideMaster2.xml"/><Relationship Id="rId19" Type="http://schemas.openxmlformats.org/officeDocument/2006/relationships/font" Target="fonts/RobotoMono-regular.fntdata"/><Relationship Id="rId6" Type="http://schemas.openxmlformats.org/officeDocument/2006/relationships/notesMaster" Target="notesMasters/notesMaster1.xml"/><Relationship Id="rId18" Type="http://schemas.openxmlformats.org/officeDocument/2006/relationships/font" Target="fonts/Nuni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ff4490995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ff4490995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ff4490995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ff449099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ff4490995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ff4490995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ff4490995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ff4490995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ff4490995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aff4490995_0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ff4490995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aff4490995_0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ff4490995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aff4490995_0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ff4490995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aff4490995_0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54" name="Shape 54"/>
        <p:cNvGrpSpPr/>
        <p:nvPr/>
      </p:nvGrpSpPr>
      <p:grpSpPr>
        <a:xfrm>
          <a:off x="0" y="0"/>
          <a:ext cx="0" cy="0"/>
          <a:chOff x="0" y="0"/>
          <a:chExt cx="0" cy="0"/>
        </a:xfrm>
      </p:grpSpPr>
      <p:sp>
        <p:nvSpPr>
          <p:cNvPr id="55" name="Google Shape;55;p14"/>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14"/>
          <p:cNvGrpSpPr/>
          <p:nvPr/>
        </p:nvGrpSpPr>
        <p:grpSpPr>
          <a:xfrm>
            <a:off x="255200" y="592"/>
            <a:ext cx="2250363" cy="1044300"/>
            <a:chOff x="255200" y="592"/>
            <a:chExt cx="2250363" cy="1044300"/>
          </a:xfrm>
        </p:grpSpPr>
        <p:sp>
          <p:nvSpPr>
            <p:cNvPr id="60" name="Google Shape;60;p14"/>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14"/>
          <p:cNvGrpSpPr/>
          <p:nvPr/>
        </p:nvGrpSpPr>
        <p:grpSpPr>
          <a:xfrm>
            <a:off x="905395" y="592"/>
            <a:ext cx="2250363" cy="1044300"/>
            <a:chOff x="905395" y="592"/>
            <a:chExt cx="2250363" cy="1044300"/>
          </a:xfrm>
        </p:grpSpPr>
        <p:sp>
          <p:nvSpPr>
            <p:cNvPr id="64" name="Google Shape;64;p14"/>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14"/>
          <p:cNvGrpSpPr/>
          <p:nvPr/>
        </p:nvGrpSpPr>
        <p:grpSpPr>
          <a:xfrm>
            <a:off x="7057468" y="5088"/>
            <a:ext cx="1851282" cy="752108"/>
            <a:chOff x="6917201" y="0"/>
            <a:chExt cx="2227777" cy="863400"/>
          </a:xfrm>
        </p:grpSpPr>
        <p:sp>
          <p:nvSpPr>
            <p:cNvPr id="68" name="Google Shape;68;p1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14"/>
          <p:cNvGrpSpPr/>
          <p:nvPr/>
        </p:nvGrpSpPr>
        <p:grpSpPr>
          <a:xfrm>
            <a:off x="6553032" y="4217852"/>
            <a:ext cx="2389068" cy="925737"/>
            <a:chOff x="6917201" y="0"/>
            <a:chExt cx="2227777" cy="863400"/>
          </a:xfrm>
        </p:grpSpPr>
        <p:sp>
          <p:nvSpPr>
            <p:cNvPr id="72" name="Google Shape;72;p14"/>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14"/>
          <p:cNvGrpSpPr/>
          <p:nvPr/>
        </p:nvGrpSpPr>
        <p:grpSpPr>
          <a:xfrm>
            <a:off x="199149" y="4055652"/>
            <a:ext cx="2795414" cy="1083308"/>
            <a:chOff x="6917201" y="0"/>
            <a:chExt cx="2227777" cy="863400"/>
          </a:xfrm>
        </p:grpSpPr>
        <p:sp>
          <p:nvSpPr>
            <p:cNvPr id="76" name="Google Shape;76;p1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4"/>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80" name="Google Shape;80;p14"/>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81" name="Google Shape;81;p1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82" name="Shape 82"/>
        <p:cNvGrpSpPr/>
        <p:nvPr/>
      </p:nvGrpSpPr>
      <p:grpSpPr>
        <a:xfrm>
          <a:off x="0" y="0"/>
          <a:ext cx="0" cy="0"/>
          <a:chOff x="0" y="0"/>
          <a:chExt cx="0" cy="0"/>
        </a:xfrm>
      </p:grpSpPr>
      <p:sp>
        <p:nvSpPr>
          <p:cNvPr id="83" name="Google Shape;83;p15"/>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15"/>
          <p:cNvGrpSpPr/>
          <p:nvPr/>
        </p:nvGrpSpPr>
        <p:grpSpPr>
          <a:xfrm>
            <a:off x="5594191" y="3961115"/>
            <a:ext cx="2910145" cy="1182340"/>
            <a:chOff x="6917201" y="0"/>
            <a:chExt cx="2227777" cy="863400"/>
          </a:xfrm>
        </p:grpSpPr>
        <p:sp>
          <p:nvSpPr>
            <p:cNvPr id="85" name="Google Shape;85;p1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15"/>
          <p:cNvGrpSpPr/>
          <p:nvPr/>
        </p:nvGrpSpPr>
        <p:grpSpPr>
          <a:xfrm>
            <a:off x="199149" y="2"/>
            <a:ext cx="2795414" cy="1083308"/>
            <a:chOff x="6917201" y="0"/>
            <a:chExt cx="2227777" cy="863400"/>
          </a:xfrm>
        </p:grpSpPr>
        <p:sp>
          <p:nvSpPr>
            <p:cNvPr id="89" name="Google Shape;89;p1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5"/>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93" name="Google Shape;93;p1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94" name="Shape 94"/>
        <p:cNvGrpSpPr/>
        <p:nvPr/>
      </p:nvGrpSpPr>
      <p:grpSpPr>
        <a:xfrm>
          <a:off x="0" y="0"/>
          <a:ext cx="0" cy="0"/>
          <a:chOff x="0" y="0"/>
          <a:chExt cx="0" cy="0"/>
        </a:xfrm>
      </p:grpSpPr>
      <p:sp>
        <p:nvSpPr>
          <p:cNvPr id="95" name="Google Shape;95;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9" name="Google Shape;99;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101" name="Shape 101"/>
        <p:cNvGrpSpPr/>
        <p:nvPr/>
      </p:nvGrpSpPr>
      <p:grpSpPr>
        <a:xfrm>
          <a:off x="0" y="0"/>
          <a:ext cx="0" cy="0"/>
          <a:chOff x="0" y="0"/>
          <a:chExt cx="0" cy="0"/>
        </a:xfrm>
      </p:grpSpPr>
      <p:sp>
        <p:nvSpPr>
          <p:cNvPr id="102" name="Google Shape;102;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6" name="Google Shape;106;p17"/>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7"/>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109" name="Shape 109"/>
        <p:cNvGrpSpPr/>
        <p:nvPr/>
      </p:nvGrpSpPr>
      <p:grpSpPr>
        <a:xfrm>
          <a:off x="0" y="0"/>
          <a:ext cx="0" cy="0"/>
          <a:chOff x="0" y="0"/>
          <a:chExt cx="0" cy="0"/>
        </a:xfrm>
      </p:grpSpPr>
      <p:sp>
        <p:nvSpPr>
          <p:cNvPr id="110" name="Google Shape;110;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4" name="Google Shape;114;p1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115" name="Shape 115"/>
        <p:cNvGrpSpPr/>
        <p:nvPr/>
      </p:nvGrpSpPr>
      <p:grpSpPr>
        <a:xfrm>
          <a:off x="0" y="0"/>
          <a:ext cx="0" cy="0"/>
          <a:chOff x="0" y="0"/>
          <a:chExt cx="0" cy="0"/>
        </a:xfrm>
      </p:grpSpPr>
      <p:sp>
        <p:nvSpPr>
          <p:cNvPr id="116" name="Google Shape;116;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0" name="Google Shape;120;p19"/>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1" name="Google Shape;121;p1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122" name="Shape 122"/>
        <p:cNvGrpSpPr/>
        <p:nvPr/>
      </p:nvGrpSpPr>
      <p:grpSpPr>
        <a:xfrm>
          <a:off x="0" y="0"/>
          <a:ext cx="0" cy="0"/>
          <a:chOff x="0" y="0"/>
          <a:chExt cx="0" cy="0"/>
        </a:xfrm>
      </p:grpSpPr>
      <p:sp>
        <p:nvSpPr>
          <p:cNvPr id="123" name="Google Shape;123;p20"/>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20"/>
          <p:cNvGrpSpPr/>
          <p:nvPr/>
        </p:nvGrpSpPr>
        <p:grpSpPr>
          <a:xfrm>
            <a:off x="255991" y="-118"/>
            <a:ext cx="2251347" cy="1043408"/>
            <a:chOff x="3961956" y="4383950"/>
            <a:chExt cx="1160548" cy="548700"/>
          </a:xfrm>
        </p:grpSpPr>
        <p:sp>
          <p:nvSpPr>
            <p:cNvPr id="126" name="Google Shape;126;p20"/>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20"/>
          <p:cNvGrpSpPr/>
          <p:nvPr/>
        </p:nvGrpSpPr>
        <p:grpSpPr>
          <a:xfrm>
            <a:off x="34934" y="4522125"/>
            <a:ext cx="1593306" cy="617072"/>
            <a:chOff x="6917201" y="0"/>
            <a:chExt cx="2227777" cy="863400"/>
          </a:xfrm>
        </p:grpSpPr>
        <p:sp>
          <p:nvSpPr>
            <p:cNvPr id="131" name="Google Shape;131;p20"/>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20"/>
          <p:cNvGrpSpPr/>
          <p:nvPr/>
        </p:nvGrpSpPr>
        <p:grpSpPr>
          <a:xfrm>
            <a:off x="5886353" y="1243"/>
            <a:ext cx="3257455" cy="1261514"/>
            <a:chOff x="6917201" y="0"/>
            <a:chExt cx="2227777" cy="863400"/>
          </a:xfrm>
        </p:grpSpPr>
        <p:sp>
          <p:nvSpPr>
            <p:cNvPr id="135" name="Google Shape;135;p2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20"/>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39" name="Google Shape;139;p2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40" name="Shape 140"/>
        <p:cNvGrpSpPr/>
        <p:nvPr/>
      </p:nvGrpSpPr>
      <p:grpSpPr>
        <a:xfrm>
          <a:off x="0" y="0"/>
          <a:ext cx="0" cy="0"/>
          <a:chOff x="0" y="0"/>
          <a:chExt cx="0" cy="0"/>
        </a:xfrm>
      </p:grpSpPr>
      <p:sp>
        <p:nvSpPr>
          <p:cNvPr id="141" name="Google Shape;141;p2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45" name="Google Shape;145;p21"/>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46" name="Google Shape;146;p21"/>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7" name="Google Shape;147;p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48" name="Shape 148"/>
        <p:cNvGrpSpPr/>
        <p:nvPr/>
      </p:nvGrpSpPr>
      <p:grpSpPr>
        <a:xfrm>
          <a:off x="0" y="0"/>
          <a:ext cx="0" cy="0"/>
          <a:chOff x="0" y="0"/>
          <a:chExt cx="0" cy="0"/>
        </a:xfrm>
      </p:grpSpPr>
      <p:sp>
        <p:nvSpPr>
          <p:cNvPr id="149" name="Google Shape;149;p22"/>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53" name="Google Shape;153;p2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54" name="Shape 154"/>
        <p:cNvGrpSpPr/>
        <p:nvPr/>
      </p:nvGrpSpPr>
      <p:grpSpPr>
        <a:xfrm>
          <a:off x="0" y="0"/>
          <a:ext cx="0" cy="0"/>
          <a:chOff x="0" y="0"/>
          <a:chExt cx="0" cy="0"/>
        </a:xfrm>
      </p:grpSpPr>
      <p:sp>
        <p:nvSpPr>
          <p:cNvPr id="155" name="Google Shape;155;p23"/>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23"/>
          <p:cNvGrpSpPr/>
          <p:nvPr/>
        </p:nvGrpSpPr>
        <p:grpSpPr>
          <a:xfrm>
            <a:off x="5959222" y="4119576"/>
            <a:ext cx="2520952" cy="1024165"/>
            <a:chOff x="6917201" y="0"/>
            <a:chExt cx="2227777" cy="863400"/>
          </a:xfrm>
        </p:grpSpPr>
        <p:sp>
          <p:nvSpPr>
            <p:cNvPr id="157" name="Google Shape;157;p2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23"/>
          <p:cNvGrpSpPr/>
          <p:nvPr/>
        </p:nvGrpSpPr>
        <p:grpSpPr>
          <a:xfrm>
            <a:off x="199149" y="2"/>
            <a:ext cx="2795414" cy="1083308"/>
            <a:chOff x="6917201" y="0"/>
            <a:chExt cx="2227777" cy="863400"/>
          </a:xfrm>
        </p:grpSpPr>
        <p:sp>
          <p:nvSpPr>
            <p:cNvPr id="161" name="Google Shape;161;p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3"/>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65" name="Google Shape;165;p23"/>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rtl="0" algn="ctr">
              <a:spcBef>
                <a:spcPts val="0"/>
              </a:spcBef>
              <a:spcAft>
                <a:spcPts val="0"/>
              </a:spcAft>
              <a:buSzPts val="1300"/>
              <a:buChar char="●"/>
              <a:defRPr/>
            </a:lvl1pPr>
            <a:lvl2pPr indent="-298450" lvl="1" marL="914400" rtl="0" algn="ctr">
              <a:spcBef>
                <a:spcPts val="1600"/>
              </a:spcBef>
              <a:spcAft>
                <a:spcPts val="0"/>
              </a:spcAft>
              <a:buSzPts val="1100"/>
              <a:buChar char="○"/>
              <a:defRPr/>
            </a:lvl2pPr>
            <a:lvl3pPr indent="-298450" lvl="2" marL="1371600" rtl="0" algn="ctr">
              <a:spcBef>
                <a:spcPts val="1600"/>
              </a:spcBef>
              <a:spcAft>
                <a:spcPts val="0"/>
              </a:spcAft>
              <a:buSzPts val="1100"/>
              <a:buChar char="■"/>
              <a:defRPr/>
            </a:lvl3pPr>
            <a:lvl4pPr indent="-298450" lvl="3" marL="1828800" rtl="0" algn="ctr">
              <a:spcBef>
                <a:spcPts val="1600"/>
              </a:spcBef>
              <a:spcAft>
                <a:spcPts val="0"/>
              </a:spcAft>
              <a:buSzPts val="1100"/>
              <a:buChar char="●"/>
              <a:defRPr/>
            </a:lvl4pPr>
            <a:lvl5pPr indent="-298450" lvl="4" marL="2286000" rtl="0" algn="ctr">
              <a:spcBef>
                <a:spcPts val="1600"/>
              </a:spcBef>
              <a:spcAft>
                <a:spcPts val="0"/>
              </a:spcAft>
              <a:buSzPts val="1100"/>
              <a:buChar char="○"/>
              <a:defRPr/>
            </a:lvl5pPr>
            <a:lvl6pPr indent="-298450" lvl="5" marL="2743200" rtl="0" algn="ctr">
              <a:spcBef>
                <a:spcPts val="1600"/>
              </a:spcBef>
              <a:spcAft>
                <a:spcPts val="0"/>
              </a:spcAft>
              <a:buSzPts val="1100"/>
              <a:buChar char="■"/>
              <a:defRPr/>
            </a:lvl6pPr>
            <a:lvl7pPr indent="-298450" lvl="6" marL="3200400" rtl="0" algn="ctr">
              <a:spcBef>
                <a:spcPts val="1600"/>
              </a:spcBef>
              <a:spcAft>
                <a:spcPts val="0"/>
              </a:spcAft>
              <a:buSzPts val="1100"/>
              <a:buChar char="●"/>
              <a:defRPr/>
            </a:lvl7pPr>
            <a:lvl8pPr indent="-298450" lvl="7" marL="3657600" rtl="0" algn="ctr">
              <a:spcBef>
                <a:spcPts val="1600"/>
              </a:spcBef>
              <a:spcAft>
                <a:spcPts val="0"/>
              </a:spcAft>
              <a:buSzPts val="1100"/>
              <a:buChar char="○"/>
              <a:defRPr/>
            </a:lvl8pPr>
            <a:lvl9pPr indent="-298450" lvl="8" marL="4114800" rtl="0" algn="ctr">
              <a:spcBef>
                <a:spcPts val="1600"/>
              </a:spcBef>
              <a:spcAft>
                <a:spcPts val="1600"/>
              </a:spcAft>
              <a:buSzPts val="1100"/>
              <a:buChar char="■"/>
              <a:defRPr/>
            </a:lvl9pPr>
          </a:lstStyle>
          <a:p/>
        </p:txBody>
      </p:sp>
      <p:sp>
        <p:nvSpPr>
          <p:cNvPr id="166" name="Google Shape;166;p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7" name="Shape 167"/>
        <p:cNvGrpSpPr/>
        <p:nvPr/>
      </p:nvGrpSpPr>
      <p:grpSpPr>
        <a:xfrm>
          <a:off x="0" y="0"/>
          <a:ext cx="0" cy="0"/>
          <a:chOff x="0" y="0"/>
          <a:chExt cx="0" cy="0"/>
        </a:xfrm>
      </p:grpSpPr>
      <p:sp>
        <p:nvSpPr>
          <p:cNvPr id="168" name="Google Shape;168;p2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52" name="Google Shape;52;p13"/>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53" name="Google Shape;53;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ctrTitle"/>
          </p:nvPr>
        </p:nvSpPr>
        <p:spPr>
          <a:xfrm>
            <a:off x="1523700" y="1600075"/>
            <a:ext cx="60966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latin typeface="Arial"/>
                <a:ea typeface="Arial"/>
                <a:cs typeface="Arial"/>
                <a:sym typeface="Arial"/>
              </a:rPr>
              <a:t>CSE 12: PA5</a:t>
            </a:r>
            <a:endParaRPr>
              <a:latin typeface="Arial"/>
              <a:ea typeface="Arial"/>
              <a:cs typeface="Arial"/>
              <a:sym typeface="Arial"/>
            </a:endParaRPr>
          </a:p>
          <a:p>
            <a:pPr indent="0" lvl="0" marL="0" rtl="0" algn="ctr">
              <a:lnSpc>
                <a:spcPct val="100000"/>
              </a:lnSpc>
              <a:spcBef>
                <a:spcPts val="0"/>
              </a:spcBef>
              <a:spcAft>
                <a:spcPts val="0"/>
              </a:spcAft>
              <a:buSzPts val="3800"/>
              <a:buNone/>
            </a:pPr>
            <a:r>
              <a:rPr lang="en" sz="2400">
                <a:latin typeface="Arial"/>
                <a:ea typeface="Arial"/>
                <a:cs typeface="Arial"/>
                <a:sym typeface="Arial"/>
              </a:rPr>
              <a:t>2</a:t>
            </a:r>
            <a:r>
              <a:rPr lang="en" sz="2400">
                <a:latin typeface="Arial"/>
                <a:ea typeface="Arial"/>
                <a:cs typeface="Arial"/>
                <a:sym typeface="Arial"/>
              </a:rPr>
              <a:t>-4-21</a:t>
            </a:r>
            <a:endParaRPr sz="2400">
              <a:latin typeface="Arial"/>
              <a:ea typeface="Arial"/>
              <a:cs typeface="Arial"/>
              <a:sym typeface="Arial"/>
            </a:endParaRPr>
          </a:p>
        </p:txBody>
      </p:sp>
      <p:sp>
        <p:nvSpPr>
          <p:cNvPr id="174" name="Google Shape;174;p25"/>
          <p:cNvSpPr txBox="1"/>
          <p:nvPr>
            <p:ph idx="1" type="subTitle"/>
          </p:nvPr>
        </p:nvSpPr>
        <p:spPr>
          <a:xfrm>
            <a:off x="1891350" y="3314108"/>
            <a:ext cx="5361300" cy="52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sz="2400">
                <a:latin typeface="Arial"/>
                <a:ea typeface="Arial"/>
                <a:cs typeface="Arial"/>
                <a:sym typeface="Arial"/>
              </a:rPr>
              <a:t>Focus: PA5, Quick Sort Partition</a:t>
            </a:r>
            <a:endParaRPr sz="24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PA5 Overview</a:t>
            </a:r>
            <a:endParaRPr/>
          </a:p>
        </p:txBody>
      </p:sp>
      <p:sp>
        <p:nvSpPr>
          <p:cNvPr id="180" name="Google Shape;180;p26"/>
          <p:cNvSpPr txBox="1"/>
          <p:nvPr>
            <p:ph idx="1" type="body"/>
          </p:nvPr>
        </p:nvSpPr>
        <p:spPr>
          <a:xfrm>
            <a:off x="819150" y="1418950"/>
            <a:ext cx="7505700" cy="275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PA5 is a</a:t>
            </a:r>
            <a:r>
              <a:rPr b="1" lang="en"/>
              <a:t> closed </a:t>
            </a:r>
            <a:r>
              <a:rPr lang="en"/>
              <a:t>assignment!</a:t>
            </a:r>
            <a:endParaRPr/>
          </a:p>
          <a:p>
            <a:pPr indent="-311150" lvl="0" marL="457200" rtl="0" algn="l">
              <a:spcBef>
                <a:spcPts val="1600"/>
              </a:spcBef>
              <a:spcAft>
                <a:spcPts val="0"/>
              </a:spcAft>
              <a:buSzPts val="1300"/>
              <a:buAutoNum type="arabicPeriod"/>
            </a:pPr>
            <a:r>
              <a:rPr lang="en"/>
              <a:t>You will be implementing 3 methods in PartitionOracle.java</a:t>
            </a:r>
            <a:endParaRPr/>
          </a:p>
          <a:p>
            <a:pPr indent="-304800" lvl="0" marL="914400" rtl="0" algn="l">
              <a:spcBef>
                <a:spcPts val="0"/>
              </a:spcBef>
              <a:spcAft>
                <a:spcPts val="0"/>
              </a:spcAft>
              <a:buSzPts val="1200"/>
              <a:buFont typeface="Roboto Mono"/>
              <a:buChar char="●"/>
            </a:pPr>
            <a:r>
              <a:rPr lang="en" sz="1200">
                <a:latin typeface="Roboto Mono"/>
                <a:ea typeface="Roboto Mono"/>
                <a:cs typeface="Roboto Mono"/>
                <a:sym typeface="Roboto Mono"/>
              </a:rPr>
              <a:t>findCounterExample</a:t>
            </a:r>
            <a:endParaRPr sz="1200">
              <a:latin typeface="Roboto Mono"/>
              <a:ea typeface="Roboto Mono"/>
              <a:cs typeface="Roboto Mono"/>
              <a:sym typeface="Roboto Mono"/>
            </a:endParaRPr>
          </a:p>
          <a:p>
            <a:pPr indent="-304800" lvl="0" marL="914400" rtl="0" algn="l">
              <a:spcBef>
                <a:spcPts val="0"/>
              </a:spcBef>
              <a:spcAft>
                <a:spcPts val="0"/>
              </a:spcAft>
              <a:buSzPts val="1200"/>
              <a:buFont typeface="Roboto Mono"/>
              <a:buChar char="●"/>
            </a:pPr>
            <a:r>
              <a:rPr lang="en" sz="1200">
                <a:latin typeface="Roboto Mono"/>
                <a:ea typeface="Roboto Mono"/>
                <a:cs typeface="Roboto Mono"/>
                <a:sym typeface="Roboto Mono"/>
              </a:rPr>
              <a:t>generateInput</a:t>
            </a:r>
            <a:endParaRPr sz="1200">
              <a:latin typeface="Roboto Mono"/>
              <a:ea typeface="Roboto Mono"/>
              <a:cs typeface="Roboto Mono"/>
              <a:sym typeface="Roboto Mono"/>
            </a:endParaRPr>
          </a:p>
          <a:p>
            <a:pPr indent="-304800" lvl="0" marL="914400" rtl="0" algn="l">
              <a:spcBef>
                <a:spcPts val="0"/>
              </a:spcBef>
              <a:spcAft>
                <a:spcPts val="0"/>
              </a:spcAft>
              <a:buSzPts val="1200"/>
              <a:buFont typeface="Roboto Mono"/>
              <a:buChar char="●"/>
            </a:pPr>
            <a:r>
              <a:rPr lang="en" sz="1200">
                <a:latin typeface="Roboto Mono"/>
                <a:ea typeface="Roboto Mono"/>
                <a:cs typeface="Roboto Mono"/>
                <a:sym typeface="Roboto Mono"/>
              </a:rPr>
              <a:t>isValidPartitionResult</a:t>
            </a:r>
            <a:endParaRPr sz="1200">
              <a:latin typeface="Roboto Mono"/>
              <a:ea typeface="Roboto Mono"/>
              <a:cs typeface="Roboto Mono"/>
              <a:sym typeface="Roboto Mono"/>
            </a:endParaRPr>
          </a:p>
          <a:p>
            <a:pPr indent="-311150" lvl="0" marL="457200" rtl="0" algn="l">
              <a:spcBef>
                <a:spcPts val="0"/>
              </a:spcBef>
              <a:spcAft>
                <a:spcPts val="0"/>
              </a:spcAft>
              <a:buSzPts val="1300"/>
              <a:buAutoNum type="arabicPeriod"/>
            </a:pPr>
            <a:r>
              <a:rPr lang="en"/>
              <a:t>Writing your own tests in TestPartitionOracle.java</a:t>
            </a:r>
            <a:endParaRPr/>
          </a:p>
          <a:p>
            <a:pPr indent="-311150" lvl="0" marL="457200" rtl="0" algn="l">
              <a:spcBef>
                <a:spcPts val="0"/>
              </a:spcBef>
              <a:spcAft>
                <a:spcPts val="0"/>
              </a:spcAft>
              <a:buSzPts val="1300"/>
              <a:buAutoNum type="arabicPeriod"/>
            </a:pPr>
            <a:r>
              <a:rPr lang="en"/>
              <a:t>Writing</a:t>
            </a:r>
            <a:r>
              <a:rPr lang="en"/>
              <a:t> 3 different Partitioners</a:t>
            </a:r>
            <a:endParaRPr/>
          </a:p>
          <a:p>
            <a:pPr indent="-311150" lvl="0" marL="914400" rtl="0" algn="l">
              <a:spcBef>
                <a:spcPts val="0"/>
              </a:spcBef>
              <a:spcAft>
                <a:spcPts val="0"/>
              </a:spcAft>
              <a:buSzPts val="1300"/>
              <a:buChar char="●"/>
            </a:pPr>
            <a:r>
              <a:rPr lang="en"/>
              <a:t>RandomPivotPartitioner.java</a:t>
            </a:r>
            <a:endParaRPr/>
          </a:p>
          <a:p>
            <a:pPr indent="-311150" lvl="0" marL="914400" rtl="0" algn="l">
              <a:spcBef>
                <a:spcPts val="0"/>
              </a:spcBef>
              <a:spcAft>
                <a:spcPts val="0"/>
              </a:spcAft>
              <a:buSzPts val="1300"/>
              <a:buChar char="●"/>
            </a:pPr>
            <a:r>
              <a:rPr lang="en"/>
              <a:t>FirstElePivotPartitioner.java</a:t>
            </a:r>
            <a:endParaRPr/>
          </a:p>
          <a:p>
            <a:pPr indent="-311150" lvl="0" marL="914400" rtl="0" algn="l">
              <a:spcBef>
                <a:spcPts val="0"/>
              </a:spcBef>
              <a:spcAft>
                <a:spcPts val="0"/>
              </a:spcAft>
              <a:buSzPts val="1300"/>
              <a:buChar char="●"/>
            </a:pPr>
            <a:r>
              <a:rPr lang="en"/>
              <a:t>CentralPivotPartitioner.java</a:t>
            </a:r>
            <a:endParaRPr/>
          </a:p>
          <a:p>
            <a:pPr indent="0" lvl="0" marL="0" rtl="0" algn="l">
              <a:lnSpc>
                <a:spcPct val="100000"/>
              </a:lnSpc>
              <a:spcBef>
                <a:spcPts val="1600"/>
              </a:spcBef>
              <a:spcAft>
                <a:spcPts val="0"/>
              </a:spcAft>
              <a:buNone/>
            </a:pPr>
            <a:r>
              <a:rPr lang="en"/>
              <a:t>Tips: </a:t>
            </a:r>
            <a:endParaRPr/>
          </a:p>
          <a:p>
            <a:pPr indent="-311150" lvl="0" marL="457200" rtl="0" algn="l">
              <a:lnSpc>
                <a:spcPct val="100000"/>
              </a:lnSpc>
              <a:spcBef>
                <a:spcPts val="0"/>
              </a:spcBef>
              <a:spcAft>
                <a:spcPts val="0"/>
              </a:spcAft>
              <a:buSzPts val="1300"/>
              <a:buChar char="●"/>
            </a:pPr>
            <a:r>
              <a:rPr lang="en"/>
              <a:t>The autograder on Gradescope is very slow, so test locally. Do not use Gradescope as a debugger!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Quicksort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Quicksort Summary</a:t>
            </a:r>
            <a:endParaRPr/>
          </a:p>
        </p:txBody>
      </p:sp>
      <p:sp>
        <p:nvSpPr>
          <p:cNvPr id="191" name="Google Shape;191;p28"/>
          <p:cNvSpPr txBox="1"/>
          <p:nvPr>
            <p:ph idx="1" type="body"/>
          </p:nvPr>
        </p:nvSpPr>
        <p:spPr>
          <a:xfrm>
            <a:off x="819150" y="1642900"/>
            <a:ext cx="7505700" cy="2448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eriod"/>
            </a:pPr>
            <a:r>
              <a:rPr lang="en" sz="1700"/>
              <a:t>Pick a pivot</a:t>
            </a:r>
            <a:endParaRPr sz="1700"/>
          </a:p>
          <a:p>
            <a:pPr indent="-323850" lvl="1" marL="914400" rtl="0" algn="l">
              <a:spcBef>
                <a:spcPts val="0"/>
              </a:spcBef>
              <a:spcAft>
                <a:spcPts val="0"/>
              </a:spcAft>
              <a:buSzPts val="1500"/>
              <a:buAutoNum type="alphaLcPeriod"/>
            </a:pPr>
            <a:r>
              <a:rPr lang="en" sz="1500"/>
              <a:t>This can be the first element, last element, middle element etc. (Needs to be consistent though)</a:t>
            </a:r>
            <a:endParaRPr sz="1500"/>
          </a:p>
          <a:p>
            <a:pPr indent="-336550" lvl="0" marL="457200" rtl="0" algn="l">
              <a:spcBef>
                <a:spcPts val="0"/>
              </a:spcBef>
              <a:spcAft>
                <a:spcPts val="0"/>
              </a:spcAft>
              <a:buSzPts val="1700"/>
              <a:buAutoNum type="arabicPeriod"/>
            </a:pPr>
            <a:r>
              <a:rPr lang="en" sz="1700"/>
              <a:t>Partition around the pivot</a:t>
            </a:r>
            <a:endParaRPr sz="1700"/>
          </a:p>
          <a:p>
            <a:pPr indent="-336550" lvl="0" marL="457200" rtl="0" algn="l">
              <a:spcBef>
                <a:spcPts val="0"/>
              </a:spcBef>
              <a:spcAft>
                <a:spcPts val="0"/>
              </a:spcAft>
              <a:buSzPts val="1700"/>
              <a:buAutoNum type="arabicPeriod"/>
            </a:pPr>
            <a:r>
              <a:rPr lang="en" sz="1700"/>
              <a:t>Repeat with the subarrays determined by the pivot</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819150" y="61700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latin typeface="Arial"/>
                <a:ea typeface="Arial"/>
                <a:cs typeface="Arial"/>
                <a:sym typeface="Arial"/>
              </a:rPr>
              <a:t>Graphic visualization of quicksort</a:t>
            </a:r>
            <a:endParaRPr>
              <a:latin typeface="Arial"/>
              <a:ea typeface="Arial"/>
              <a:cs typeface="Arial"/>
              <a:sym typeface="Arial"/>
            </a:endParaRPr>
          </a:p>
        </p:txBody>
      </p:sp>
      <p:pic>
        <p:nvPicPr>
          <p:cNvPr id="197" name="Google Shape;197;p29"/>
          <p:cNvPicPr preferRelativeResize="0"/>
          <p:nvPr/>
        </p:nvPicPr>
        <p:blipFill rotWithShape="1">
          <a:blip r:embed="rId3">
            <a:alphaModFix/>
          </a:blip>
          <a:srcRect b="0" l="0" r="0" t="0"/>
          <a:stretch/>
        </p:blipFill>
        <p:spPr>
          <a:xfrm>
            <a:off x="1223963" y="1324575"/>
            <a:ext cx="6696075" cy="2971800"/>
          </a:xfrm>
          <a:prstGeom prst="rect">
            <a:avLst/>
          </a:prstGeom>
          <a:noFill/>
          <a:ln>
            <a:noFill/>
          </a:ln>
        </p:spPr>
      </p:pic>
      <p:sp>
        <p:nvSpPr>
          <p:cNvPr id="198" name="Google Shape;198;p29"/>
          <p:cNvSpPr txBox="1"/>
          <p:nvPr>
            <p:ph idx="1" type="body"/>
          </p:nvPr>
        </p:nvSpPr>
        <p:spPr>
          <a:xfrm>
            <a:off x="287563" y="4372575"/>
            <a:ext cx="8568900" cy="583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300"/>
              <a:buNone/>
            </a:pPr>
            <a:r>
              <a:rPr b="1" lang="en" sz="1400">
                <a:latin typeface="Arial"/>
                <a:ea typeface="Arial"/>
                <a:cs typeface="Arial"/>
                <a:sym typeface="Arial"/>
              </a:rPr>
              <a:t>Resultant single-element arrays to combine: </a:t>
            </a:r>
            <a:r>
              <a:rPr b="1" lang="en" sz="1400">
                <a:latin typeface="Roboto Mono"/>
                <a:ea typeface="Roboto Mono"/>
                <a:cs typeface="Roboto Mono"/>
                <a:sym typeface="Roboto Mono"/>
              </a:rPr>
              <a:t>{{10}, {30}, {40}, {50}, {70}, {80}, {90}}</a:t>
            </a:r>
            <a:endParaRPr b="1" sz="1400">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latin typeface="Arial"/>
                <a:ea typeface="Arial"/>
                <a:cs typeface="Arial"/>
                <a:sym typeface="Arial"/>
              </a:rPr>
              <a:t>Quicksort Partition</a:t>
            </a:r>
            <a:endParaRPr>
              <a:latin typeface="Arial"/>
              <a:ea typeface="Arial"/>
              <a:cs typeface="Arial"/>
              <a:sym typeface="Arial"/>
            </a:endParaRPr>
          </a:p>
          <a:p>
            <a:pPr indent="0" lvl="0" marL="0" rtl="0" algn="ctr">
              <a:lnSpc>
                <a:spcPct val="100000"/>
              </a:lnSpc>
              <a:spcBef>
                <a:spcPts val="0"/>
              </a:spcBef>
              <a:spcAft>
                <a:spcPts val="0"/>
              </a:spcAft>
              <a:buSzPts val="3800"/>
              <a:buNone/>
            </a:pPr>
            <a:r>
              <a:t/>
            </a:r>
            <a:endParaRPr sz="24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819150" y="6170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Arial"/>
                <a:ea typeface="Arial"/>
                <a:cs typeface="Arial"/>
                <a:sym typeface="Arial"/>
              </a:rPr>
              <a:t>What is a partition in quicksort?</a:t>
            </a:r>
            <a:endParaRPr>
              <a:latin typeface="Arial"/>
              <a:ea typeface="Arial"/>
              <a:cs typeface="Arial"/>
              <a:sym typeface="Arial"/>
            </a:endParaRPr>
          </a:p>
        </p:txBody>
      </p:sp>
      <p:sp>
        <p:nvSpPr>
          <p:cNvPr id="209" name="Google Shape;209;p31"/>
          <p:cNvSpPr txBox="1"/>
          <p:nvPr>
            <p:ph idx="1" type="body"/>
          </p:nvPr>
        </p:nvSpPr>
        <p:spPr>
          <a:xfrm>
            <a:off x="819150" y="1253625"/>
            <a:ext cx="7505700" cy="3263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Partitioning is a component in quicksort and an algorithm that is called again and again until the original array elements are sorted as single-element arrays</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A pivot index is selected (for example, pick the last element), then the array is partitioned in such a way that the input array has its elements moved around so that element values less than or equal to the pivot index’s value are to the left of the pivot index and element values greater than or equal to the pivot index’s value are to the right</a:t>
            </a:r>
            <a:endParaRPr sz="1400">
              <a:latin typeface="Arial"/>
              <a:ea typeface="Arial"/>
              <a:cs typeface="Arial"/>
              <a:sym typeface="Arial"/>
            </a:endParaRPr>
          </a:p>
          <a:p>
            <a:pPr indent="-317500" lvl="1" marL="914400" rtl="0" algn="l">
              <a:lnSpc>
                <a:spcPct val="115000"/>
              </a:lnSpc>
              <a:spcBef>
                <a:spcPts val="0"/>
              </a:spcBef>
              <a:spcAft>
                <a:spcPts val="0"/>
              </a:spcAft>
              <a:buSzPts val="1400"/>
              <a:buFont typeface="Arial"/>
              <a:buChar char="○"/>
            </a:pPr>
            <a:r>
              <a:rPr b="1" lang="en" sz="1400">
                <a:latin typeface="Arial"/>
                <a:ea typeface="Arial"/>
                <a:cs typeface="Arial"/>
                <a:sym typeface="Arial"/>
              </a:rPr>
              <a:t>Note:</a:t>
            </a:r>
            <a:r>
              <a:rPr lang="en" sz="1400">
                <a:latin typeface="Arial"/>
                <a:ea typeface="Arial"/>
                <a:cs typeface="Arial"/>
                <a:sym typeface="Arial"/>
              </a:rPr>
              <a:t> the array is not necessarily completely sorted here (and probably isn’t)!</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Now the array is divided into two at the point where the pivot index ended up</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Partition is called on each of these two subarrays using the “same” pivot point location (we picked the last element and do so again for each of these subarrays)</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We partition again, and this process is repeated until we have single-element arrays that are sorted between themselves</a:t>
            </a:r>
            <a:endParaRPr b="1" sz="14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819150" y="6170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Arial"/>
                <a:ea typeface="Arial"/>
                <a:cs typeface="Arial"/>
                <a:sym typeface="Arial"/>
              </a:rPr>
              <a:t>How can we test </a:t>
            </a:r>
            <a:r>
              <a:rPr b="1" lang="en">
                <a:latin typeface="Arial"/>
                <a:ea typeface="Arial"/>
                <a:cs typeface="Arial"/>
                <a:sym typeface="Arial"/>
              </a:rPr>
              <a:t>any</a:t>
            </a:r>
            <a:r>
              <a:rPr lang="en">
                <a:latin typeface="Arial"/>
                <a:ea typeface="Arial"/>
                <a:cs typeface="Arial"/>
                <a:sym typeface="Arial"/>
              </a:rPr>
              <a:t> partition?</a:t>
            </a:r>
            <a:endParaRPr>
              <a:latin typeface="Arial"/>
              <a:ea typeface="Arial"/>
              <a:cs typeface="Arial"/>
              <a:sym typeface="Arial"/>
            </a:endParaRPr>
          </a:p>
        </p:txBody>
      </p:sp>
      <p:sp>
        <p:nvSpPr>
          <p:cNvPr id="215" name="Google Shape;215;p32"/>
          <p:cNvSpPr txBox="1"/>
          <p:nvPr>
            <p:ph idx="1" type="body"/>
          </p:nvPr>
        </p:nvSpPr>
        <p:spPr>
          <a:xfrm>
            <a:off x="819150" y="1304925"/>
            <a:ext cx="7505700" cy="324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300"/>
              <a:buNone/>
            </a:pPr>
            <a:r>
              <a:rPr lang="en" sz="1800">
                <a:latin typeface="Arial"/>
                <a:ea typeface="Arial"/>
                <a:cs typeface="Arial"/>
                <a:sym typeface="Arial"/>
              </a:rPr>
              <a:t>Direct unit testing is not always possible. For example, if we step through our </a:t>
            </a:r>
            <a:r>
              <a:rPr i="1" lang="en" sz="1800">
                <a:latin typeface="Arial"/>
                <a:ea typeface="Arial"/>
                <a:cs typeface="Arial"/>
                <a:sym typeface="Arial"/>
              </a:rPr>
              <a:t>own</a:t>
            </a:r>
            <a:r>
              <a:rPr lang="en" sz="1800">
                <a:latin typeface="Arial"/>
                <a:ea typeface="Arial"/>
                <a:cs typeface="Arial"/>
                <a:sym typeface="Arial"/>
              </a:rPr>
              <a:t> partition algorithm, we know what exact array it should output, and we can use </a:t>
            </a:r>
            <a:r>
              <a:rPr lang="en" sz="1800">
                <a:latin typeface="Roboto Mono"/>
                <a:ea typeface="Roboto Mono"/>
                <a:cs typeface="Roboto Mono"/>
                <a:sym typeface="Roboto Mono"/>
              </a:rPr>
              <a:t>assertArrayEquals</a:t>
            </a:r>
            <a:r>
              <a:rPr lang="en" sz="1800">
                <a:latin typeface="Arial"/>
                <a:ea typeface="Arial"/>
                <a:cs typeface="Arial"/>
                <a:sym typeface="Arial"/>
              </a:rPr>
              <a:t> to compare the returned array and what we expect. But, different partitioners could return different arrays that are still valid partitions! In this case, we want to test for a valid partition by testing whether or not the array produced matches with our general constraints: all elements from before are still present, the array length hasn’t changed, all elements to the left of the pivot index are less than or equal to the pivot value, and all elements to the right of the pivot index are greater than or equal to the pivot value</a:t>
            </a:r>
            <a:endParaRPr sz="18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