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61" r:id="rId4"/>
    <p:sldId id="790" r:id="rId5"/>
    <p:sldId id="791" r:id="rId6"/>
    <p:sldId id="792" r:id="rId7"/>
    <p:sldId id="276" r:id="rId8"/>
    <p:sldId id="680" r:id="rId9"/>
    <p:sldId id="678" r:id="rId10"/>
    <p:sldId id="679" r:id="rId11"/>
    <p:sldId id="683" r:id="rId12"/>
    <p:sldId id="700" r:id="rId13"/>
    <p:sldId id="701" r:id="rId14"/>
    <p:sldId id="694" r:id="rId15"/>
    <p:sldId id="695" r:id="rId16"/>
    <p:sldId id="697" r:id="rId17"/>
    <p:sldId id="793" r:id="rId18"/>
    <p:sldId id="698" r:id="rId19"/>
    <p:sldId id="794" r:id="rId20"/>
    <p:sldId id="795" r:id="rId21"/>
    <p:sldId id="800" r:id="rId22"/>
    <p:sldId id="798" r:id="rId23"/>
    <p:sldId id="799" r:id="rId24"/>
    <p:sldId id="266" r:id="rId2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Calibri Light" panose="020F0302020204030204" pitchFamily="34" charset="0"/>
      <p:regular r:id="rId31"/>
      <p:italic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" userDrawn="1">
          <p15:clr>
            <a:srgbClr val="A4A3A4"/>
          </p15:clr>
        </p15:guide>
        <p15:guide id="2" pos="24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150" autoAdjust="0"/>
    <p:restoredTop sz="96036" autoAdjust="0"/>
  </p:normalViewPr>
  <p:slideViewPr>
    <p:cSldViewPr snapToGrid="0">
      <p:cViewPr varScale="1">
        <p:scale>
          <a:sx n="103" d="100"/>
          <a:sy n="103" d="100"/>
        </p:scale>
        <p:origin x="78" y="333"/>
      </p:cViewPr>
      <p:guideLst>
        <p:guide orient="horz" pos="1020"/>
        <p:guide pos="24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09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11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578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19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409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19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Greg Miranda &amp; Paul Cao, Winter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714500"/>
            <a:ext cx="3370179" cy="1766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Post-order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51435" indent="0">
              <a:buNone/>
            </a:pPr>
            <a:r>
              <a:rPr lang="en-US" sz="1500" b="1" i="1" dirty="0" err="1">
                <a:latin typeface="Courier New" pitchFamily="49" charset="0"/>
                <a:cs typeface="Courier New" pitchFamily="49" charset="0"/>
              </a:rPr>
              <a:t>postorder</a:t>
            </a:r>
            <a:r>
              <a:rPr lang="en-US" sz="1500" b="1" i="1" dirty="0">
                <a:latin typeface="Courier New" pitchFamily="49" charset="0"/>
                <a:cs typeface="Courier New" pitchFamily="49" charset="0"/>
              </a:rPr>
              <a:t>(node) { </a:t>
            </a:r>
            <a:endParaRPr lang="en-US" sz="1500" dirty="0">
              <a:latin typeface="Courier New" pitchFamily="49" charset="0"/>
              <a:cs typeface="Courier New" pitchFamily="49" charset="0"/>
            </a:endParaRPr>
          </a:p>
          <a:p>
            <a:pPr marL="51435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if (node != null){ </a:t>
            </a:r>
          </a:p>
          <a:p>
            <a:pPr marL="51435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postorder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node.left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51435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postorder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node.right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51435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	visit this node </a:t>
            </a:r>
          </a:p>
          <a:p>
            <a:pPr marL="51435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51435" indent="0">
              <a:buNone/>
            </a:pPr>
            <a:r>
              <a:rPr lang="en-US" sz="15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1925620" y="3920565"/>
            <a:ext cx="5082988" cy="893731"/>
          </a:xfrm>
          <a:prstGeom prst="rect">
            <a:avLst/>
          </a:prstGeom>
        </p:spPr>
        <p:txBody>
          <a:bodyPr vert="horz" lIns="68580" tIns="34290" rIns="68580" bIns="34290" numCol="2" rtlCol="0">
            <a:normAutofit fontScale="92500" lnSpcReduction="1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4335" indent="-342900">
              <a:buFont typeface="+mj-lt"/>
              <a:buAutoNum type="alphaUcPeriod"/>
            </a:pPr>
            <a:r>
              <a:rPr lang="en-US" sz="1800" dirty="0"/>
              <a:t>D B E A F C G</a:t>
            </a:r>
          </a:p>
          <a:p>
            <a:pPr marL="394335" indent="-342900">
              <a:buFont typeface="+mj-lt"/>
              <a:buAutoNum type="alphaUcPeriod"/>
            </a:pPr>
            <a:r>
              <a:rPr lang="pt-BR" sz="1800" dirty="0"/>
              <a:t>A B D E C F G </a:t>
            </a:r>
            <a:endParaRPr lang="en-US" sz="1800" dirty="0"/>
          </a:p>
          <a:p>
            <a:pPr marL="394335" indent="-342900">
              <a:buFont typeface="+mj-lt"/>
              <a:buAutoNum type="alphaUcPeriod"/>
            </a:pPr>
            <a:r>
              <a:rPr lang="en-US" sz="1800" dirty="0"/>
              <a:t>A B C D E F G</a:t>
            </a:r>
          </a:p>
          <a:p>
            <a:pPr marL="394335" indent="-342900">
              <a:buFont typeface="+mj-lt"/>
              <a:buAutoNum type="alphaUcPeriod"/>
            </a:pPr>
            <a:r>
              <a:rPr lang="en-US" sz="1800" dirty="0"/>
              <a:t>D E B F G C A</a:t>
            </a:r>
          </a:p>
          <a:p>
            <a:pPr marL="394335" indent="-342900">
              <a:buFont typeface="+mj-lt"/>
              <a:buAutoNum type="alphaUcPeriod"/>
            </a:pPr>
            <a:r>
              <a:rPr lang="en-US" sz="1800" dirty="0"/>
              <a:t>Other/none/more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334285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BST and </a:t>
            </a:r>
            <a:r>
              <a:rPr lang="en-US" dirty="0" err="1"/>
              <a:t>BSTNode</a:t>
            </a:r>
            <a:r>
              <a:rPr lang="en-US" dirty="0"/>
              <a:t> Classes</a:t>
            </a:r>
          </a:p>
        </p:txBody>
      </p:sp>
      <p:sp>
        <p:nvSpPr>
          <p:cNvPr id="5" name="Rectangle 4"/>
          <p:cNvSpPr/>
          <p:nvPr/>
        </p:nvSpPr>
        <p:spPr>
          <a:xfrm>
            <a:off x="400050" y="1268016"/>
            <a:ext cx="8343900" cy="3624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BST&lt;E extends Comparable&lt;E&gt;&gt;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/** Inner class for the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BSTNode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class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BSTNode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BSTNode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leftChild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BSTNode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rightChild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BSTNode</a:t>
            </a:r>
            <a:r>
              <a:rPr lang="en-US" sz="13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parent;</a:t>
            </a:r>
          </a:p>
          <a:p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E element;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BSTNode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(E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element =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BSTNode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root;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......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343650" y="2628900"/>
            <a:ext cx="1314450" cy="1217524"/>
            <a:chOff x="5787329" y="1723292"/>
            <a:chExt cx="2606679" cy="2537765"/>
          </a:xfrm>
        </p:grpSpPr>
        <p:sp>
          <p:nvSpPr>
            <p:cNvPr id="7" name="Oval 6"/>
            <p:cNvSpPr/>
            <p:nvPr/>
          </p:nvSpPr>
          <p:spPr>
            <a:xfrm>
              <a:off x="7094858" y="1723292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42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6233057" y="2514600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32</a:t>
              </a:r>
            </a:p>
          </p:txBody>
        </p:sp>
        <p:cxnSp>
          <p:nvCxnSpPr>
            <p:cNvPr id="9" name="Straight Connector 8"/>
            <p:cNvCxnSpPr>
              <a:stCxn id="7" idx="3"/>
              <a:endCxn id="8" idx="0"/>
            </p:cNvCxnSpPr>
            <p:nvPr/>
          </p:nvCxnSpPr>
          <p:spPr>
            <a:xfrm flipH="1">
              <a:off x="6537857" y="2308659"/>
              <a:ext cx="646275" cy="2059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7784408" y="2687908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65</a:t>
              </a:r>
            </a:p>
          </p:txBody>
        </p:sp>
        <p:cxnSp>
          <p:nvCxnSpPr>
            <p:cNvPr id="11" name="Straight Connector 10"/>
            <p:cNvCxnSpPr>
              <a:stCxn id="7" idx="5"/>
              <a:endCxn id="10" idx="0"/>
            </p:cNvCxnSpPr>
            <p:nvPr/>
          </p:nvCxnSpPr>
          <p:spPr>
            <a:xfrm>
              <a:off x="7615184" y="2308659"/>
              <a:ext cx="474024" cy="379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5787329" y="3575257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30</a:t>
              </a:r>
            </a:p>
          </p:txBody>
        </p:sp>
        <p:cxnSp>
          <p:nvCxnSpPr>
            <p:cNvPr id="13" name="Straight Connector 12"/>
            <p:cNvCxnSpPr>
              <a:stCxn id="8" idx="3"/>
              <a:endCxn id="12" idx="0"/>
            </p:cNvCxnSpPr>
            <p:nvPr/>
          </p:nvCxnSpPr>
          <p:spPr>
            <a:xfrm flipH="1">
              <a:off x="6092129" y="3099967"/>
              <a:ext cx="230202" cy="4752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6728997" y="3575257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38</a:t>
              </a:r>
            </a:p>
          </p:txBody>
        </p:sp>
        <p:cxnSp>
          <p:nvCxnSpPr>
            <p:cNvPr id="15" name="Straight Connector 14"/>
            <p:cNvCxnSpPr>
              <a:stCxn id="8" idx="5"/>
              <a:endCxn id="14" idx="0"/>
            </p:cNvCxnSpPr>
            <p:nvPr/>
          </p:nvCxnSpPr>
          <p:spPr>
            <a:xfrm>
              <a:off x="6753383" y="3099967"/>
              <a:ext cx="280414" cy="4752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7048005" y="1943100"/>
            <a:ext cx="48320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root</a:t>
            </a:r>
          </a:p>
        </p:txBody>
      </p:sp>
      <p:cxnSp>
        <p:nvCxnSpPr>
          <p:cNvPr id="19" name="Straight Arrow Connector 18"/>
          <p:cNvCxnSpPr>
            <a:stCxn id="16" idx="2"/>
            <a:endCxn id="7" idx="0"/>
          </p:cNvCxnSpPr>
          <p:nvPr/>
        </p:nvCxnSpPr>
        <p:spPr>
          <a:xfrm flipH="1">
            <a:off x="7156687" y="2243182"/>
            <a:ext cx="132923" cy="385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607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the WORST CASE cost for doing find() in a BST?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394335" indent="-342900">
              <a:buFont typeface="+mj-lt"/>
              <a:buAutoNum type="alphaUcPeriod"/>
            </a:pPr>
            <a:r>
              <a:rPr lang="en-US" dirty="0"/>
              <a:t>O(1)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O(log n)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O(n)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O(n log n)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15880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the WORST CASE cost for doing find() in a BST </a:t>
            </a:r>
            <a:r>
              <a:rPr lang="en-US" b="1" i="1" dirty="0"/>
              <a:t>if the BST  is full/"balanced"</a:t>
            </a:r>
            <a:r>
              <a:rPr lang="en-US" b="1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394335" indent="-342900">
              <a:buFont typeface="+mj-lt"/>
              <a:buAutoNum type="alphaUcPeriod"/>
            </a:pPr>
            <a:r>
              <a:rPr lang="en-US" dirty="0"/>
              <a:t>O(1)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O(log n)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O(n)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O(n log n)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00528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BST Add: With recursion!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485900" y="1771650"/>
            <a:ext cx="1314450" cy="1217524"/>
            <a:chOff x="5787329" y="1723292"/>
            <a:chExt cx="2606679" cy="2537765"/>
          </a:xfrm>
        </p:grpSpPr>
        <p:sp>
          <p:nvSpPr>
            <p:cNvPr id="5" name="Oval 4"/>
            <p:cNvSpPr/>
            <p:nvPr/>
          </p:nvSpPr>
          <p:spPr>
            <a:xfrm>
              <a:off x="7094858" y="1723292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42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6233057" y="2514600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32</a:t>
              </a:r>
            </a:p>
          </p:txBody>
        </p:sp>
        <p:cxnSp>
          <p:nvCxnSpPr>
            <p:cNvPr id="8" name="Straight Connector 7"/>
            <p:cNvCxnSpPr>
              <a:stCxn id="5" idx="3"/>
              <a:endCxn id="6" idx="0"/>
            </p:cNvCxnSpPr>
            <p:nvPr/>
          </p:nvCxnSpPr>
          <p:spPr>
            <a:xfrm flipH="1">
              <a:off x="6537857" y="2308659"/>
              <a:ext cx="646275" cy="2059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7784408" y="2687908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65</a:t>
              </a:r>
            </a:p>
          </p:txBody>
        </p:sp>
        <p:cxnSp>
          <p:nvCxnSpPr>
            <p:cNvPr id="11" name="Straight Connector 10"/>
            <p:cNvCxnSpPr>
              <a:stCxn id="5" idx="5"/>
              <a:endCxn id="10" idx="0"/>
            </p:cNvCxnSpPr>
            <p:nvPr/>
          </p:nvCxnSpPr>
          <p:spPr>
            <a:xfrm>
              <a:off x="7615184" y="2308659"/>
              <a:ext cx="474024" cy="379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5787329" y="3575257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30</a:t>
              </a:r>
            </a:p>
          </p:txBody>
        </p:sp>
        <p:cxnSp>
          <p:nvCxnSpPr>
            <p:cNvPr id="13" name="Straight Connector 12"/>
            <p:cNvCxnSpPr>
              <a:stCxn id="6" idx="3"/>
              <a:endCxn id="12" idx="0"/>
            </p:cNvCxnSpPr>
            <p:nvPr/>
          </p:nvCxnSpPr>
          <p:spPr>
            <a:xfrm flipH="1">
              <a:off x="6092129" y="3099967"/>
              <a:ext cx="230202" cy="4752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6728997" y="3575257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38</a:t>
              </a:r>
            </a:p>
          </p:txBody>
        </p:sp>
        <p:cxnSp>
          <p:nvCxnSpPr>
            <p:cNvPr id="15" name="Straight Connector 14"/>
            <p:cNvCxnSpPr>
              <a:stCxn id="6" idx="5"/>
              <a:endCxn id="14" idx="0"/>
            </p:cNvCxnSpPr>
            <p:nvPr/>
          </p:nvCxnSpPr>
          <p:spPr>
            <a:xfrm>
              <a:off x="6753383" y="3099967"/>
              <a:ext cx="280414" cy="4752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438103" y="1059842"/>
            <a:ext cx="321128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Consider the following: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64516" y="1519143"/>
            <a:ext cx="49984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root</a:t>
            </a:r>
          </a:p>
        </p:txBody>
      </p:sp>
      <p:cxnSp>
        <p:nvCxnSpPr>
          <p:cNvPr id="16" name="Straight Arrow Connector 15"/>
          <p:cNvCxnSpPr>
            <a:stCxn id="7" idx="3"/>
            <a:endCxn id="5" idx="1"/>
          </p:cNvCxnSpPr>
          <p:nvPr/>
        </p:nvCxnSpPr>
        <p:spPr>
          <a:xfrm>
            <a:off x="1864363" y="1669184"/>
            <a:ext cx="325892" cy="150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7828" y="2151289"/>
            <a:ext cx="77668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add(42)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4800600" y="1657643"/>
            <a:ext cx="1314450" cy="1217524"/>
            <a:chOff x="5787329" y="1723292"/>
            <a:chExt cx="2606679" cy="2537765"/>
          </a:xfrm>
        </p:grpSpPr>
        <p:sp>
          <p:nvSpPr>
            <p:cNvPr id="49" name="Oval 48"/>
            <p:cNvSpPr/>
            <p:nvPr/>
          </p:nvSpPr>
          <p:spPr>
            <a:xfrm>
              <a:off x="7094858" y="1723292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42</a:t>
              </a:r>
            </a:p>
          </p:txBody>
        </p:sp>
        <p:sp>
          <p:nvSpPr>
            <p:cNvPr id="50" name="Oval 49"/>
            <p:cNvSpPr/>
            <p:nvPr/>
          </p:nvSpPr>
          <p:spPr>
            <a:xfrm>
              <a:off x="6233057" y="2514600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32</a:t>
              </a:r>
            </a:p>
          </p:txBody>
        </p:sp>
        <p:cxnSp>
          <p:nvCxnSpPr>
            <p:cNvPr id="51" name="Straight Connector 50"/>
            <p:cNvCxnSpPr>
              <a:stCxn id="49" idx="3"/>
              <a:endCxn id="50" idx="0"/>
            </p:cNvCxnSpPr>
            <p:nvPr/>
          </p:nvCxnSpPr>
          <p:spPr>
            <a:xfrm flipH="1">
              <a:off x="6537857" y="2308659"/>
              <a:ext cx="646275" cy="2059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7784408" y="2687908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65</a:t>
              </a:r>
            </a:p>
          </p:txBody>
        </p:sp>
        <p:cxnSp>
          <p:nvCxnSpPr>
            <p:cNvPr id="53" name="Straight Connector 52"/>
            <p:cNvCxnSpPr>
              <a:stCxn id="49" idx="5"/>
              <a:endCxn id="52" idx="0"/>
            </p:cNvCxnSpPr>
            <p:nvPr/>
          </p:nvCxnSpPr>
          <p:spPr>
            <a:xfrm>
              <a:off x="7615184" y="2308659"/>
              <a:ext cx="474024" cy="379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5787329" y="3575257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30</a:t>
              </a:r>
            </a:p>
          </p:txBody>
        </p:sp>
        <p:cxnSp>
          <p:nvCxnSpPr>
            <p:cNvPr id="55" name="Straight Connector 54"/>
            <p:cNvCxnSpPr>
              <a:stCxn id="50" idx="3"/>
              <a:endCxn id="54" idx="0"/>
            </p:cNvCxnSpPr>
            <p:nvPr/>
          </p:nvCxnSpPr>
          <p:spPr>
            <a:xfrm flipH="1">
              <a:off x="6092129" y="3099967"/>
              <a:ext cx="230202" cy="4752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>
              <a:off x="6728997" y="3575257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38</a:t>
              </a:r>
            </a:p>
          </p:txBody>
        </p:sp>
        <p:cxnSp>
          <p:nvCxnSpPr>
            <p:cNvPr id="57" name="Straight Connector 56"/>
            <p:cNvCxnSpPr>
              <a:stCxn id="50" idx="5"/>
              <a:endCxn id="56" idx="0"/>
            </p:cNvCxnSpPr>
            <p:nvPr/>
          </p:nvCxnSpPr>
          <p:spPr>
            <a:xfrm>
              <a:off x="6753383" y="3099967"/>
              <a:ext cx="280414" cy="4752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/>
          <p:cNvSpPr txBox="1"/>
          <p:nvPr/>
        </p:nvSpPr>
        <p:spPr>
          <a:xfrm>
            <a:off x="4679216" y="1405135"/>
            <a:ext cx="49984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root</a:t>
            </a:r>
          </a:p>
        </p:txBody>
      </p:sp>
      <p:cxnSp>
        <p:nvCxnSpPr>
          <p:cNvPr id="59" name="Straight Arrow Connector 58"/>
          <p:cNvCxnSpPr>
            <a:stCxn id="58" idx="3"/>
            <a:endCxn id="49" idx="1"/>
          </p:cNvCxnSpPr>
          <p:nvPr/>
        </p:nvCxnSpPr>
        <p:spPr>
          <a:xfrm>
            <a:off x="5179063" y="1555176"/>
            <a:ext cx="325892" cy="150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902528" y="2037282"/>
            <a:ext cx="77668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add(10)</a:t>
            </a:r>
          </a:p>
        </p:txBody>
      </p:sp>
      <p:sp>
        <p:nvSpPr>
          <p:cNvPr id="68" name="Oval 67"/>
          <p:cNvSpPr/>
          <p:nvPr/>
        </p:nvSpPr>
        <p:spPr>
          <a:xfrm>
            <a:off x="3117746" y="4057651"/>
            <a:ext cx="307398" cy="329021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213902" y="4222160"/>
            <a:ext cx="77668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add(10)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436696" y="3759532"/>
            <a:ext cx="49984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root</a:t>
            </a:r>
          </a:p>
        </p:txBody>
      </p:sp>
      <p:cxnSp>
        <p:nvCxnSpPr>
          <p:cNvPr id="77" name="Straight Arrow Connector 76"/>
          <p:cNvCxnSpPr>
            <a:stCxn id="76" idx="3"/>
          </p:cNvCxnSpPr>
          <p:nvPr/>
        </p:nvCxnSpPr>
        <p:spPr>
          <a:xfrm>
            <a:off x="2936543" y="3909573"/>
            <a:ext cx="325892" cy="150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A9995B3D-6A73-409E-A41E-E1C4644F30BC}"/>
              </a:ext>
            </a:extLst>
          </p:cNvPr>
          <p:cNvSpPr/>
          <p:nvPr/>
        </p:nvSpPr>
        <p:spPr>
          <a:xfrm>
            <a:off x="1719911" y="3055124"/>
            <a:ext cx="307398" cy="329021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31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81632EE-A369-4363-820A-CAD99C4E020E}"/>
              </a:ext>
            </a:extLst>
          </p:cNvPr>
          <p:cNvCxnSpPr>
            <a:cxnSpLocks/>
            <a:stCxn id="12" idx="5"/>
            <a:endCxn id="35" idx="0"/>
          </p:cNvCxnSpPr>
          <p:nvPr/>
        </p:nvCxnSpPr>
        <p:spPr>
          <a:xfrm>
            <a:off x="1748281" y="2940990"/>
            <a:ext cx="125329" cy="114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8E086161-7210-4ACB-91DB-D8AB7CE249E9}"/>
              </a:ext>
            </a:extLst>
          </p:cNvPr>
          <p:cNvSpPr/>
          <p:nvPr/>
        </p:nvSpPr>
        <p:spPr>
          <a:xfrm>
            <a:off x="5025364" y="2989174"/>
            <a:ext cx="307398" cy="329021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31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9C18EE6-E71C-46E6-8DBB-8352D71214D1}"/>
              </a:ext>
            </a:extLst>
          </p:cNvPr>
          <p:cNvCxnSpPr>
            <a:cxnSpLocks/>
            <a:stCxn id="54" idx="5"/>
            <a:endCxn id="39" idx="0"/>
          </p:cNvCxnSpPr>
          <p:nvPr/>
        </p:nvCxnSpPr>
        <p:spPr>
          <a:xfrm>
            <a:off x="5062981" y="2826983"/>
            <a:ext cx="116082" cy="162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A8D74612-0957-4D3B-8F67-3A9A8D33EA89}"/>
              </a:ext>
            </a:extLst>
          </p:cNvPr>
          <p:cNvSpPr/>
          <p:nvPr/>
        </p:nvSpPr>
        <p:spPr>
          <a:xfrm>
            <a:off x="3341990" y="4499160"/>
            <a:ext cx="307398" cy="329021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3A0F573-A350-42FF-9311-8C88693C5F52}"/>
              </a:ext>
            </a:extLst>
          </p:cNvPr>
          <p:cNvCxnSpPr>
            <a:cxnSpLocks/>
            <a:stCxn id="68" idx="5"/>
            <a:endCxn id="42" idx="0"/>
          </p:cNvCxnSpPr>
          <p:nvPr/>
        </p:nvCxnSpPr>
        <p:spPr>
          <a:xfrm>
            <a:off x="3380126" y="4338488"/>
            <a:ext cx="115563" cy="160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008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BST Add: Recursively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143001"/>
            <a:ext cx="591540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add( E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toAdd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toAdd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null) throw new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NullPointerException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if (root == null) {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root = new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BSTNode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toAdd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addHelper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(root,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toAdd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addHelper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BSTNode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currRoot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, E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toAdd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286500" y="3272526"/>
            <a:ext cx="1314450" cy="1217524"/>
            <a:chOff x="5787329" y="1723292"/>
            <a:chExt cx="2606679" cy="2537765"/>
          </a:xfrm>
        </p:grpSpPr>
        <p:sp>
          <p:nvSpPr>
            <p:cNvPr id="5" name="Oval 4"/>
            <p:cNvSpPr/>
            <p:nvPr/>
          </p:nvSpPr>
          <p:spPr>
            <a:xfrm>
              <a:off x="7094858" y="1723292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42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6233057" y="2514600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32</a:t>
              </a:r>
            </a:p>
          </p:txBody>
        </p:sp>
        <p:cxnSp>
          <p:nvCxnSpPr>
            <p:cNvPr id="8" name="Straight Connector 7"/>
            <p:cNvCxnSpPr>
              <a:stCxn id="5" idx="3"/>
              <a:endCxn id="6" idx="0"/>
            </p:cNvCxnSpPr>
            <p:nvPr/>
          </p:nvCxnSpPr>
          <p:spPr>
            <a:xfrm flipH="1">
              <a:off x="6537857" y="2308659"/>
              <a:ext cx="646275" cy="2059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7784408" y="2687908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65</a:t>
              </a:r>
            </a:p>
          </p:txBody>
        </p:sp>
        <p:cxnSp>
          <p:nvCxnSpPr>
            <p:cNvPr id="11" name="Straight Connector 10"/>
            <p:cNvCxnSpPr>
              <a:stCxn id="5" idx="5"/>
              <a:endCxn id="10" idx="0"/>
            </p:cNvCxnSpPr>
            <p:nvPr/>
          </p:nvCxnSpPr>
          <p:spPr>
            <a:xfrm>
              <a:off x="7615184" y="2308659"/>
              <a:ext cx="474024" cy="379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5787329" y="3575257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30</a:t>
              </a:r>
            </a:p>
          </p:txBody>
        </p:sp>
        <p:cxnSp>
          <p:nvCxnSpPr>
            <p:cNvPr id="13" name="Straight Connector 12"/>
            <p:cNvCxnSpPr>
              <a:stCxn id="6" idx="3"/>
              <a:endCxn id="12" idx="0"/>
            </p:cNvCxnSpPr>
            <p:nvPr/>
          </p:nvCxnSpPr>
          <p:spPr>
            <a:xfrm flipH="1">
              <a:off x="6092129" y="3099967"/>
              <a:ext cx="230202" cy="4752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6728997" y="3575257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38</a:t>
              </a:r>
            </a:p>
          </p:txBody>
        </p:sp>
        <p:cxnSp>
          <p:nvCxnSpPr>
            <p:cNvPr id="15" name="Straight Connector 14"/>
            <p:cNvCxnSpPr>
              <a:stCxn id="6" idx="5"/>
              <a:endCxn id="14" idx="0"/>
            </p:cNvCxnSpPr>
            <p:nvPr/>
          </p:nvCxnSpPr>
          <p:spPr>
            <a:xfrm>
              <a:off x="6753383" y="3099967"/>
              <a:ext cx="280414" cy="4752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457200" y="3881288"/>
            <a:ext cx="3771900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Which of these is/are a base case for </a:t>
            </a:r>
            <a:r>
              <a:rPr lang="en-US" sz="1350" dirty="0" err="1"/>
              <a:t>addHelper</a:t>
            </a:r>
            <a:r>
              <a:rPr lang="en-US" sz="1350" dirty="0"/>
              <a:t>?</a:t>
            </a:r>
          </a:p>
          <a:p>
            <a:pPr marL="257175" indent="-257175">
              <a:buAutoNum type="alphaUcPeriod"/>
            </a:pPr>
            <a:r>
              <a:rPr lang="en-US" sz="1350" dirty="0" err="1"/>
              <a:t>currRoot</a:t>
            </a:r>
            <a:r>
              <a:rPr lang="en-US" sz="1350" dirty="0"/>
              <a:t> is null</a:t>
            </a:r>
          </a:p>
          <a:p>
            <a:pPr marL="257175" indent="-257175">
              <a:buAutoNum type="alphaUcPeriod"/>
            </a:pPr>
            <a:r>
              <a:rPr lang="en-US" sz="1350" dirty="0" err="1"/>
              <a:t>currRoot’s</a:t>
            </a:r>
            <a:r>
              <a:rPr lang="en-US" sz="1350" dirty="0"/>
              <a:t> element is equal to </a:t>
            </a:r>
            <a:r>
              <a:rPr lang="en-US" sz="1350" dirty="0" err="1"/>
              <a:t>toAdd</a:t>
            </a:r>
            <a:endParaRPr lang="en-US" sz="1350" dirty="0"/>
          </a:p>
          <a:p>
            <a:pPr marL="257175" indent="-257175">
              <a:buAutoNum type="alphaUcPeriod"/>
            </a:pPr>
            <a:r>
              <a:rPr lang="en-US" sz="1350" dirty="0"/>
              <a:t>Both A &amp; B</a:t>
            </a:r>
          </a:p>
          <a:p>
            <a:pPr marL="257175" indent="-257175">
              <a:buAutoNum type="alphaUcPeriod"/>
            </a:pPr>
            <a:r>
              <a:rPr lang="en-US" sz="1350" dirty="0"/>
              <a:t>Neither of these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5822750-427C-4F57-9823-3976C5CE9B2E}"/>
              </a:ext>
            </a:extLst>
          </p:cNvPr>
          <p:cNvSpPr/>
          <p:nvPr/>
        </p:nvSpPr>
        <p:spPr>
          <a:xfrm>
            <a:off x="6511264" y="4599661"/>
            <a:ext cx="307398" cy="329021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31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691D49D-71D9-42BF-B9B2-3BD8A81B239E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6548881" y="4437470"/>
            <a:ext cx="116082" cy="162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73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144"/>
            <a:ext cx="7886700" cy="994172"/>
          </a:xfrm>
        </p:spPr>
        <p:txBody>
          <a:bodyPr>
            <a:normAutofit/>
          </a:bodyPr>
          <a:lstStyle/>
          <a:p>
            <a:r>
              <a:rPr lang="en-US" dirty="0"/>
              <a:t>BST Add: Recursively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286500" y="3600451"/>
            <a:ext cx="1314450" cy="1217524"/>
            <a:chOff x="5787329" y="1723292"/>
            <a:chExt cx="2606679" cy="2537765"/>
          </a:xfrm>
        </p:grpSpPr>
        <p:sp>
          <p:nvSpPr>
            <p:cNvPr id="5" name="Oval 4"/>
            <p:cNvSpPr/>
            <p:nvPr/>
          </p:nvSpPr>
          <p:spPr>
            <a:xfrm>
              <a:off x="7094858" y="1723292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42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6233057" y="2514600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32</a:t>
              </a:r>
            </a:p>
          </p:txBody>
        </p:sp>
        <p:cxnSp>
          <p:nvCxnSpPr>
            <p:cNvPr id="8" name="Straight Connector 7"/>
            <p:cNvCxnSpPr>
              <a:stCxn id="5" idx="3"/>
              <a:endCxn id="6" idx="0"/>
            </p:cNvCxnSpPr>
            <p:nvPr/>
          </p:nvCxnSpPr>
          <p:spPr>
            <a:xfrm flipH="1">
              <a:off x="6537857" y="2308659"/>
              <a:ext cx="646275" cy="2059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7784408" y="2687908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65</a:t>
              </a:r>
            </a:p>
          </p:txBody>
        </p:sp>
        <p:cxnSp>
          <p:nvCxnSpPr>
            <p:cNvPr id="11" name="Straight Connector 10"/>
            <p:cNvCxnSpPr>
              <a:stCxn id="5" idx="5"/>
              <a:endCxn id="10" idx="0"/>
            </p:cNvCxnSpPr>
            <p:nvPr/>
          </p:nvCxnSpPr>
          <p:spPr>
            <a:xfrm>
              <a:off x="7615184" y="2308659"/>
              <a:ext cx="474024" cy="379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5787329" y="3575257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30</a:t>
              </a:r>
            </a:p>
          </p:txBody>
        </p:sp>
        <p:cxnSp>
          <p:nvCxnSpPr>
            <p:cNvPr id="13" name="Straight Connector 12"/>
            <p:cNvCxnSpPr>
              <a:stCxn id="6" idx="3"/>
              <a:endCxn id="12" idx="0"/>
            </p:cNvCxnSpPr>
            <p:nvPr/>
          </p:nvCxnSpPr>
          <p:spPr>
            <a:xfrm flipH="1">
              <a:off x="6092129" y="3099967"/>
              <a:ext cx="230202" cy="4752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6728997" y="3575257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38</a:t>
              </a:r>
            </a:p>
          </p:txBody>
        </p:sp>
        <p:cxnSp>
          <p:nvCxnSpPr>
            <p:cNvPr id="15" name="Straight Connector 14"/>
            <p:cNvCxnSpPr>
              <a:stCxn id="6" idx="5"/>
              <a:endCxn id="14" idx="0"/>
            </p:cNvCxnSpPr>
            <p:nvPr/>
          </p:nvCxnSpPr>
          <p:spPr>
            <a:xfrm>
              <a:off x="6753383" y="3099967"/>
              <a:ext cx="280414" cy="4752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02491" y="857251"/>
            <a:ext cx="6123792" cy="3208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add( E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toAdd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if (root == null) {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root = new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BSTNode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toAdd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addHelper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( root,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toAdd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addHelper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BSTNode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currRoot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, E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toAdd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compare =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toAdd.compareTo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currRoot.getElement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(compare == 0) {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false;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Finish the code…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5276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994172"/>
          </a:xfrm>
        </p:spPr>
        <p:txBody>
          <a:bodyPr>
            <a:normAutofit/>
          </a:bodyPr>
          <a:lstStyle/>
          <a:p>
            <a:r>
              <a:rPr lang="en-US" dirty="0"/>
              <a:t>BST Add: Recursively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2900" y="800100"/>
            <a:ext cx="542925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addHelper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BSTNode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, Integer value){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int result =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curr.value.compareTo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(value);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if (result == 0){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return false;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if (result &gt; 0){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if (</a:t>
            </a:r>
            <a:r>
              <a:rPr lang="en-US" sz="13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_____________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== null){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3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_____________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BSTNode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(value);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true;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else{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_______________________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else{//Similar idea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AD9124-F282-4FCC-BD28-8EC4C94637B8}"/>
              </a:ext>
            </a:extLst>
          </p:cNvPr>
          <p:cNvSpPr txBox="1"/>
          <p:nvPr/>
        </p:nvSpPr>
        <p:spPr>
          <a:xfrm>
            <a:off x="5543550" y="1543050"/>
            <a:ext cx="2554802" cy="19620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What should I fill in the red blank </a:t>
            </a:r>
            <a:br>
              <a:rPr lang="en-US" sz="1350" dirty="0"/>
            </a:br>
            <a:r>
              <a:rPr lang="en-US" sz="1350" dirty="0"/>
              <a:t>(they should be the same)</a:t>
            </a:r>
          </a:p>
          <a:p>
            <a:endParaRPr lang="en-US" sz="1350" dirty="0"/>
          </a:p>
          <a:p>
            <a:pPr marL="257175" indent="-257175">
              <a:buAutoNum type="alphaUcPeriod"/>
            </a:pPr>
            <a:r>
              <a:rPr lang="en-US" sz="1350" dirty="0" err="1"/>
              <a:t>root.left</a:t>
            </a:r>
            <a:endParaRPr lang="en-US" sz="1350" dirty="0"/>
          </a:p>
          <a:p>
            <a:pPr marL="257175" indent="-257175">
              <a:buAutoNum type="alphaUcPeriod"/>
            </a:pPr>
            <a:r>
              <a:rPr lang="en-US" sz="1350" dirty="0" err="1"/>
              <a:t>root.right</a:t>
            </a:r>
            <a:endParaRPr lang="en-US" sz="1350" dirty="0"/>
          </a:p>
          <a:p>
            <a:pPr marL="257175" indent="-257175">
              <a:buAutoNum type="alphaUcPeriod"/>
            </a:pPr>
            <a:r>
              <a:rPr lang="en-US" sz="1350" dirty="0" err="1"/>
              <a:t>curr.left</a:t>
            </a:r>
            <a:endParaRPr lang="en-US" sz="1350" dirty="0"/>
          </a:p>
          <a:p>
            <a:pPr marL="257175" indent="-257175">
              <a:buAutoNum type="alphaUcPeriod"/>
            </a:pPr>
            <a:r>
              <a:rPr lang="en-US" sz="1350" dirty="0" err="1"/>
              <a:t>curr.right</a:t>
            </a:r>
            <a:endParaRPr lang="en-US" sz="1350" dirty="0"/>
          </a:p>
          <a:p>
            <a:pPr marL="257175" indent="-257175">
              <a:buAutoNum type="alphaUcPeriod"/>
            </a:pPr>
            <a:r>
              <a:rPr lang="en-US" sz="1350" dirty="0"/>
              <a:t>Something else</a:t>
            </a:r>
          </a:p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531776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994172"/>
          </a:xfrm>
        </p:spPr>
        <p:txBody>
          <a:bodyPr>
            <a:normAutofit/>
          </a:bodyPr>
          <a:lstStyle/>
          <a:p>
            <a:r>
              <a:rPr lang="en-US" dirty="0"/>
              <a:t>BST Add: Recursively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2900" y="800100"/>
            <a:ext cx="777240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addHelper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BSTNode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, Integer value){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int result =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curr.value.compareTo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(value);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if (result == 0){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return false;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if (result &gt; 0){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if (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curr.left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null){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curr.left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BSTNode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(value);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true;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else{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</a:t>
            </a:r>
            <a:r>
              <a:rPr lang="en-US" sz="13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________________________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else{//Similar idea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41BCE6-2288-4B4A-958B-57ECF9BEB0B2}"/>
              </a:ext>
            </a:extLst>
          </p:cNvPr>
          <p:cNvSpPr txBox="1"/>
          <p:nvPr/>
        </p:nvSpPr>
        <p:spPr>
          <a:xfrm>
            <a:off x="5543550" y="1543050"/>
            <a:ext cx="2554802" cy="1546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What should I fill in the red blank </a:t>
            </a:r>
          </a:p>
          <a:p>
            <a:pPr marL="257175" indent="-257175">
              <a:buAutoNum type="alphaUcPeriod"/>
            </a:pPr>
            <a:r>
              <a:rPr lang="en-US" sz="1350" dirty="0" err="1"/>
              <a:t>addHelper</a:t>
            </a:r>
            <a:r>
              <a:rPr lang="en-US" sz="1350" dirty="0"/>
              <a:t>(</a:t>
            </a:r>
            <a:r>
              <a:rPr lang="en-US" sz="1350" dirty="0" err="1"/>
              <a:t>root.right</a:t>
            </a:r>
            <a:r>
              <a:rPr lang="en-US" sz="1350" dirty="0"/>
              <a:t>, value)</a:t>
            </a:r>
          </a:p>
          <a:p>
            <a:pPr marL="257175" indent="-257175">
              <a:buAutoNum type="alphaUcPeriod"/>
            </a:pPr>
            <a:r>
              <a:rPr lang="en-US" sz="1350" dirty="0" err="1"/>
              <a:t>addHelper</a:t>
            </a:r>
            <a:r>
              <a:rPr lang="en-US" sz="1350" dirty="0"/>
              <a:t>(</a:t>
            </a:r>
            <a:r>
              <a:rPr lang="en-US" sz="1350" dirty="0" err="1"/>
              <a:t>root.left</a:t>
            </a:r>
            <a:r>
              <a:rPr lang="en-US" sz="1350" dirty="0"/>
              <a:t>, value)</a:t>
            </a:r>
          </a:p>
          <a:p>
            <a:pPr marL="257175" indent="-257175">
              <a:buAutoNum type="alphaUcPeriod"/>
            </a:pPr>
            <a:r>
              <a:rPr lang="en-US" sz="1350" dirty="0" err="1"/>
              <a:t>addHelper</a:t>
            </a:r>
            <a:r>
              <a:rPr lang="en-US" sz="1350" dirty="0"/>
              <a:t>(</a:t>
            </a:r>
            <a:r>
              <a:rPr lang="en-US" sz="1350" dirty="0" err="1"/>
              <a:t>curr.left</a:t>
            </a:r>
            <a:r>
              <a:rPr lang="en-US" sz="1350" dirty="0"/>
              <a:t>, value)</a:t>
            </a:r>
          </a:p>
          <a:p>
            <a:pPr marL="257175" indent="-257175">
              <a:buAutoNum type="alphaUcPeriod"/>
            </a:pPr>
            <a:r>
              <a:rPr lang="en-US" sz="1350" dirty="0" err="1"/>
              <a:t>addHelper</a:t>
            </a:r>
            <a:r>
              <a:rPr lang="en-US" sz="1350" dirty="0"/>
              <a:t>(</a:t>
            </a:r>
            <a:r>
              <a:rPr lang="en-US" sz="1350" dirty="0" err="1"/>
              <a:t>curr.right</a:t>
            </a:r>
            <a:r>
              <a:rPr lang="en-US" sz="1350" dirty="0"/>
              <a:t>, value)</a:t>
            </a:r>
          </a:p>
          <a:p>
            <a:pPr marL="257175" indent="-257175">
              <a:buAutoNum type="alphaUcPeriod"/>
            </a:pPr>
            <a:r>
              <a:rPr lang="en-US" sz="1350" dirty="0"/>
              <a:t>Something else</a:t>
            </a:r>
          </a:p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514736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5CC47-8F20-436B-ADC6-2FB226494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debug your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AEF05-E2D0-4FEA-8516-DA086403C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369219"/>
            <a:ext cx="8915400" cy="326350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Print out your tree</a:t>
            </a:r>
          </a:p>
          <a:p>
            <a:pPr marL="0" indent="0">
              <a:buNone/>
            </a:pP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String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treePrint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if (root == null) return "";</a:t>
            </a:r>
          </a:p>
          <a:p>
            <a:pPr marL="0" indent="0">
              <a:buNone/>
            </a:pP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treePrintHelper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(root);</a:t>
            </a:r>
          </a:p>
          <a:p>
            <a:pPr marL="0" indent="0">
              <a:buNone/>
            </a:pP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String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treePrintHelper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BSTNode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== null) return "";</a:t>
            </a:r>
          </a:p>
          <a:p>
            <a:pPr marL="0" indent="0">
              <a:buNone/>
            </a:pP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String temp =__________________;</a:t>
            </a:r>
          </a:p>
          <a:p>
            <a:pPr marL="0" indent="0">
              <a:buNone/>
            </a:pPr>
            <a:r>
              <a:rPr lang="en-US" sz="13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//make sure you put in </a:t>
            </a:r>
            <a:r>
              <a:rPr lang="en-US" sz="135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13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35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curr.left</a:t>
            </a:r>
            <a:r>
              <a:rPr lang="en-US" sz="13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35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curr.right</a:t>
            </a:r>
            <a:r>
              <a:rPr lang="en-US" sz="13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3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//for easy identification of node relationships</a:t>
            </a:r>
          </a:p>
          <a:p>
            <a:pPr marL="0" indent="0">
              <a:buNone/>
            </a:pP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temp +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treePrintHelper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curr.left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) +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treePrintHelper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curr.right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5643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7886700" cy="3702966"/>
          </a:xfrm>
        </p:spPr>
        <p:txBody>
          <a:bodyPr>
            <a:normAutofit/>
          </a:bodyPr>
          <a:lstStyle/>
          <a:p>
            <a:r>
              <a:rPr lang="en-US" dirty="0"/>
              <a:t>Quiz 19 due Wednesday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/>
              <a:t>Survey 8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PA7</a:t>
            </a:r>
            <a:r>
              <a:rPr lang="en-US" dirty="0"/>
              <a:t> due next Tuesday (3/2)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Exam 2- see Piazza post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A2D38-6A9D-4A8E-82AF-900D9A111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from a BST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672A6-E89F-4857-A398-96FC867ED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Find the node while keeping track of the parent of the node you are about to visit</a:t>
            </a:r>
          </a:p>
          <a:p>
            <a:r>
              <a:rPr lang="en-US" dirty="0"/>
              <a:t>Delete the node</a:t>
            </a:r>
          </a:p>
          <a:p>
            <a:pPr marL="342900" lvl="1" indent="0">
              <a:buNone/>
            </a:pPr>
            <a:r>
              <a:rPr lang="en-US" dirty="0"/>
              <a:t>1. Node to delete is a leaf node</a:t>
            </a:r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r>
              <a:rPr lang="en-US" dirty="0"/>
              <a:t>2. Node to delete only has one child</a:t>
            </a:r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r>
              <a:rPr lang="en-US" dirty="0"/>
              <a:t>3. Node to delete has two children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7BE416B-4E38-463C-B23A-303ED597CF16}"/>
              </a:ext>
            </a:extLst>
          </p:cNvPr>
          <p:cNvSpPr/>
          <p:nvPr/>
        </p:nvSpPr>
        <p:spPr>
          <a:xfrm>
            <a:off x="6972300" y="1981429"/>
            <a:ext cx="457200" cy="514350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DCEEC36-9AD9-4EB1-A605-D6B08F143857}"/>
              </a:ext>
            </a:extLst>
          </p:cNvPr>
          <p:cNvSpPr/>
          <p:nvPr/>
        </p:nvSpPr>
        <p:spPr>
          <a:xfrm>
            <a:off x="6112013" y="2583036"/>
            <a:ext cx="457200" cy="514350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4B0AEF-9A56-440F-AAFD-63C9A057137E}"/>
              </a:ext>
            </a:extLst>
          </p:cNvPr>
          <p:cNvSpPr/>
          <p:nvPr/>
        </p:nvSpPr>
        <p:spPr>
          <a:xfrm>
            <a:off x="5601114" y="3332875"/>
            <a:ext cx="457200" cy="514350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C3A644-3C28-4A5C-8B2E-89C8EC77A368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6502257" y="2420454"/>
            <a:ext cx="536999" cy="237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9A68AB1-6F39-4F3A-96D2-B4BC199482ED}"/>
              </a:ext>
            </a:extLst>
          </p:cNvPr>
          <p:cNvCxnSpPr>
            <a:stCxn id="8" idx="3"/>
            <a:endCxn id="9" idx="0"/>
          </p:cNvCxnSpPr>
          <p:nvPr/>
        </p:nvCxnSpPr>
        <p:spPr>
          <a:xfrm flipH="1">
            <a:off x="5829714" y="3022061"/>
            <a:ext cx="349254" cy="310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7AF583E0-6C70-4354-9536-002B366F3C4D}"/>
              </a:ext>
            </a:extLst>
          </p:cNvPr>
          <p:cNvSpPr/>
          <p:nvPr/>
        </p:nvSpPr>
        <p:spPr>
          <a:xfrm>
            <a:off x="7715250" y="2583036"/>
            <a:ext cx="457200" cy="514350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56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9DAA765-93FC-4CF9-8E13-B5913285A989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7362545" y="2420454"/>
            <a:ext cx="419661" cy="237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45A5A6FA-DA34-4C5A-BFAA-E9F90351E936}"/>
              </a:ext>
            </a:extLst>
          </p:cNvPr>
          <p:cNvSpPr/>
          <p:nvPr/>
        </p:nvSpPr>
        <p:spPr>
          <a:xfrm>
            <a:off x="6574263" y="3294246"/>
            <a:ext cx="457200" cy="514350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35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45CFB6E-8B3A-4917-863E-1901053526B4}"/>
              </a:ext>
            </a:extLst>
          </p:cNvPr>
          <p:cNvCxnSpPr>
            <a:stCxn id="8" idx="5"/>
            <a:endCxn id="14" idx="0"/>
          </p:cNvCxnSpPr>
          <p:nvPr/>
        </p:nvCxnSpPr>
        <p:spPr>
          <a:xfrm>
            <a:off x="6502257" y="3022062"/>
            <a:ext cx="300606" cy="272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55DC3E9A-397E-4FFB-9D8B-680EB6839B91}"/>
              </a:ext>
            </a:extLst>
          </p:cNvPr>
          <p:cNvSpPr/>
          <p:nvPr/>
        </p:nvSpPr>
        <p:spPr>
          <a:xfrm>
            <a:off x="8286750" y="3257550"/>
            <a:ext cx="457200" cy="514350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60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20C8DB-01FF-4083-966B-B9BA91F4C41C}"/>
              </a:ext>
            </a:extLst>
          </p:cNvPr>
          <p:cNvCxnSpPr>
            <a:cxnSpLocks/>
            <a:stCxn id="12" idx="5"/>
            <a:endCxn id="16" idx="1"/>
          </p:cNvCxnSpPr>
          <p:nvPr/>
        </p:nvCxnSpPr>
        <p:spPr>
          <a:xfrm>
            <a:off x="8105495" y="3022061"/>
            <a:ext cx="248211" cy="310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4F1ADC91-1F69-42A1-9B6B-BDCB369E64EB}"/>
              </a:ext>
            </a:extLst>
          </p:cNvPr>
          <p:cNvSpPr/>
          <p:nvPr/>
        </p:nvSpPr>
        <p:spPr>
          <a:xfrm>
            <a:off x="5165129" y="4160499"/>
            <a:ext cx="457200" cy="514350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66E4656-0C4B-4A73-B388-593C09CE7916}"/>
              </a:ext>
            </a:extLst>
          </p:cNvPr>
          <p:cNvCxnSpPr>
            <a:stCxn id="9" idx="3"/>
            <a:endCxn id="37" idx="0"/>
          </p:cNvCxnSpPr>
          <p:nvPr/>
        </p:nvCxnSpPr>
        <p:spPr>
          <a:xfrm flipH="1">
            <a:off x="5393730" y="3771900"/>
            <a:ext cx="274340" cy="388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8ACCBEB4-6791-421B-8DA4-831F463AE853}"/>
              </a:ext>
            </a:extLst>
          </p:cNvPr>
          <p:cNvSpPr/>
          <p:nvPr/>
        </p:nvSpPr>
        <p:spPr>
          <a:xfrm>
            <a:off x="7360946" y="3322935"/>
            <a:ext cx="457200" cy="514350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48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3E47FF5-F798-4EEA-AF3E-9770FBC0EF2C}"/>
              </a:ext>
            </a:extLst>
          </p:cNvPr>
          <p:cNvCxnSpPr>
            <a:stCxn id="12" idx="3"/>
            <a:endCxn id="43" idx="0"/>
          </p:cNvCxnSpPr>
          <p:nvPr/>
        </p:nvCxnSpPr>
        <p:spPr>
          <a:xfrm flipH="1">
            <a:off x="7589546" y="3022062"/>
            <a:ext cx="192660" cy="300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8456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672A6-E89F-4857-A398-96FC867ED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46" y="-5954"/>
            <a:ext cx="8159404" cy="526375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public void </a:t>
            </a:r>
            <a:r>
              <a:rPr lang="en-US" dirty="0" err="1"/>
              <a:t>removeHelper</a:t>
            </a:r>
            <a:r>
              <a:rPr lang="en-US" dirty="0"/>
              <a:t>(</a:t>
            </a:r>
            <a:r>
              <a:rPr lang="en-US" dirty="0" err="1"/>
              <a:t>BSTNode</a:t>
            </a:r>
            <a:r>
              <a:rPr lang="en-US" dirty="0"/>
              <a:t> </a:t>
            </a:r>
            <a:r>
              <a:rPr lang="en-US" dirty="0" err="1"/>
              <a:t>curr</a:t>
            </a:r>
            <a:r>
              <a:rPr lang="en-US" dirty="0"/>
              <a:t>){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7BE416B-4E38-463C-B23A-303ED597CF16}"/>
              </a:ext>
            </a:extLst>
          </p:cNvPr>
          <p:cNvSpPr/>
          <p:nvPr/>
        </p:nvSpPr>
        <p:spPr>
          <a:xfrm>
            <a:off x="7370968" y="285750"/>
            <a:ext cx="457200" cy="448965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DCEEC36-9AD9-4EB1-A605-D6B08F143857}"/>
              </a:ext>
            </a:extLst>
          </p:cNvPr>
          <p:cNvSpPr/>
          <p:nvPr/>
        </p:nvSpPr>
        <p:spPr>
          <a:xfrm>
            <a:off x="6510680" y="887357"/>
            <a:ext cx="457200" cy="448965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4B0AEF-9A56-440F-AAFD-63C9A057137E}"/>
              </a:ext>
            </a:extLst>
          </p:cNvPr>
          <p:cNvSpPr/>
          <p:nvPr/>
        </p:nvSpPr>
        <p:spPr>
          <a:xfrm>
            <a:off x="5999782" y="1637196"/>
            <a:ext cx="457200" cy="448965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C3A644-3C28-4A5C-8B2E-89C8EC77A368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6900925" y="668966"/>
            <a:ext cx="536999" cy="284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9A68AB1-6F39-4F3A-96D2-B4BC199482ED}"/>
              </a:ext>
            </a:extLst>
          </p:cNvPr>
          <p:cNvCxnSpPr>
            <a:cxnSpLocks/>
            <a:stCxn id="8" idx="3"/>
            <a:endCxn id="9" idx="0"/>
          </p:cNvCxnSpPr>
          <p:nvPr/>
        </p:nvCxnSpPr>
        <p:spPr>
          <a:xfrm flipH="1">
            <a:off x="6228382" y="1270573"/>
            <a:ext cx="349254" cy="366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7AF583E0-6C70-4354-9536-002B366F3C4D}"/>
              </a:ext>
            </a:extLst>
          </p:cNvPr>
          <p:cNvSpPr/>
          <p:nvPr/>
        </p:nvSpPr>
        <p:spPr>
          <a:xfrm>
            <a:off x="8113918" y="887357"/>
            <a:ext cx="457200" cy="448965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56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9DAA765-93FC-4CF9-8E13-B5913285A989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7761212" y="668966"/>
            <a:ext cx="419661" cy="284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45A5A6FA-DA34-4C5A-BFAA-E9F90351E936}"/>
              </a:ext>
            </a:extLst>
          </p:cNvPr>
          <p:cNvSpPr/>
          <p:nvPr/>
        </p:nvSpPr>
        <p:spPr>
          <a:xfrm>
            <a:off x="6972931" y="1598567"/>
            <a:ext cx="457200" cy="448965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35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45CFB6E-8B3A-4917-863E-1901053526B4}"/>
              </a:ext>
            </a:extLst>
          </p:cNvPr>
          <p:cNvCxnSpPr>
            <a:cxnSpLocks/>
            <a:stCxn id="8" idx="5"/>
            <a:endCxn id="14" idx="0"/>
          </p:cNvCxnSpPr>
          <p:nvPr/>
        </p:nvCxnSpPr>
        <p:spPr>
          <a:xfrm>
            <a:off x="6900925" y="1270573"/>
            <a:ext cx="300606" cy="327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55DC3E9A-397E-4FFB-9D8B-680EB6839B91}"/>
              </a:ext>
            </a:extLst>
          </p:cNvPr>
          <p:cNvSpPr/>
          <p:nvPr/>
        </p:nvSpPr>
        <p:spPr>
          <a:xfrm>
            <a:off x="8685418" y="1598567"/>
            <a:ext cx="457200" cy="448965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60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20C8DB-01FF-4083-966B-B9BA91F4C41C}"/>
              </a:ext>
            </a:extLst>
          </p:cNvPr>
          <p:cNvCxnSpPr>
            <a:cxnSpLocks/>
            <a:stCxn id="12" idx="5"/>
            <a:endCxn id="16" idx="1"/>
          </p:cNvCxnSpPr>
          <p:nvPr/>
        </p:nvCxnSpPr>
        <p:spPr>
          <a:xfrm>
            <a:off x="8504162" y="1270573"/>
            <a:ext cx="248211" cy="393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4F1ADC91-1F69-42A1-9B6B-BDCB369E64EB}"/>
              </a:ext>
            </a:extLst>
          </p:cNvPr>
          <p:cNvSpPr/>
          <p:nvPr/>
        </p:nvSpPr>
        <p:spPr>
          <a:xfrm>
            <a:off x="5563797" y="2464821"/>
            <a:ext cx="457200" cy="449830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66E4656-0C4B-4A73-B388-593C09CE7916}"/>
              </a:ext>
            </a:extLst>
          </p:cNvPr>
          <p:cNvCxnSpPr>
            <a:cxnSpLocks/>
            <a:stCxn id="9" idx="3"/>
            <a:endCxn id="37" idx="0"/>
          </p:cNvCxnSpPr>
          <p:nvPr/>
        </p:nvCxnSpPr>
        <p:spPr>
          <a:xfrm flipH="1">
            <a:off x="5792398" y="2020412"/>
            <a:ext cx="274340" cy="444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8ACCBEB4-6791-421B-8DA4-831F463AE853}"/>
              </a:ext>
            </a:extLst>
          </p:cNvPr>
          <p:cNvSpPr/>
          <p:nvPr/>
        </p:nvSpPr>
        <p:spPr>
          <a:xfrm>
            <a:off x="7759613" y="1627256"/>
            <a:ext cx="457200" cy="448965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48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3E47FF5-F798-4EEA-AF3E-9770FBC0EF2C}"/>
              </a:ext>
            </a:extLst>
          </p:cNvPr>
          <p:cNvCxnSpPr>
            <a:cxnSpLocks/>
            <a:stCxn id="12" idx="3"/>
            <a:endCxn id="43" idx="0"/>
          </p:cNvCxnSpPr>
          <p:nvPr/>
        </p:nvCxnSpPr>
        <p:spPr>
          <a:xfrm flipH="1">
            <a:off x="7988213" y="1270573"/>
            <a:ext cx="192660" cy="356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72C92DF-08D0-4F8A-9818-3CB76AD9BB7A}"/>
              </a:ext>
            </a:extLst>
          </p:cNvPr>
          <p:cNvSpPr txBox="1"/>
          <p:nvPr/>
        </p:nvSpPr>
        <p:spPr>
          <a:xfrm>
            <a:off x="78963" y="432211"/>
            <a:ext cx="2947089" cy="19620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if (</a:t>
            </a:r>
            <a:r>
              <a:rPr lang="en-US" sz="1350" dirty="0" err="1"/>
              <a:t>curr.left</a:t>
            </a:r>
            <a:r>
              <a:rPr lang="en-US" sz="1350" dirty="0"/>
              <a:t> != null &amp;&amp; </a:t>
            </a:r>
            <a:r>
              <a:rPr lang="en-US" sz="1350" dirty="0" err="1"/>
              <a:t>curr.right</a:t>
            </a:r>
            <a:r>
              <a:rPr lang="en-US" sz="1350" dirty="0"/>
              <a:t> != null){</a:t>
            </a:r>
          </a:p>
          <a:p>
            <a:r>
              <a:rPr lang="en-US" sz="1350" dirty="0"/>
              <a:t>    //a node with 2 children</a:t>
            </a:r>
          </a:p>
          <a:p>
            <a:r>
              <a:rPr lang="en-US" sz="1350" dirty="0"/>
              <a:t>  </a:t>
            </a:r>
          </a:p>
          <a:p>
            <a:endParaRPr lang="en-US" sz="1350" dirty="0"/>
          </a:p>
          <a:p>
            <a:endParaRPr lang="en-US" sz="1350" dirty="0"/>
          </a:p>
          <a:p>
            <a:endParaRPr lang="en-US" sz="1350" dirty="0"/>
          </a:p>
          <a:p>
            <a:endParaRPr lang="en-US" sz="1350" dirty="0"/>
          </a:p>
          <a:p>
            <a:r>
              <a:rPr lang="en-US" sz="1350" dirty="0"/>
              <a:t>  }</a:t>
            </a:r>
          </a:p>
          <a:p>
            <a:endParaRPr lang="en-US" sz="135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23BE90-D376-49E4-9852-FA0E05462F19}"/>
              </a:ext>
            </a:extLst>
          </p:cNvPr>
          <p:cNvSpPr txBox="1"/>
          <p:nvPr/>
        </p:nvSpPr>
        <p:spPr>
          <a:xfrm>
            <a:off x="3104991" y="432211"/>
            <a:ext cx="2666191" cy="19620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50" dirty="0"/>
              <a:t>if (</a:t>
            </a:r>
            <a:r>
              <a:rPr lang="en-US" sz="1350" dirty="0" err="1"/>
              <a:t>curr</a:t>
            </a:r>
            <a:r>
              <a:rPr lang="en-US" sz="1350" dirty="0"/>
              <a:t> == root){</a:t>
            </a:r>
          </a:p>
          <a:p>
            <a:r>
              <a:rPr lang="en-US" sz="1350" dirty="0"/>
              <a:t>    //root node</a:t>
            </a:r>
          </a:p>
          <a:p>
            <a:r>
              <a:rPr lang="en-US" sz="1350" dirty="0"/>
              <a:t>  </a:t>
            </a:r>
          </a:p>
          <a:p>
            <a:endParaRPr lang="en-US" sz="1350" dirty="0"/>
          </a:p>
          <a:p>
            <a:endParaRPr lang="en-US" sz="1350" dirty="0"/>
          </a:p>
          <a:p>
            <a:endParaRPr lang="en-US" sz="1350" dirty="0"/>
          </a:p>
          <a:p>
            <a:endParaRPr lang="en-US" sz="1350" dirty="0"/>
          </a:p>
          <a:p>
            <a:r>
              <a:rPr lang="en-US" sz="1350" dirty="0"/>
              <a:t>  }</a:t>
            </a:r>
          </a:p>
          <a:p>
            <a:endParaRPr lang="en-US" sz="13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74F869-13DB-487C-B943-233B2E1F7B7D}"/>
              </a:ext>
            </a:extLst>
          </p:cNvPr>
          <p:cNvSpPr txBox="1"/>
          <p:nvPr/>
        </p:nvSpPr>
        <p:spPr>
          <a:xfrm>
            <a:off x="87603" y="2464820"/>
            <a:ext cx="2631607" cy="23775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50" dirty="0"/>
              <a:t>if (</a:t>
            </a:r>
            <a:r>
              <a:rPr lang="en-US" sz="1350" dirty="0" err="1"/>
              <a:t>curr.left</a:t>
            </a:r>
            <a:r>
              <a:rPr lang="en-US" sz="1350" dirty="0"/>
              <a:t>!= null){</a:t>
            </a:r>
          </a:p>
          <a:p>
            <a:r>
              <a:rPr lang="en-US" sz="1350" dirty="0"/>
              <a:t>    </a:t>
            </a:r>
          </a:p>
          <a:p>
            <a:endParaRPr lang="en-US" sz="1350" dirty="0"/>
          </a:p>
          <a:p>
            <a:endParaRPr lang="en-US" sz="1350" dirty="0"/>
          </a:p>
          <a:p>
            <a:r>
              <a:rPr lang="en-US" sz="1350" dirty="0"/>
              <a:t>}</a:t>
            </a:r>
          </a:p>
          <a:p>
            <a:r>
              <a:rPr lang="en-US" sz="1350" dirty="0"/>
              <a:t>else if (</a:t>
            </a:r>
            <a:r>
              <a:rPr lang="en-US" sz="1350" dirty="0" err="1"/>
              <a:t>curr.right</a:t>
            </a:r>
            <a:r>
              <a:rPr lang="en-US" sz="1350" dirty="0"/>
              <a:t> != null){</a:t>
            </a:r>
          </a:p>
          <a:p>
            <a:endParaRPr lang="en-US" sz="1350" dirty="0"/>
          </a:p>
          <a:p>
            <a:endParaRPr lang="en-US" sz="1350" dirty="0"/>
          </a:p>
          <a:p>
            <a:endParaRPr lang="en-US" sz="1350" dirty="0"/>
          </a:p>
          <a:p>
            <a:endParaRPr lang="en-US" sz="1350" dirty="0"/>
          </a:p>
          <a:p>
            <a:r>
              <a:rPr lang="en-US" sz="1350" dirty="0"/>
              <a:t>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92884C-7368-47FF-BC28-A2702D74A4C9}"/>
              </a:ext>
            </a:extLst>
          </p:cNvPr>
          <p:cNvSpPr txBox="1"/>
          <p:nvPr/>
        </p:nvSpPr>
        <p:spPr>
          <a:xfrm>
            <a:off x="3060283" y="2991955"/>
            <a:ext cx="3008003" cy="19620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if (</a:t>
            </a:r>
            <a:r>
              <a:rPr lang="en-US" sz="1350" dirty="0" err="1"/>
              <a:t>curr.left</a:t>
            </a:r>
            <a:r>
              <a:rPr lang="en-US" sz="1350" dirty="0"/>
              <a:t> == null &amp;&amp; </a:t>
            </a:r>
            <a:r>
              <a:rPr lang="en-US" sz="1350" dirty="0" err="1"/>
              <a:t>curr.right</a:t>
            </a:r>
            <a:r>
              <a:rPr lang="en-US" sz="1350" dirty="0"/>
              <a:t> == null){</a:t>
            </a:r>
          </a:p>
          <a:p>
            <a:r>
              <a:rPr lang="en-US" sz="1350" dirty="0"/>
              <a:t>    //leaf node</a:t>
            </a:r>
          </a:p>
          <a:p>
            <a:r>
              <a:rPr lang="en-US" sz="1350" dirty="0"/>
              <a:t>  </a:t>
            </a:r>
          </a:p>
          <a:p>
            <a:endParaRPr lang="en-US" sz="1350" dirty="0"/>
          </a:p>
          <a:p>
            <a:endParaRPr lang="en-US" sz="1350" dirty="0"/>
          </a:p>
          <a:p>
            <a:endParaRPr lang="en-US" sz="1350" dirty="0"/>
          </a:p>
          <a:p>
            <a:endParaRPr lang="en-US" sz="1350" dirty="0"/>
          </a:p>
          <a:p>
            <a:r>
              <a:rPr lang="en-US" sz="1350" dirty="0"/>
              <a:t>  }</a:t>
            </a:r>
          </a:p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778458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0A94F-F08C-4B71-B114-27D364F3B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Successor of a Node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86D2987-7D82-4388-8837-3DA6F68AEA8C}"/>
              </a:ext>
            </a:extLst>
          </p:cNvPr>
          <p:cNvSpPr/>
          <p:nvPr/>
        </p:nvSpPr>
        <p:spPr>
          <a:xfrm>
            <a:off x="2419493" y="1268016"/>
            <a:ext cx="457200" cy="514350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2103298-9F7F-4BC7-BCA8-330E9EFDDBC7}"/>
              </a:ext>
            </a:extLst>
          </p:cNvPr>
          <p:cNvSpPr/>
          <p:nvPr/>
        </p:nvSpPr>
        <p:spPr>
          <a:xfrm>
            <a:off x="1559205" y="1869623"/>
            <a:ext cx="457200" cy="514350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DFC41F-A3B6-447D-A632-5C55E275BC64}"/>
              </a:ext>
            </a:extLst>
          </p:cNvPr>
          <p:cNvSpPr/>
          <p:nvPr/>
        </p:nvSpPr>
        <p:spPr>
          <a:xfrm>
            <a:off x="1048307" y="2619462"/>
            <a:ext cx="457200" cy="514350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C4D9EF-2968-4134-8022-E7B5A19A3900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1949449" y="1707042"/>
            <a:ext cx="536999" cy="237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CD5210-098A-4608-8315-A4E627DC0192}"/>
              </a:ext>
            </a:extLst>
          </p:cNvPr>
          <p:cNvCxnSpPr>
            <a:stCxn id="5" idx="3"/>
            <a:endCxn id="6" idx="0"/>
          </p:cNvCxnSpPr>
          <p:nvPr/>
        </p:nvCxnSpPr>
        <p:spPr>
          <a:xfrm flipH="1">
            <a:off x="1276907" y="2308648"/>
            <a:ext cx="349254" cy="310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2F255F31-6B46-4289-9B08-5BA4CB145579}"/>
              </a:ext>
            </a:extLst>
          </p:cNvPr>
          <p:cNvSpPr/>
          <p:nvPr/>
        </p:nvSpPr>
        <p:spPr>
          <a:xfrm>
            <a:off x="3162443" y="1869623"/>
            <a:ext cx="457200" cy="514350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56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B9EE966-66D5-46BF-9757-22DE3F9D55CB}"/>
              </a:ext>
            </a:extLst>
          </p:cNvPr>
          <p:cNvCxnSpPr>
            <a:cxnSpLocks/>
            <a:stCxn id="4" idx="5"/>
            <a:endCxn id="9" idx="1"/>
          </p:cNvCxnSpPr>
          <p:nvPr/>
        </p:nvCxnSpPr>
        <p:spPr>
          <a:xfrm>
            <a:off x="2809737" y="1707042"/>
            <a:ext cx="419661" cy="237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C0925F97-1858-4D10-BF72-96637B2C04C9}"/>
              </a:ext>
            </a:extLst>
          </p:cNvPr>
          <p:cNvSpPr/>
          <p:nvPr/>
        </p:nvSpPr>
        <p:spPr>
          <a:xfrm>
            <a:off x="2021456" y="2580833"/>
            <a:ext cx="457200" cy="514350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35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77A1FD-9820-4FE5-AAD0-E721F2FE3C46}"/>
              </a:ext>
            </a:extLst>
          </p:cNvPr>
          <p:cNvCxnSpPr>
            <a:stCxn id="5" idx="5"/>
            <a:endCxn id="11" idx="0"/>
          </p:cNvCxnSpPr>
          <p:nvPr/>
        </p:nvCxnSpPr>
        <p:spPr>
          <a:xfrm>
            <a:off x="1949450" y="2308649"/>
            <a:ext cx="300606" cy="272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C8492280-022B-4916-81EB-6C58BF9E21E7}"/>
              </a:ext>
            </a:extLst>
          </p:cNvPr>
          <p:cNvSpPr/>
          <p:nvPr/>
        </p:nvSpPr>
        <p:spPr>
          <a:xfrm>
            <a:off x="3733943" y="2544137"/>
            <a:ext cx="457200" cy="514350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FF9C3A-4763-4227-8BE1-A29E2512B046}"/>
              </a:ext>
            </a:extLst>
          </p:cNvPr>
          <p:cNvCxnSpPr>
            <a:cxnSpLocks/>
            <a:stCxn id="9" idx="5"/>
            <a:endCxn id="13" idx="1"/>
          </p:cNvCxnSpPr>
          <p:nvPr/>
        </p:nvCxnSpPr>
        <p:spPr>
          <a:xfrm>
            <a:off x="3552687" y="2308648"/>
            <a:ext cx="248211" cy="310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6A1CD272-6770-4453-B281-FCEB3878A8EC}"/>
              </a:ext>
            </a:extLst>
          </p:cNvPr>
          <p:cNvSpPr/>
          <p:nvPr/>
        </p:nvSpPr>
        <p:spPr>
          <a:xfrm>
            <a:off x="612322" y="3447086"/>
            <a:ext cx="457200" cy="514350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F4C8F72-44D7-40BD-BD86-5524216977E7}"/>
              </a:ext>
            </a:extLst>
          </p:cNvPr>
          <p:cNvCxnSpPr>
            <a:stCxn id="6" idx="3"/>
            <a:endCxn id="15" idx="0"/>
          </p:cNvCxnSpPr>
          <p:nvPr/>
        </p:nvCxnSpPr>
        <p:spPr>
          <a:xfrm flipH="1">
            <a:off x="840922" y="3058487"/>
            <a:ext cx="274340" cy="388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DD4085C6-53C5-4A0E-BD88-42C71E329596}"/>
              </a:ext>
            </a:extLst>
          </p:cNvPr>
          <p:cNvSpPr/>
          <p:nvPr/>
        </p:nvSpPr>
        <p:spPr>
          <a:xfrm>
            <a:off x="2808138" y="2609522"/>
            <a:ext cx="457200" cy="514350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48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601851B-F83F-4376-9967-3A992F804DB3}"/>
              </a:ext>
            </a:extLst>
          </p:cNvPr>
          <p:cNvCxnSpPr>
            <a:stCxn id="9" idx="3"/>
            <a:endCxn id="17" idx="0"/>
          </p:cNvCxnSpPr>
          <p:nvPr/>
        </p:nvCxnSpPr>
        <p:spPr>
          <a:xfrm flipH="1">
            <a:off x="3036738" y="2308649"/>
            <a:ext cx="192660" cy="300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B17F211-5EC0-4745-95CD-FA019F6893FE}"/>
              </a:ext>
            </a:extLst>
          </p:cNvPr>
          <p:cNvSpPr txBox="1"/>
          <p:nvPr/>
        </p:nvSpPr>
        <p:spPr>
          <a:xfrm>
            <a:off x="5600700" y="1371600"/>
            <a:ext cx="2185214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What is the successor of 32?</a:t>
            </a:r>
          </a:p>
          <a:p>
            <a:pPr marL="257175" indent="-257175">
              <a:buAutoNum type="alphaUcPeriod"/>
            </a:pPr>
            <a:r>
              <a:rPr lang="en-US" sz="1350" dirty="0"/>
              <a:t>35</a:t>
            </a:r>
          </a:p>
          <a:p>
            <a:pPr marL="257175" indent="-257175">
              <a:buAutoNum type="alphaUcPeriod"/>
            </a:pPr>
            <a:r>
              <a:rPr lang="en-US" sz="1350" dirty="0"/>
              <a:t>42</a:t>
            </a:r>
          </a:p>
          <a:p>
            <a:pPr marL="257175" indent="-257175">
              <a:buAutoNum type="alphaUcPeriod"/>
            </a:pPr>
            <a:r>
              <a:rPr lang="en-US" sz="1350" dirty="0"/>
              <a:t>60</a:t>
            </a:r>
          </a:p>
          <a:p>
            <a:pPr marL="257175" indent="-257175">
              <a:buAutoNum type="alphaUcPeriod"/>
            </a:pPr>
            <a:r>
              <a:rPr lang="en-US" sz="1350" dirty="0"/>
              <a:t>6</a:t>
            </a:r>
          </a:p>
          <a:p>
            <a:pPr marL="257175" indent="-257175">
              <a:buAutoNum type="alphaUcPeriod"/>
            </a:pPr>
            <a:r>
              <a:rPr lang="en-US" sz="1350" dirty="0"/>
              <a:t>Something else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695137-6848-4E91-B34F-BAFD4393FF8B}"/>
              </a:ext>
            </a:extLst>
          </p:cNvPr>
          <p:cNvSpPr txBox="1"/>
          <p:nvPr/>
        </p:nvSpPr>
        <p:spPr>
          <a:xfrm>
            <a:off x="5600699" y="3458174"/>
            <a:ext cx="2185214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What is the successor of 12?</a:t>
            </a:r>
          </a:p>
          <a:p>
            <a:pPr marL="257175" indent="-257175">
              <a:buAutoNum type="alphaUcPeriod"/>
            </a:pPr>
            <a:r>
              <a:rPr lang="en-US" sz="1350" dirty="0"/>
              <a:t>32</a:t>
            </a:r>
          </a:p>
          <a:p>
            <a:pPr marL="257175" indent="-257175">
              <a:buAutoNum type="alphaUcPeriod"/>
            </a:pPr>
            <a:r>
              <a:rPr lang="en-US" sz="1350" dirty="0"/>
              <a:t>35</a:t>
            </a:r>
          </a:p>
          <a:p>
            <a:pPr marL="257175" indent="-257175">
              <a:buAutoNum type="alphaUcPeriod"/>
            </a:pPr>
            <a:r>
              <a:rPr lang="en-US" sz="1350" dirty="0"/>
              <a:t>42</a:t>
            </a:r>
          </a:p>
          <a:p>
            <a:pPr marL="257175" indent="-257175">
              <a:buAutoNum type="alphaUcPeriod"/>
            </a:pPr>
            <a:r>
              <a:rPr lang="en-US" sz="1350" dirty="0"/>
              <a:t>48</a:t>
            </a:r>
          </a:p>
          <a:p>
            <a:pPr marL="257175" indent="-257175">
              <a:buAutoNum type="alphaUcPeriod"/>
            </a:pPr>
            <a:r>
              <a:rPr lang="en-US" sz="1350" dirty="0"/>
              <a:t>Something else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4411BB-FBE6-46C0-BBDD-E74FA651372E}"/>
              </a:ext>
            </a:extLst>
          </p:cNvPr>
          <p:cNvSpPr txBox="1"/>
          <p:nvPr/>
        </p:nvSpPr>
        <p:spPr>
          <a:xfrm>
            <a:off x="840922" y="4124018"/>
            <a:ext cx="41967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Which class is a better fit to have the successor function?</a:t>
            </a:r>
          </a:p>
          <a:p>
            <a:pPr marL="257175" indent="-257175">
              <a:buAutoNum type="alphaUcPeriod"/>
            </a:pPr>
            <a:r>
              <a:rPr lang="en-US" sz="1350" dirty="0"/>
              <a:t>In </a:t>
            </a:r>
            <a:r>
              <a:rPr lang="en-US" sz="1350" dirty="0" err="1"/>
              <a:t>BSTNode</a:t>
            </a:r>
            <a:r>
              <a:rPr lang="en-US" sz="1350" dirty="0"/>
              <a:t> class</a:t>
            </a:r>
          </a:p>
          <a:p>
            <a:pPr marL="257175" indent="-257175">
              <a:buAutoNum type="alphaUcPeriod"/>
            </a:pPr>
            <a:r>
              <a:rPr lang="en-US" sz="1350" dirty="0"/>
              <a:t>In BST class</a:t>
            </a:r>
          </a:p>
          <a:p>
            <a:pPr marL="257175" indent="-257175">
              <a:buAutoNum type="alphaUcPeriod"/>
            </a:pPr>
            <a:r>
              <a:rPr lang="en-US" sz="1350" dirty="0"/>
              <a:t>Either one is fine. It depends on your design</a:t>
            </a:r>
          </a:p>
        </p:txBody>
      </p:sp>
    </p:spTree>
    <p:extLst>
      <p:ext uri="{BB962C8B-B14F-4D97-AF65-F5344CB8AC3E}">
        <p14:creationId xmlns:p14="http://schemas.microsoft.com/office/powerpoint/2010/main" val="14729894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631B0-8305-41F1-BC11-5780127EB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 of a BST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12751-EA2C-4DB5-A958-D7A3984C9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200" y="1370410"/>
            <a:ext cx="5600700" cy="240268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BSTNode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min(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BSTNode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if (________A_________){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else{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return_________B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____________;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E05199-A2DB-4FAB-A884-595185CBFA58}"/>
              </a:ext>
            </a:extLst>
          </p:cNvPr>
          <p:cNvSpPr txBox="1"/>
          <p:nvPr/>
        </p:nvSpPr>
        <p:spPr>
          <a:xfrm>
            <a:off x="6515101" y="793090"/>
            <a:ext cx="2179443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What should I fill in blank A?</a:t>
            </a:r>
          </a:p>
          <a:p>
            <a:pPr marL="257175" indent="-257175">
              <a:buAutoNum type="alphaUcPeriod"/>
            </a:pPr>
            <a:r>
              <a:rPr lang="en-US" sz="1350" dirty="0" err="1"/>
              <a:t>root.left</a:t>
            </a:r>
            <a:r>
              <a:rPr lang="en-US" sz="1350" dirty="0"/>
              <a:t> == null</a:t>
            </a:r>
          </a:p>
          <a:p>
            <a:pPr marL="257175" indent="-257175">
              <a:buAutoNum type="alphaUcPeriod"/>
            </a:pPr>
            <a:r>
              <a:rPr lang="en-US" sz="1350" dirty="0" err="1"/>
              <a:t>root.left</a:t>
            </a:r>
            <a:r>
              <a:rPr lang="en-US" sz="1350" dirty="0"/>
              <a:t> != null</a:t>
            </a:r>
          </a:p>
          <a:p>
            <a:pPr marL="257175" indent="-257175">
              <a:buAutoNum type="alphaUcPeriod"/>
            </a:pPr>
            <a:r>
              <a:rPr lang="en-US" sz="1350" dirty="0" err="1"/>
              <a:t>curr</a:t>
            </a:r>
            <a:r>
              <a:rPr lang="en-US" sz="1350" dirty="0"/>
              <a:t> != null</a:t>
            </a:r>
          </a:p>
          <a:p>
            <a:pPr marL="257175" indent="-257175">
              <a:buAutoNum type="alphaUcPeriod"/>
            </a:pPr>
            <a:r>
              <a:rPr lang="en-US" sz="1350" dirty="0" err="1"/>
              <a:t>curr.left</a:t>
            </a:r>
            <a:r>
              <a:rPr lang="en-US" sz="1350" dirty="0"/>
              <a:t> != null</a:t>
            </a:r>
          </a:p>
          <a:p>
            <a:pPr marL="257175" indent="-257175">
              <a:buAutoNum type="alphaUcPeriod"/>
            </a:pPr>
            <a:r>
              <a:rPr lang="en-US" sz="1350" dirty="0"/>
              <a:t>Something else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3AF29E-E8CF-48FE-9478-D0B5A45BB61E}"/>
              </a:ext>
            </a:extLst>
          </p:cNvPr>
          <p:cNvSpPr txBox="1"/>
          <p:nvPr/>
        </p:nvSpPr>
        <p:spPr>
          <a:xfrm>
            <a:off x="6515100" y="2686050"/>
            <a:ext cx="2180405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What should I fill in blank B?</a:t>
            </a:r>
          </a:p>
          <a:p>
            <a:pPr marL="257175" indent="-257175">
              <a:buAutoNum type="alphaUcPeriod"/>
            </a:pPr>
            <a:r>
              <a:rPr lang="en-US" sz="1350" dirty="0"/>
              <a:t>min(</a:t>
            </a:r>
            <a:r>
              <a:rPr lang="en-US" sz="1350" dirty="0" err="1"/>
              <a:t>root.left</a:t>
            </a:r>
            <a:r>
              <a:rPr lang="en-US" sz="1350" dirty="0"/>
              <a:t>)</a:t>
            </a:r>
          </a:p>
          <a:p>
            <a:pPr marL="257175" indent="-257175">
              <a:buAutoNum type="alphaUcPeriod"/>
            </a:pPr>
            <a:r>
              <a:rPr lang="en-US" sz="1350" dirty="0"/>
              <a:t>min(</a:t>
            </a:r>
            <a:r>
              <a:rPr lang="en-US" sz="1350" dirty="0" err="1"/>
              <a:t>curr.right</a:t>
            </a:r>
            <a:r>
              <a:rPr lang="en-US" sz="1350" dirty="0"/>
              <a:t>)</a:t>
            </a:r>
          </a:p>
          <a:p>
            <a:pPr marL="257175" indent="-257175">
              <a:buAutoNum type="alphaUcPeriod"/>
            </a:pPr>
            <a:r>
              <a:rPr lang="en-US" sz="1350" dirty="0"/>
              <a:t>min(</a:t>
            </a:r>
            <a:r>
              <a:rPr lang="en-US" sz="1350" dirty="0" err="1"/>
              <a:t>curr.left</a:t>
            </a:r>
            <a:r>
              <a:rPr lang="en-US" sz="1350" dirty="0"/>
              <a:t>)</a:t>
            </a:r>
          </a:p>
          <a:p>
            <a:pPr marL="257175" indent="-257175">
              <a:buAutoNum type="alphaUcPeriod"/>
            </a:pPr>
            <a:r>
              <a:rPr lang="en-US" sz="1350" dirty="0"/>
              <a:t>min(</a:t>
            </a:r>
            <a:r>
              <a:rPr lang="en-US" sz="1350" dirty="0" err="1"/>
              <a:t>curr.left.right</a:t>
            </a:r>
            <a:r>
              <a:rPr lang="en-US" sz="1350" dirty="0"/>
              <a:t>)</a:t>
            </a:r>
          </a:p>
          <a:p>
            <a:pPr marL="257175" indent="-257175">
              <a:buAutoNum type="alphaUcPeriod"/>
            </a:pPr>
            <a:r>
              <a:rPr lang="en-US" sz="1350" dirty="0"/>
              <a:t>Something else</a:t>
            </a:r>
          </a:p>
        </p:txBody>
      </p:sp>
    </p:spTree>
    <p:extLst>
      <p:ext uri="{BB962C8B-B14F-4D97-AF65-F5344CB8AC3E}">
        <p14:creationId xmlns:p14="http://schemas.microsoft.com/office/powerpoint/2010/main" val="34328507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03B9-E0DF-49D0-86AB-073EEC2E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on Lecture 19?</a:t>
            </a:r>
          </a:p>
        </p:txBody>
      </p:sp>
    </p:spTree>
    <p:extLst>
      <p:ext uri="{BB962C8B-B14F-4D97-AF65-F5344CB8AC3E}">
        <p14:creationId xmlns:p14="http://schemas.microsoft.com/office/powerpoint/2010/main" val="3251032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 on Lecture 19?</a:t>
            </a:r>
          </a:p>
          <a:p>
            <a:r>
              <a:rPr lang="en-US" dirty="0"/>
              <a:t>Binary Search Trees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1A9D8-1E6D-4836-B03D-CE57851AD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979B6-8D10-4F0E-887A-BCA148583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1088231"/>
          </a:xfrm>
        </p:spPr>
        <p:txBody>
          <a:bodyPr/>
          <a:lstStyle/>
          <a:p>
            <a:r>
              <a:rPr lang="en-US" dirty="0"/>
              <a:t>A binary tree where the </a:t>
            </a:r>
            <a:r>
              <a:rPr lang="en-US" dirty="0">
                <a:solidFill>
                  <a:srgbClr val="FF0000"/>
                </a:solidFill>
              </a:rPr>
              <a:t>key</a:t>
            </a:r>
            <a:r>
              <a:rPr lang="en-US" dirty="0"/>
              <a:t> in each node </a:t>
            </a:r>
            <a:r>
              <a:rPr lang="en-US" dirty="0">
                <a:solidFill>
                  <a:srgbClr val="FF0000"/>
                </a:solidFill>
              </a:rPr>
              <a:t>must be greater than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or equal</a:t>
            </a:r>
            <a:r>
              <a:rPr lang="en-US" dirty="0"/>
              <a:t> to any key stored in the </a:t>
            </a:r>
            <a:r>
              <a:rPr lang="en-US" dirty="0">
                <a:solidFill>
                  <a:srgbClr val="FF0000"/>
                </a:solidFill>
              </a:rPr>
              <a:t>left sub-tree</a:t>
            </a:r>
            <a:r>
              <a:rPr lang="en-US" dirty="0"/>
              <a:t>, and </a:t>
            </a:r>
            <a:r>
              <a:rPr lang="en-US" dirty="0">
                <a:solidFill>
                  <a:srgbClr val="FF0000"/>
                </a:solidFill>
              </a:rPr>
              <a:t>less than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or equal to </a:t>
            </a:r>
            <a:r>
              <a:rPr lang="en-US" dirty="0"/>
              <a:t>any key stored in the </a:t>
            </a:r>
            <a:r>
              <a:rPr lang="en-US" dirty="0">
                <a:solidFill>
                  <a:srgbClr val="FF0000"/>
                </a:solidFill>
              </a:rPr>
              <a:t>right sub-tree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AFA3A4C-E94D-439B-B83A-A7A8FA06BA8F}"/>
              </a:ext>
            </a:extLst>
          </p:cNvPr>
          <p:cNvSpPr/>
          <p:nvPr/>
        </p:nvSpPr>
        <p:spPr>
          <a:xfrm>
            <a:off x="4264602" y="2721565"/>
            <a:ext cx="307398" cy="329021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B07E946-5913-4721-A6A4-91D86077620C}"/>
              </a:ext>
            </a:extLst>
          </p:cNvPr>
          <p:cNvCxnSpPr>
            <a:cxnSpLocks/>
            <a:stCxn id="12" idx="3"/>
            <a:endCxn id="15" idx="0"/>
          </p:cNvCxnSpPr>
          <p:nvPr/>
        </p:nvCxnSpPr>
        <p:spPr>
          <a:xfrm flipH="1">
            <a:off x="3512285" y="3002402"/>
            <a:ext cx="797334" cy="3954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1E89350-486C-4EFF-BF98-7C9C35FEEEB4}"/>
              </a:ext>
            </a:extLst>
          </p:cNvPr>
          <p:cNvCxnSpPr>
            <a:cxnSpLocks/>
            <a:stCxn id="12" idx="5"/>
            <a:endCxn id="16" idx="0"/>
          </p:cNvCxnSpPr>
          <p:nvPr/>
        </p:nvCxnSpPr>
        <p:spPr>
          <a:xfrm>
            <a:off x="4526983" y="3002402"/>
            <a:ext cx="1037081" cy="3954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6C6C7BB7-84F0-4542-93DF-A0457D9998F6}"/>
              </a:ext>
            </a:extLst>
          </p:cNvPr>
          <p:cNvSpPr/>
          <p:nvPr/>
        </p:nvSpPr>
        <p:spPr>
          <a:xfrm>
            <a:off x="3028950" y="3397847"/>
            <a:ext cx="966671" cy="857250"/>
          </a:xfrm>
          <a:prstGeom prst="triangl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&lt;=x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582EE006-572F-4356-B749-2C31C65CACD2}"/>
              </a:ext>
            </a:extLst>
          </p:cNvPr>
          <p:cNvSpPr/>
          <p:nvPr/>
        </p:nvSpPr>
        <p:spPr>
          <a:xfrm>
            <a:off x="5080729" y="3397847"/>
            <a:ext cx="966671" cy="857250"/>
          </a:xfrm>
          <a:prstGeom prst="triangl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&gt;=x</a:t>
            </a:r>
          </a:p>
        </p:txBody>
      </p:sp>
    </p:spTree>
    <p:extLst>
      <p:ext uri="{BB962C8B-B14F-4D97-AF65-F5344CB8AC3E}">
        <p14:creationId xmlns:p14="http://schemas.microsoft.com/office/powerpoint/2010/main" val="1315365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7C04F-0C7D-4995-85DC-13D657014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 Find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CBF1A4-7A04-4DC8-9E23-4892947ADDDD}"/>
              </a:ext>
            </a:extLst>
          </p:cNvPr>
          <p:cNvSpPr/>
          <p:nvPr/>
        </p:nvSpPr>
        <p:spPr>
          <a:xfrm>
            <a:off x="571499" y="1200150"/>
            <a:ext cx="769987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//Adopted from a generic binary tree</a:t>
            </a:r>
          </a:p>
          <a:p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containsHelper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BSTNode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currRoot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, Integer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currRoot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null) return false;  // first base case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currRoot.value.equals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)) //second base case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true;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containsHelper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currRoot.left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||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containsHelper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currRoot.right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8BAE91-3250-45A2-82E9-B2072845B6CB}"/>
              </a:ext>
            </a:extLst>
          </p:cNvPr>
          <p:cNvSpPr txBox="1"/>
          <p:nvPr/>
        </p:nvSpPr>
        <p:spPr>
          <a:xfrm>
            <a:off x="628650" y="3429001"/>
            <a:ext cx="41719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Can I just use this for BST find?</a:t>
            </a:r>
          </a:p>
          <a:p>
            <a:pPr marL="257175" indent="-257175">
              <a:buAutoNum type="alphaUcPeriod"/>
            </a:pPr>
            <a:r>
              <a:rPr lang="en-US" sz="1500" dirty="0"/>
              <a:t>Yes, it will work just fine.</a:t>
            </a:r>
          </a:p>
          <a:p>
            <a:pPr marL="257175" indent="-257175">
              <a:buAutoNum type="alphaUcPeriod"/>
            </a:pPr>
            <a:r>
              <a:rPr lang="en-US" sz="1500" dirty="0"/>
              <a:t>Yes, but we can probably do better</a:t>
            </a:r>
          </a:p>
          <a:p>
            <a:pPr marL="257175" indent="-257175">
              <a:buAutoNum type="alphaUcPeriod"/>
            </a:pPr>
            <a:r>
              <a:rPr lang="en-US" sz="1500" dirty="0"/>
              <a:t>No, it won’t work for a BST</a:t>
            </a:r>
          </a:p>
        </p:txBody>
      </p:sp>
    </p:spTree>
    <p:extLst>
      <p:ext uri="{BB962C8B-B14F-4D97-AF65-F5344CB8AC3E}">
        <p14:creationId xmlns:p14="http://schemas.microsoft.com/office/powerpoint/2010/main" val="2681297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CBF1A4-7A04-4DC8-9E23-4892947ADDDD}"/>
              </a:ext>
            </a:extLst>
          </p:cNvPr>
          <p:cNvSpPr/>
          <p:nvPr/>
        </p:nvSpPr>
        <p:spPr>
          <a:xfrm>
            <a:off x="0" y="2789683"/>
            <a:ext cx="8229600" cy="23775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3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//BST version</a:t>
            </a:r>
          </a:p>
          <a:p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findHelper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BSTNode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, Integer value){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null) return false;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curr.value.equals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(value)) return true;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3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3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curr.value.compareTo</a:t>
            </a:r>
            <a:r>
              <a:rPr lang="en-US" sz="13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(value)&lt;0){ //value is bigger than current node</a:t>
            </a:r>
          </a:p>
          <a:p>
            <a:r>
              <a:rPr lang="en-US" sz="13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3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findHelper</a:t>
            </a:r>
            <a:r>
              <a:rPr lang="en-US" sz="13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curr.right</a:t>
            </a:r>
            <a:r>
              <a:rPr lang="en-US" sz="13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value);</a:t>
            </a:r>
          </a:p>
          <a:p>
            <a:r>
              <a:rPr lang="en-US" sz="13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3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else{</a:t>
            </a:r>
          </a:p>
          <a:p>
            <a:r>
              <a:rPr lang="en-US" sz="13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3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findHelper</a:t>
            </a:r>
            <a:r>
              <a:rPr lang="en-US" sz="13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curr.left</a:t>
            </a:r>
            <a:r>
              <a:rPr lang="en-US" sz="13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value);</a:t>
            </a:r>
          </a:p>
          <a:p>
            <a:r>
              <a:rPr lang="en-US" sz="13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3D554A1-D7EC-41F2-B617-9E86C09C7A15}"/>
              </a:ext>
            </a:extLst>
          </p:cNvPr>
          <p:cNvGrpSpPr/>
          <p:nvPr/>
        </p:nvGrpSpPr>
        <p:grpSpPr>
          <a:xfrm>
            <a:off x="7302263" y="1505928"/>
            <a:ext cx="1314450" cy="1217524"/>
            <a:chOff x="5787329" y="1723292"/>
            <a:chExt cx="2606679" cy="253776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CBD9F4A-29D5-4661-A163-4CB4080C385C}"/>
                </a:ext>
              </a:extLst>
            </p:cNvPr>
            <p:cNvSpPr/>
            <p:nvPr/>
          </p:nvSpPr>
          <p:spPr>
            <a:xfrm>
              <a:off x="7094858" y="1723292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42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42DE888-198B-4276-810C-81C37EBDEC8D}"/>
                </a:ext>
              </a:extLst>
            </p:cNvPr>
            <p:cNvSpPr/>
            <p:nvPr/>
          </p:nvSpPr>
          <p:spPr>
            <a:xfrm>
              <a:off x="6233057" y="2514600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32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1D11600-7452-494C-90A8-62673595EF55}"/>
                </a:ext>
              </a:extLst>
            </p:cNvPr>
            <p:cNvCxnSpPr>
              <a:stCxn id="6" idx="3"/>
              <a:endCxn id="7" idx="0"/>
            </p:cNvCxnSpPr>
            <p:nvPr/>
          </p:nvCxnSpPr>
          <p:spPr>
            <a:xfrm flipH="1">
              <a:off x="6537857" y="2308659"/>
              <a:ext cx="646275" cy="2059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6C12254-3FD2-478F-8F6F-98CB406A9150}"/>
                </a:ext>
              </a:extLst>
            </p:cNvPr>
            <p:cNvSpPr/>
            <p:nvPr/>
          </p:nvSpPr>
          <p:spPr>
            <a:xfrm>
              <a:off x="7784408" y="2687908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65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D953961-C055-47EE-BC00-E16F4D9C41F0}"/>
                </a:ext>
              </a:extLst>
            </p:cNvPr>
            <p:cNvCxnSpPr>
              <a:stCxn id="6" idx="5"/>
              <a:endCxn id="9" idx="0"/>
            </p:cNvCxnSpPr>
            <p:nvPr/>
          </p:nvCxnSpPr>
          <p:spPr>
            <a:xfrm>
              <a:off x="7615184" y="2308659"/>
              <a:ext cx="474024" cy="379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A5F0718-C6B5-442D-A38E-3617537F12CD}"/>
                </a:ext>
              </a:extLst>
            </p:cNvPr>
            <p:cNvSpPr/>
            <p:nvPr/>
          </p:nvSpPr>
          <p:spPr>
            <a:xfrm>
              <a:off x="5787329" y="3575257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30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5DF7636-DD7F-43ED-8A8F-52F494BD2DDD}"/>
                </a:ext>
              </a:extLst>
            </p:cNvPr>
            <p:cNvCxnSpPr>
              <a:stCxn id="7" idx="3"/>
              <a:endCxn id="11" idx="0"/>
            </p:cNvCxnSpPr>
            <p:nvPr/>
          </p:nvCxnSpPr>
          <p:spPr>
            <a:xfrm flipH="1">
              <a:off x="6092129" y="3099967"/>
              <a:ext cx="230202" cy="4752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FCF14C8-B16B-4A3B-9CD2-5AC98D812258}"/>
                </a:ext>
              </a:extLst>
            </p:cNvPr>
            <p:cNvSpPr/>
            <p:nvPr/>
          </p:nvSpPr>
          <p:spPr>
            <a:xfrm>
              <a:off x="6728997" y="3575257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38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0B188CD-CA68-4F70-96F8-2FA557190FB1}"/>
                </a:ext>
              </a:extLst>
            </p:cNvPr>
            <p:cNvCxnSpPr>
              <a:stCxn id="7" idx="5"/>
              <a:endCxn id="13" idx="0"/>
            </p:cNvCxnSpPr>
            <p:nvPr/>
          </p:nvCxnSpPr>
          <p:spPr>
            <a:xfrm>
              <a:off x="6753383" y="3099967"/>
              <a:ext cx="280414" cy="4752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308A13E-4F43-4E43-B12A-C8DA3010AECF}"/>
              </a:ext>
            </a:extLst>
          </p:cNvPr>
          <p:cNvSpPr txBox="1"/>
          <p:nvPr/>
        </p:nvSpPr>
        <p:spPr>
          <a:xfrm>
            <a:off x="8115300" y="851710"/>
            <a:ext cx="48320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root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F4EB77F-F807-4F75-9668-F3D3999BC0F9}"/>
              </a:ext>
            </a:extLst>
          </p:cNvPr>
          <p:cNvCxnSpPr>
            <a:stCxn id="15" idx="2"/>
            <a:endCxn id="6" idx="0"/>
          </p:cNvCxnSpPr>
          <p:nvPr/>
        </p:nvCxnSpPr>
        <p:spPr>
          <a:xfrm flipH="1">
            <a:off x="8115300" y="1151792"/>
            <a:ext cx="241605" cy="354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67C4ED7-E978-46EA-A707-074D4E5CE5FF}"/>
              </a:ext>
            </a:extLst>
          </p:cNvPr>
          <p:cNvSpPr txBox="1"/>
          <p:nvPr/>
        </p:nvSpPr>
        <p:spPr>
          <a:xfrm>
            <a:off x="7209955" y="413585"/>
            <a:ext cx="162294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FindHelper</a:t>
            </a:r>
            <a:r>
              <a:rPr lang="en-US" sz="1350" dirty="0"/>
              <a:t>(root, 38)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E726D1-D69A-47E9-9654-C8D88608B13E}"/>
              </a:ext>
            </a:extLst>
          </p:cNvPr>
          <p:cNvSpPr/>
          <p:nvPr/>
        </p:nvSpPr>
        <p:spPr>
          <a:xfrm>
            <a:off x="0" y="376"/>
            <a:ext cx="6800850" cy="196207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3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//Adopted from a generic binary tree</a:t>
            </a:r>
          </a:p>
          <a:p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findHelper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BSTNode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currRoot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, Integer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currRoot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null) return false;  // first base case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currRoot.value.equals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)) //second base case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true;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containsHelper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currRoot.left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||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containsHelper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currRoot.right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9019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4A67F-67AB-4173-A526-F0A6F133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D4B83-7754-41C8-B16F-D7E0CBF85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8" y="1044304"/>
            <a:ext cx="4412271" cy="373031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What order does </a:t>
            </a:r>
            <a:r>
              <a:rPr lang="en-US" dirty="0" err="1"/>
              <a:t>PAE</a:t>
            </a:r>
            <a:r>
              <a:rPr lang="en-US" dirty="0"/>
              <a:t>() traverse the tree?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printAllElements</a:t>
            </a:r>
            <a:r>
              <a:rPr lang="en-US" dirty="0"/>
              <a:t>(Node&lt;K, N&gt; n) {</a:t>
            </a:r>
          </a:p>
          <a:p>
            <a:pPr marL="0" indent="0">
              <a:buNone/>
            </a:pPr>
            <a:r>
              <a:rPr lang="en-US" dirty="0"/>
              <a:t>  if (n == null ) return;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n.key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printAllElements</a:t>
            </a:r>
            <a:r>
              <a:rPr lang="en-US" dirty="0"/>
              <a:t>(</a:t>
            </a:r>
            <a:r>
              <a:rPr lang="en-US" dirty="0" err="1"/>
              <a:t>n.left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printAllElements</a:t>
            </a:r>
            <a:r>
              <a:rPr lang="en-US" dirty="0"/>
              <a:t>(</a:t>
            </a:r>
            <a:r>
              <a:rPr lang="en-US" dirty="0" err="1"/>
              <a:t>n.right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printAllElement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printAllElements</a:t>
            </a:r>
            <a:r>
              <a:rPr lang="en-US" dirty="0"/>
              <a:t>(</a:t>
            </a:r>
            <a:r>
              <a:rPr lang="en-US" dirty="0" err="1"/>
              <a:t>this.root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What’s the post, pre, in-order traversal of this tree?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6A69A29-3B35-4E05-8A99-1123B2C8D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995" y="1595437"/>
            <a:ext cx="23431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4035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714500"/>
            <a:ext cx="3370179" cy="1766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In-order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51435" indent="0">
              <a:buNone/>
            </a:pPr>
            <a:r>
              <a:rPr lang="en-US" sz="1500" b="1" i="1" dirty="0" err="1">
                <a:latin typeface="Courier New" pitchFamily="49" charset="0"/>
                <a:cs typeface="Courier New" pitchFamily="49" charset="0"/>
              </a:rPr>
              <a:t>inorder</a:t>
            </a:r>
            <a:r>
              <a:rPr lang="en-US" sz="1500" b="1" i="1" dirty="0">
                <a:latin typeface="Courier New" pitchFamily="49" charset="0"/>
                <a:cs typeface="Courier New" pitchFamily="49" charset="0"/>
              </a:rPr>
              <a:t>(node) { </a:t>
            </a:r>
            <a:endParaRPr lang="en-US" sz="1500" dirty="0">
              <a:latin typeface="Courier New" pitchFamily="49" charset="0"/>
              <a:cs typeface="Courier New" pitchFamily="49" charset="0"/>
            </a:endParaRPr>
          </a:p>
          <a:p>
            <a:pPr marL="51435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if (node != null){  </a:t>
            </a:r>
          </a:p>
          <a:p>
            <a:pPr marL="51435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inorder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node.left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51435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	visit this node </a:t>
            </a:r>
          </a:p>
          <a:p>
            <a:pPr marL="51435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inorder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node.right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51435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51435" indent="0">
              <a:buNone/>
            </a:pPr>
            <a:r>
              <a:rPr lang="en-US" sz="15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1925620" y="3920565"/>
            <a:ext cx="5082988" cy="893731"/>
          </a:xfrm>
          <a:prstGeom prst="rect">
            <a:avLst/>
          </a:prstGeom>
        </p:spPr>
        <p:txBody>
          <a:bodyPr vert="horz" lIns="68580" tIns="34290" rIns="68580" bIns="34290" numCol="2" rtlCol="0">
            <a:normAutofit fontScale="92500" lnSpcReduction="1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4335" indent="-342900">
              <a:buFont typeface="+mj-lt"/>
              <a:buAutoNum type="alphaUcPeriod"/>
            </a:pPr>
            <a:r>
              <a:rPr lang="en-US" sz="1800" dirty="0"/>
              <a:t>D B E A F C G</a:t>
            </a:r>
          </a:p>
          <a:p>
            <a:pPr marL="394335" indent="-342900">
              <a:buFont typeface="+mj-lt"/>
              <a:buAutoNum type="alphaUcPeriod"/>
            </a:pPr>
            <a:r>
              <a:rPr lang="pt-BR" sz="1800" dirty="0"/>
              <a:t>A B D E C F G </a:t>
            </a:r>
            <a:endParaRPr lang="en-US" sz="1800" dirty="0"/>
          </a:p>
          <a:p>
            <a:pPr marL="394335" indent="-342900">
              <a:buFont typeface="+mj-lt"/>
              <a:buAutoNum type="alphaUcPeriod"/>
            </a:pPr>
            <a:r>
              <a:rPr lang="en-US" sz="1800" dirty="0"/>
              <a:t>A B C D E F G</a:t>
            </a:r>
          </a:p>
          <a:p>
            <a:pPr marL="394335" indent="-342900">
              <a:buFont typeface="+mj-lt"/>
              <a:buAutoNum type="alphaUcPeriod"/>
            </a:pPr>
            <a:r>
              <a:rPr lang="en-US" sz="1800" dirty="0"/>
              <a:t>D E B F G C A</a:t>
            </a:r>
          </a:p>
          <a:p>
            <a:pPr marL="394335" indent="-342900">
              <a:buFont typeface="+mj-lt"/>
              <a:buAutoNum type="alphaUcPeriod"/>
            </a:pPr>
            <a:r>
              <a:rPr lang="en-US" sz="1800" dirty="0"/>
              <a:t>Other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923863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714500"/>
            <a:ext cx="3370179" cy="1766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Pre-order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51435" indent="0">
              <a:buNone/>
            </a:pPr>
            <a:r>
              <a:rPr lang="en-US" sz="1500" b="1" i="1" dirty="0">
                <a:latin typeface="Courier New" pitchFamily="49" charset="0"/>
                <a:cs typeface="Courier New" pitchFamily="49" charset="0"/>
              </a:rPr>
              <a:t>preorder(node) { </a:t>
            </a:r>
            <a:endParaRPr lang="en-US" sz="1500" dirty="0">
              <a:latin typeface="Courier New" pitchFamily="49" charset="0"/>
              <a:cs typeface="Courier New" pitchFamily="49" charset="0"/>
            </a:endParaRPr>
          </a:p>
          <a:p>
            <a:pPr marL="51435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if (node != null){ </a:t>
            </a:r>
          </a:p>
          <a:p>
            <a:pPr marL="51435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	visit this node </a:t>
            </a:r>
          </a:p>
          <a:p>
            <a:pPr marL="51435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	preorder(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node.left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51435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	preorder(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node.right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51435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51435" indent="0">
              <a:buNone/>
            </a:pPr>
            <a:r>
              <a:rPr lang="en-US" sz="15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1925620" y="3920565"/>
            <a:ext cx="5082988" cy="893731"/>
          </a:xfrm>
          <a:prstGeom prst="rect">
            <a:avLst/>
          </a:prstGeom>
        </p:spPr>
        <p:txBody>
          <a:bodyPr vert="horz" lIns="68580" tIns="34290" rIns="68580" bIns="34290" numCol="2" rtlCol="0">
            <a:normAutofit fontScale="92500" lnSpcReduction="1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4335" indent="-342900">
              <a:buFont typeface="+mj-lt"/>
              <a:buAutoNum type="alphaUcPeriod"/>
            </a:pPr>
            <a:r>
              <a:rPr lang="en-US" sz="1800" dirty="0"/>
              <a:t>D B E A F C G</a:t>
            </a:r>
          </a:p>
          <a:p>
            <a:pPr marL="394335" indent="-342900">
              <a:buFont typeface="+mj-lt"/>
              <a:buAutoNum type="alphaUcPeriod"/>
            </a:pPr>
            <a:r>
              <a:rPr lang="pt-BR" sz="1800" dirty="0"/>
              <a:t>A B D E C F G </a:t>
            </a:r>
            <a:endParaRPr lang="en-US" sz="1800" dirty="0"/>
          </a:p>
          <a:p>
            <a:pPr marL="394335" indent="-342900">
              <a:buFont typeface="+mj-lt"/>
              <a:buAutoNum type="alphaUcPeriod"/>
            </a:pPr>
            <a:r>
              <a:rPr lang="en-US" sz="1800" dirty="0"/>
              <a:t>A B C D E F G</a:t>
            </a:r>
          </a:p>
          <a:p>
            <a:pPr marL="394335" indent="-342900">
              <a:buFont typeface="+mj-lt"/>
              <a:buAutoNum type="alphaUcPeriod"/>
            </a:pPr>
            <a:r>
              <a:rPr lang="en-US" sz="1800" dirty="0"/>
              <a:t>D E B F G C A</a:t>
            </a:r>
          </a:p>
          <a:p>
            <a:pPr marL="394335" indent="-342900">
              <a:buFont typeface="+mj-lt"/>
              <a:buAutoNum type="alphaUcPeriod"/>
            </a:pPr>
            <a:r>
              <a:rPr lang="en-US" sz="1800" dirty="0"/>
              <a:t>Other/none/more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6450422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3306</TotalTime>
  <Words>1699</Words>
  <Application>Microsoft Office PowerPoint</Application>
  <PresentationFormat>On-screen Show (16:9)</PresentationFormat>
  <Paragraphs>404</Paragraphs>
  <Slides>24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Calibri Light</vt:lpstr>
      <vt:lpstr>Courier New</vt:lpstr>
      <vt:lpstr>Calibri</vt:lpstr>
      <vt:lpstr>Arial</vt:lpstr>
      <vt:lpstr>Office Theme</vt:lpstr>
      <vt:lpstr>CSE 12 – Basic Data Structures and Object-Oriented Design Lecture 19</vt:lpstr>
      <vt:lpstr>Announcements</vt:lpstr>
      <vt:lpstr>Topics</vt:lpstr>
      <vt:lpstr>Binary Search Tree</vt:lpstr>
      <vt:lpstr>BST Find</vt:lpstr>
      <vt:lpstr>PowerPoint Presentation</vt:lpstr>
      <vt:lpstr>Binary Search Tree</vt:lpstr>
      <vt:lpstr>In-order traversal</vt:lpstr>
      <vt:lpstr>Pre-order traversal</vt:lpstr>
      <vt:lpstr>Post-order traversal</vt:lpstr>
      <vt:lpstr>The BST and BSTNode Classes</vt:lpstr>
      <vt:lpstr>What is the WORST CASE cost for doing find() in a BST?</vt:lpstr>
      <vt:lpstr>What is the WORST CASE cost for doing find() in a BST if the BST  is full/"balanced"?</vt:lpstr>
      <vt:lpstr>BST Add: With recursion!</vt:lpstr>
      <vt:lpstr>BST Add: Recursively</vt:lpstr>
      <vt:lpstr>BST Add: Recursively</vt:lpstr>
      <vt:lpstr>BST Add: Recursively</vt:lpstr>
      <vt:lpstr>BST Add: Recursively</vt:lpstr>
      <vt:lpstr>How to debug your code</vt:lpstr>
      <vt:lpstr>Remove from a BST</vt:lpstr>
      <vt:lpstr>PowerPoint Presentation</vt:lpstr>
      <vt:lpstr>Successor of a Node</vt:lpstr>
      <vt:lpstr>min of a BST</vt:lpstr>
      <vt:lpstr>Questions on Lecture 19?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paul cao</cp:lastModifiedBy>
  <cp:revision>212</cp:revision>
  <dcterms:modified xsi:type="dcterms:W3CDTF">2021-02-22T05:08:21Z</dcterms:modified>
</cp:coreProperties>
</file>