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61" r:id="rId4"/>
    <p:sldId id="715" r:id="rId5"/>
    <p:sldId id="690" r:id="rId6"/>
    <p:sldId id="714" r:id="rId7"/>
    <p:sldId id="716" r:id="rId8"/>
    <p:sldId id="717" r:id="rId9"/>
    <p:sldId id="727" r:id="rId10"/>
    <p:sldId id="718" r:id="rId11"/>
    <p:sldId id="719" r:id="rId12"/>
    <p:sldId id="720" r:id="rId13"/>
    <p:sldId id="722" r:id="rId14"/>
    <p:sldId id="723" r:id="rId15"/>
    <p:sldId id="685" r:id="rId16"/>
    <p:sldId id="728" r:id="rId17"/>
    <p:sldId id="682" r:id="rId18"/>
    <p:sldId id="691" r:id="rId19"/>
    <p:sldId id="692" r:id="rId20"/>
    <p:sldId id="693" r:id="rId21"/>
    <p:sldId id="694" r:id="rId22"/>
    <p:sldId id="697" r:id="rId23"/>
    <p:sldId id="696" r:id="rId24"/>
    <p:sldId id="699" r:id="rId25"/>
    <p:sldId id="700" r:id="rId26"/>
    <p:sldId id="701" r:id="rId27"/>
    <p:sldId id="702" r:id="rId28"/>
    <p:sldId id="703" r:id="rId29"/>
    <p:sldId id="704" r:id="rId30"/>
    <p:sldId id="725" r:id="rId31"/>
    <p:sldId id="267" r:id="rId32"/>
    <p:sldId id="269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Georgia" panose="02040502050405020303" pitchFamily="18" charset="0"/>
      <p:regular r:id="rId41"/>
      <p:bold r:id="rId42"/>
      <p:italic r:id="rId43"/>
      <p:boldItalic r:id="rId44"/>
    </p:embeddedFont>
    <p:embeddedFont>
      <p:font typeface="Roboto Mono" panose="020B0604020202020204" charset="0"/>
      <p:regular r:id="rId45"/>
      <p:bold r:id="rId46"/>
      <p:italic r:id="rId47"/>
      <p:boldItalic r:id="rId48"/>
    </p:embeddedFont>
    <p:embeddedFont>
      <p:font typeface="Times" panose="02020603050405020304" pitchFamily="18" charset="0"/>
      <p:regular r:id="rId49"/>
      <p:bold r:id="rId50"/>
      <p:italic r:id="rId51"/>
      <p:boldItalic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6036" autoAdjust="0"/>
  </p:normalViewPr>
  <p:slideViewPr>
    <p:cSldViewPr snapToGrid="0">
      <p:cViewPr varScale="1">
        <p:scale>
          <a:sx n="114" d="100"/>
          <a:sy n="114" d="100"/>
        </p:scale>
        <p:origin x="66" y="4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ADTs are implemented by using some data structures</a:t>
            </a:r>
          </a:p>
          <a:p>
            <a:r>
              <a:rPr lang="en-US" dirty="0"/>
              <a:t>ADT: QUEUE</a:t>
            </a:r>
          </a:p>
          <a:p>
            <a:r>
              <a:rPr lang="en-US" dirty="0"/>
              <a:t>Data Structures Used: </a:t>
            </a:r>
            <a:r>
              <a:rPr lang="en-US" dirty="0" err="1"/>
              <a:t>ArrayList</a:t>
            </a:r>
            <a:r>
              <a:rPr lang="en-US" dirty="0"/>
              <a:t> and LinkedList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98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163249"/>
            <a:ext cx="9144000" cy="3980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5" name="Shape 15"/>
          <p:cNvSpPr/>
          <p:nvPr/>
        </p:nvSpPr>
        <p:spPr>
          <a:xfrm flipH="1">
            <a:off x="4526627" y="571349"/>
            <a:ext cx="4617372" cy="592581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378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slideLayout" Target="../slideLayouts/slideLayout12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tags" Target="../tags/tag6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tags" Target="../tags/tag64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tags" Target="../tags/tag60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tags" Target="../tags/tag63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tags" Target="../tags/tag62.xml"/><Relationship Id="rId8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B3A8-6AA2-45AB-BF13-AE88A981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4856"/>
          </a:xfrm>
        </p:spPr>
        <p:txBody>
          <a:bodyPr/>
          <a:lstStyle/>
          <a:p>
            <a:r>
              <a:rPr lang="en-US" dirty="0"/>
              <a:t>Queue State After Enqueue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AB936-7734-4806-8C63-AF073BAB0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3666"/>
            <a:ext cx="1314450" cy="301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4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B3A8-6AA2-45AB-BF13-AE88A981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4856"/>
          </a:xfrm>
        </p:spPr>
        <p:txBody>
          <a:bodyPr/>
          <a:lstStyle/>
          <a:p>
            <a:r>
              <a:rPr lang="en-US" dirty="0"/>
              <a:t>Queue State After Dequeue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9AF78-500D-45CD-BD41-60647AEB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8" y="1371600"/>
            <a:ext cx="1185333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8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4F25-2A60-4527-8CEF-691C2EE5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7" y="3419642"/>
            <a:ext cx="8176103" cy="927330"/>
          </a:xfrm>
          <a:noFill/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500" dirty="0"/>
              <a:t>Queue Implementation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0F18-3E5B-478F-906F-8E54FCD7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37" y="4346972"/>
            <a:ext cx="8176103" cy="420291"/>
          </a:xfrm>
          <a:noFill/>
        </p:spPr>
        <p:txBody>
          <a:bodyPr vert="horz" lIns="68580" tIns="34290" rIns="68580" bIns="34290" rtlCol="0">
            <a:normAutofit/>
          </a:bodyPr>
          <a:lstStyle/>
          <a:p>
            <a:pPr marL="0" indent="0" algn="ctr">
              <a:buNone/>
            </a:pPr>
            <a:r>
              <a:rPr lang="en-US" sz="1500" dirty="0"/>
              <a:t>When enqueuing, the front index is always fixed and the rear index moves forward in the array.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371DA-DF06-4A06-9D1B-224D31044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4"/>
          <a:stretch/>
        </p:blipFill>
        <p:spPr>
          <a:xfrm>
            <a:off x="16" y="1"/>
            <a:ext cx="9143984" cy="31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3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4F25-2A60-4527-8CEF-691C2EE5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7" y="3419642"/>
            <a:ext cx="8176103" cy="927330"/>
          </a:xfrm>
          <a:noFill/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500" dirty="0"/>
              <a:t>Queue Implementation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0F18-3E5B-478F-906F-8E54FCD7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1" y="4346972"/>
            <a:ext cx="8858249" cy="420291"/>
          </a:xfrm>
          <a:noFill/>
        </p:spPr>
        <p:txBody>
          <a:bodyPr vert="horz" lIns="68580" tIns="34290" rIns="68580" bIns="34290" rtlCol="0"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4650" dirty="0"/>
              <a:t>When dequeuing, the front index is fixed, and the element at the front the queue is removed. Move all the elements after it by one position</a:t>
            </a:r>
          </a:p>
          <a:p>
            <a:pPr marL="0" indent="0" algn="ctr">
              <a:buNone/>
            </a:pPr>
            <a:r>
              <a:rPr lang="en-US" sz="15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5A129-DEDB-4A24-8444-81B692CCB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4"/>
          <a:stretch/>
        </p:blipFill>
        <p:spPr>
          <a:xfrm>
            <a:off x="16" y="1"/>
            <a:ext cx="9143984" cy="31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4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Consider doing the following operations on an initially empty queue, q: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s.dequeue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What are the contents of the stack, from front (left) to rear (right):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4, 10, 13, 5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10, 13, 5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4, 10, 5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5, 10, 4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78610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10" y="143540"/>
            <a:ext cx="6172200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Searching with a Queue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6A7B48-BAC4-4064-8F7C-4431949CF29B}"/>
              </a:ext>
            </a:extLst>
          </p:cNvPr>
          <p:cNvSpPr txBox="1"/>
          <p:nvPr/>
        </p:nvSpPr>
        <p:spPr>
          <a:xfrm>
            <a:off x="3835004" y="1257680"/>
            <a:ext cx="404248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SearchForTheExit</a:t>
            </a: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Initialize a </a:t>
            </a:r>
            <a:r>
              <a:rPr lang="en-US" sz="1200" b="1" dirty="0">
                <a:solidFill>
                  <a:srgbClr val="0070C0"/>
                </a:solidFill>
              </a:rPr>
              <a:t>Queue </a:t>
            </a:r>
            <a:r>
              <a:rPr lang="en-US" sz="1200" dirty="0"/>
              <a:t>to hold Squares as we search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Mark starting square as visited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Put starting square on task list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While </a:t>
            </a:r>
            <a:r>
              <a:rPr lang="en-US" sz="1200" b="1" dirty="0">
                <a:solidFill>
                  <a:srgbClr val="0070C0"/>
                </a:solidFill>
              </a:rPr>
              <a:t>Queue </a:t>
            </a:r>
            <a:r>
              <a:rPr lang="en-US" sz="1200" dirty="0"/>
              <a:t>is not empty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Remove square </a:t>
            </a:r>
            <a:r>
              <a:rPr lang="en-US" sz="1200" dirty="0" err="1"/>
              <a:t>sq</a:t>
            </a:r>
            <a:r>
              <a:rPr lang="en-US" sz="1200" dirty="0"/>
              <a:t> from task list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Mark </a:t>
            </a:r>
            <a:r>
              <a:rPr lang="en-US" sz="1200" dirty="0" err="1"/>
              <a:t>sq</a:t>
            </a:r>
            <a:r>
              <a:rPr lang="en-US" sz="1200" dirty="0"/>
              <a:t> as visited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If </a:t>
            </a:r>
            <a:r>
              <a:rPr lang="en-US" sz="1200" dirty="0" err="1"/>
              <a:t>sq</a:t>
            </a:r>
            <a:r>
              <a:rPr lang="en-US" sz="1200" dirty="0"/>
              <a:t> is the Exit, we're done!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For each of square's unseen neighbors (S, W, N, E):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200" dirty="0"/>
              <a:t>Set neighbor's previous to </a:t>
            </a:r>
            <a:r>
              <a:rPr lang="en-US" sz="1200" dirty="0" err="1"/>
              <a:t>sq</a:t>
            </a:r>
            <a:endParaRPr lang="en-US" sz="1200" dirty="0"/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200" dirty="0"/>
              <a:t>Add neighbor to </a:t>
            </a:r>
            <a:r>
              <a:rPr lang="en-US" sz="1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70" name="Rectangle 7" descr="25%">
            <a:extLst>
              <a:ext uri="{FF2B5EF4-FFF2-40B4-BE49-F238E27FC236}">
                <a16:creationId xmlns:a16="http://schemas.microsoft.com/office/drawing/2014/main" id="{A19D0957-B4D4-4F77-A745-0068A30BFA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194310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982CB7B4-1A79-4DB1-9409-E4B955A265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14550" y="194310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2" name="Rectangle 9">
            <a:extLst>
              <a:ext uri="{FF2B5EF4-FFF2-40B4-BE49-F238E27FC236}">
                <a16:creationId xmlns:a16="http://schemas.microsoft.com/office/drawing/2014/main" id="{B182DF51-0D1F-4B8F-A67E-79E2C652318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28900" y="194310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5695954-4C75-46AC-8674-B1A3A75A1D3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43250" y="194310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4" name="Rectangle 13" descr="25%">
            <a:extLst>
              <a:ext uri="{FF2B5EF4-FFF2-40B4-BE49-F238E27FC236}">
                <a16:creationId xmlns:a16="http://schemas.microsoft.com/office/drawing/2014/main" id="{29FD6B07-0DEC-44E2-A8E6-82535ADA05A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0200" y="245745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5" name="Rectangle 14">
            <a:extLst>
              <a:ext uri="{FF2B5EF4-FFF2-40B4-BE49-F238E27FC236}">
                <a16:creationId xmlns:a16="http://schemas.microsoft.com/office/drawing/2014/main" id="{0101E871-8369-4153-8F52-DBED1E1D2BB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14550" y="245745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6" name="Rectangle 15" descr="25%">
            <a:extLst>
              <a:ext uri="{FF2B5EF4-FFF2-40B4-BE49-F238E27FC236}">
                <a16:creationId xmlns:a16="http://schemas.microsoft.com/office/drawing/2014/main" id="{36A3868D-89C3-43A1-835E-EDAE9C78E31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28900" y="2969419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C7476FBE-6F3B-44FC-9E7A-A8F98E50177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43250" y="2457450"/>
            <a:ext cx="514350" cy="51435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S</a:t>
            </a:r>
          </a:p>
        </p:txBody>
      </p:sp>
      <p:sp>
        <p:nvSpPr>
          <p:cNvPr id="78" name="Rectangle 19" descr="25%">
            <a:extLst>
              <a:ext uri="{FF2B5EF4-FFF2-40B4-BE49-F238E27FC236}">
                <a16:creationId xmlns:a16="http://schemas.microsoft.com/office/drawing/2014/main" id="{31FB4328-2F31-4DFB-A7D7-5839FC71FDD4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600200" y="2971800"/>
            <a:ext cx="514350" cy="514350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  <a:endParaRPr lang="en-US" altLang="en-US" sz="1800" dirty="0"/>
          </a:p>
        </p:txBody>
      </p:sp>
      <p:sp>
        <p:nvSpPr>
          <p:cNvPr id="79" name="Rectangle 20" descr="25%">
            <a:extLst>
              <a:ext uri="{FF2B5EF4-FFF2-40B4-BE49-F238E27FC236}">
                <a16:creationId xmlns:a16="http://schemas.microsoft.com/office/drawing/2014/main" id="{506D9182-5A30-4A39-9794-79DAB42100D7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114550" y="297180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0" name="Rectangle 21" descr="25%">
            <a:extLst>
              <a:ext uri="{FF2B5EF4-FFF2-40B4-BE49-F238E27FC236}">
                <a16:creationId xmlns:a16="http://schemas.microsoft.com/office/drawing/2014/main" id="{61383508-91BF-4A6F-BC96-A7AB99BD198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628900" y="2455069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1" name="Rectangle 22">
            <a:extLst>
              <a:ext uri="{FF2B5EF4-FFF2-40B4-BE49-F238E27FC236}">
                <a16:creationId xmlns:a16="http://schemas.microsoft.com/office/drawing/2014/main" id="{DD5621F9-8089-4CEA-983D-34C9156F400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143250" y="297180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82" name="Rectangle 37" descr="25%">
            <a:extLst>
              <a:ext uri="{FF2B5EF4-FFF2-40B4-BE49-F238E27FC236}">
                <a16:creationId xmlns:a16="http://schemas.microsoft.com/office/drawing/2014/main" id="{B81D2EA1-63D4-47CB-935C-A9FB7187186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600200" y="142875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83" name="Rectangle 38" descr="25%">
            <a:extLst>
              <a:ext uri="{FF2B5EF4-FFF2-40B4-BE49-F238E27FC236}">
                <a16:creationId xmlns:a16="http://schemas.microsoft.com/office/drawing/2014/main" id="{DF6DBAE6-8FEF-446C-9C25-C572986CD15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114550" y="142875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4" name="Rectangle 39" descr="25%">
            <a:extLst>
              <a:ext uri="{FF2B5EF4-FFF2-40B4-BE49-F238E27FC236}">
                <a16:creationId xmlns:a16="http://schemas.microsoft.com/office/drawing/2014/main" id="{0B4AF690-56D6-4570-8BD3-A0F096B68175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628900" y="142875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5" name="Rectangle 40" descr="25%">
            <a:extLst>
              <a:ext uri="{FF2B5EF4-FFF2-40B4-BE49-F238E27FC236}">
                <a16:creationId xmlns:a16="http://schemas.microsoft.com/office/drawing/2014/main" id="{69C22E6D-8E89-41A1-AD5B-F33B92BCF96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143250" y="142875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6" name="Text Box 46">
            <a:extLst>
              <a:ext uri="{FF2B5EF4-FFF2-40B4-BE49-F238E27FC236}">
                <a16:creationId xmlns:a16="http://schemas.microsoft.com/office/drawing/2014/main" id="{898A40E3-7C5C-4DEA-9E25-FE41DE0851E4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39441" y="1660923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87" name="Text Box 47">
            <a:extLst>
              <a:ext uri="{FF2B5EF4-FFF2-40B4-BE49-F238E27FC236}">
                <a16:creationId xmlns:a16="http://schemas.microsoft.com/office/drawing/2014/main" id="{24A8191D-7C28-4873-95A4-BE0611B3D41F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82291" y="1507332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88" name="Text Box 48">
            <a:extLst>
              <a:ext uri="{FF2B5EF4-FFF2-40B4-BE49-F238E27FC236}">
                <a16:creationId xmlns:a16="http://schemas.microsoft.com/office/drawing/2014/main" id="{F342A454-5712-41CD-900E-C01E3E8A2D83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39441" y="2147888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89" name="Text Box 49">
            <a:extLst>
              <a:ext uri="{FF2B5EF4-FFF2-40B4-BE49-F238E27FC236}">
                <a16:creationId xmlns:a16="http://schemas.microsoft.com/office/drawing/2014/main" id="{F6AED625-1963-47F8-A372-9F65A53A69F1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182291" y="1994298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0" name="Text Box 54">
            <a:extLst>
              <a:ext uri="{FF2B5EF4-FFF2-40B4-BE49-F238E27FC236}">
                <a16:creationId xmlns:a16="http://schemas.microsoft.com/office/drawing/2014/main" id="{3753D82F-5254-410F-A180-34ACEAD7078C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39441" y="2668192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1" name="Text Box 55">
            <a:extLst>
              <a:ext uri="{FF2B5EF4-FFF2-40B4-BE49-F238E27FC236}">
                <a16:creationId xmlns:a16="http://schemas.microsoft.com/office/drawing/2014/main" id="{C54BF848-3C0C-4178-A240-7ED346402C9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182291" y="2514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0E2AB419-5508-47E6-9752-02835EC6827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239441" y="3155157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93" name="Text Box 57">
            <a:extLst>
              <a:ext uri="{FF2B5EF4-FFF2-40B4-BE49-F238E27FC236}">
                <a16:creationId xmlns:a16="http://schemas.microsoft.com/office/drawing/2014/main" id="{39346047-8154-427C-A6C0-A2BE6BDC93A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182291" y="3001567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4" name="Text Box 58">
            <a:extLst>
              <a:ext uri="{FF2B5EF4-FFF2-40B4-BE49-F238E27FC236}">
                <a16:creationId xmlns:a16="http://schemas.microsoft.com/office/drawing/2014/main" id="{E885CA2E-F28D-434B-98CB-88F2253A598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675210" y="12001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95" name="Text Box 59">
            <a:extLst>
              <a:ext uri="{FF2B5EF4-FFF2-40B4-BE49-F238E27FC236}">
                <a16:creationId xmlns:a16="http://schemas.microsoft.com/office/drawing/2014/main" id="{C5AE9AB5-75F8-4389-84B0-776065D87CBD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618060" y="10465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6" name="Text Box 60">
            <a:extLst>
              <a:ext uri="{FF2B5EF4-FFF2-40B4-BE49-F238E27FC236}">
                <a16:creationId xmlns:a16="http://schemas.microsoft.com/office/drawing/2014/main" id="{8A13FE1D-C9FF-42C8-B2AD-CCEB7C2353EB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189560" y="12001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97" name="Text Box 61">
            <a:extLst>
              <a:ext uri="{FF2B5EF4-FFF2-40B4-BE49-F238E27FC236}">
                <a16:creationId xmlns:a16="http://schemas.microsoft.com/office/drawing/2014/main" id="{8EACE603-50DB-4830-ABFE-96F85DB9DA71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132410" y="10465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8" name="Text Box 62">
            <a:extLst>
              <a:ext uri="{FF2B5EF4-FFF2-40B4-BE49-F238E27FC236}">
                <a16:creationId xmlns:a16="http://schemas.microsoft.com/office/drawing/2014/main" id="{613147CA-9D6F-44FC-B5DA-96B1C1C72F2B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697956" y="12001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9" name="Text Box 63">
            <a:extLst>
              <a:ext uri="{FF2B5EF4-FFF2-40B4-BE49-F238E27FC236}">
                <a16:creationId xmlns:a16="http://schemas.microsoft.com/office/drawing/2014/main" id="{9B50B6C4-4EE0-4D12-9A6A-01E0AC7A9251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640806" y="10465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100" name="Text Box 64">
            <a:extLst>
              <a:ext uri="{FF2B5EF4-FFF2-40B4-BE49-F238E27FC236}">
                <a16:creationId xmlns:a16="http://schemas.microsoft.com/office/drawing/2014/main" id="{C21C6B00-BEA4-4E37-91DB-A57BF549019E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218260" y="12001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101" name="Text Box 65">
            <a:extLst>
              <a:ext uri="{FF2B5EF4-FFF2-40B4-BE49-F238E27FC236}">
                <a16:creationId xmlns:a16="http://schemas.microsoft.com/office/drawing/2014/main" id="{9991B9D1-1352-470C-AA65-89FDAC063E9C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161110" y="10465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9CDBE-6DA0-4667-A496-7FE5DF03ACA1}"/>
              </a:ext>
            </a:extLst>
          </p:cNvPr>
          <p:cNvSpPr txBox="1"/>
          <p:nvPr/>
        </p:nvSpPr>
        <p:spPr>
          <a:xfrm>
            <a:off x="561115" y="4114801"/>
            <a:ext cx="50417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Label the cells in the order in which they are visited by the algorithm.</a:t>
            </a:r>
          </a:p>
          <a:p>
            <a:r>
              <a:rPr lang="en-US" sz="1350" dirty="0"/>
              <a:t>What is the final path to the goal?</a:t>
            </a:r>
          </a:p>
        </p:txBody>
      </p:sp>
    </p:spTree>
    <p:extLst>
      <p:ext uri="{BB962C8B-B14F-4D97-AF65-F5344CB8AC3E}">
        <p14:creationId xmlns:p14="http://schemas.microsoft.com/office/powerpoint/2010/main" val="191737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7" descr="25%">
            <a:extLst>
              <a:ext uri="{FF2B5EF4-FFF2-40B4-BE49-F238E27FC236}">
                <a16:creationId xmlns:a16="http://schemas.microsoft.com/office/drawing/2014/main" id="{A19D0957-B4D4-4F77-A745-0068A30BFA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0790" y="891571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982CB7B4-1A79-4DB1-9409-E4B955A265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25140" y="891571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2" name="Rectangle 9">
            <a:extLst>
              <a:ext uri="{FF2B5EF4-FFF2-40B4-BE49-F238E27FC236}">
                <a16:creationId xmlns:a16="http://schemas.microsoft.com/office/drawing/2014/main" id="{B182DF51-0D1F-4B8F-A67E-79E2C652318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39490" y="89157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5695954-4C75-46AC-8674-B1A3A75A1D3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53840" y="89157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4" name="Rectangle 13" descr="25%">
            <a:extLst>
              <a:ext uri="{FF2B5EF4-FFF2-40B4-BE49-F238E27FC236}">
                <a16:creationId xmlns:a16="http://schemas.microsoft.com/office/drawing/2014/main" id="{29FD6B07-0DEC-44E2-A8E6-82535ADA05A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0790" y="140592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5" name="Rectangle 14">
            <a:extLst>
              <a:ext uri="{FF2B5EF4-FFF2-40B4-BE49-F238E27FC236}">
                <a16:creationId xmlns:a16="http://schemas.microsoft.com/office/drawing/2014/main" id="{0101E871-8369-4153-8F52-DBED1E1D2BB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5140" y="1405921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6" name="Rectangle 15" descr="25%">
            <a:extLst>
              <a:ext uri="{FF2B5EF4-FFF2-40B4-BE49-F238E27FC236}">
                <a16:creationId xmlns:a16="http://schemas.microsoft.com/office/drawing/2014/main" id="{36A3868D-89C3-43A1-835E-EDAE9C78E31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639490" y="191789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C7476FBE-6F3B-44FC-9E7A-A8F98E50177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153840" y="1405921"/>
            <a:ext cx="514350" cy="51435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S</a:t>
            </a:r>
          </a:p>
        </p:txBody>
      </p:sp>
      <p:sp>
        <p:nvSpPr>
          <p:cNvPr id="78" name="Rectangle 19" descr="25%">
            <a:extLst>
              <a:ext uri="{FF2B5EF4-FFF2-40B4-BE49-F238E27FC236}">
                <a16:creationId xmlns:a16="http://schemas.microsoft.com/office/drawing/2014/main" id="{31FB4328-2F31-4DFB-A7D7-5839FC71FDD4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0790" y="1920271"/>
            <a:ext cx="514350" cy="514350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  <a:endParaRPr lang="en-US" altLang="en-US" sz="1800" dirty="0"/>
          </a:p>
        </p:txBody>
      </p:sp>
      <p:sp>
        <p:nvSpPr>
          <p:cNvPr id="79" name="Rectangle 20" descr="25%">
            <a:extLst>
              <a:ext uri="{FF2B5EF4-FFF2-40B4-BE49-F238E27FC236}">
                <a16:creationId xmlns:a16="http://schemas.microsoft.com/office/drawing/2014/main" id="{506D9182-5A30-4A39-9794-79DAB42100D7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25140" y="1920271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0" name="Rectangle 21" descr="25%">
            <a:extLst>
              <a:ext uri="{FF2B5EF4-FFF2-40B4-BE49-F238E27FC236}">
                <a16:creationId xmlns:a16="http://schemas.microsoft.com/office/drawing/2014/main" id="{61383508-91BF-4A6F-BC96-A7AB99BD198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639490" y="140354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1" name="Rectangle 22">
            <a:extLst>
              <a:ext uri="{FF2B5EF4-FFF2-40B4-BE49-F238E27FC236}">
                <a16:creationId xmlns:a16="http://schemas.microsoft.com/office/drawing/2014/main" id="{DD5621F9-8089-4CEA-983D-34C9156F400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153840" y="192027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82" name="Rectangle 37" descr="25%">
            <a:extLst>
              <a:ext uri="{FF2B5EF4-FFF2-40B4-BE49-F238E27FC236}">
                <a16:creationId xmlns:a16="http://schemas.microsoft.com/office/drawing/2014/main" id="{B81D2EA1-63D4-47CB-935C-A9FB7187186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0790" y="377221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83" name="Rectangle 38" descr="25%">
            <a:extLst>
              <a:ext uri="{FF2B5EF4-FFF2-40B4-BE49-F238E27FC236}">
                <a16:creationId xmlns:a16="http://schemas.microsoft.com/office/drawing/2014/main" id="{DF6DBAE6-8FEF-446C-9C25-C572986CD15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25140" y="377221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4" name="Rectangle 39" descr="25%">
            <a:extLst>
              <a:ext uri="{FF2B5EF4-FFF2-40B4-BE49-F238E27FC236}">
                <a16:creationId xmlns:a16="http://schemas.microsoft.com/office/drawing/2014/main" id="{0B4AF690-56D6-4570-8BD3-A0F096B68175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639490" y="377221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5" name="Rectangle 40" descr="25%">
            <a:extLst>
              <a:ext uri="{FF2B5EF4-FFF2-40B4-BE49-F238E27FC236}">
                <a16:creationId xmlns:a16="http://schemas.microsoft.com/office/drawing/2014/main" id="{69C22E6D-8E89-41A1-AD5B-F33B92BCF96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153840" y="37722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6" name="Text Box 46">
            <a:extLst>
              <a:ext uri="{FF2B5EF4-FFF2-40B4-BE49-F238E27FC236}">
                <a16:creationId xmlns:a16="http://schemas.microsoft.com/office/drawing/2014/main" id="{898A40E3-7C5C-4DEA-9E25-FE41DE0851E4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50031" y="609394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87" name="Text Box 47">
            <a:extLst>
              <a:ext uri="{FF2B5EF4-FFF2-40B4-BE49-F238E27FC236}">
                <a16:creationId xmlns:a16="http://schemas.microsoft.com/office/drawing/2014/main" id="{24A8191D-7C28-4873-95A4-BE0611B3D41F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92881" y="455803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88" name="Text Box 48">
            <a:extLst>
              <a:ext uri="{FF2B5EF4-FFF2-40B4-BE49-F238E27FC236}">
                <a16:creationId xmlns:a16="http://schemas.microsoft.com/office/drawing/2014/main" id="{F342A454-5712-41CD-900E-C01E3E8A2D83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50031" y="1096359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89" name="Text Box 49">
            <a:extLst>
              <a:ext uri="{FF2B5EF4-FFF2-40B4-BE49-F238E27FC236}">
                <a16:creationId xmlns:a16="http://schemas.microsoft.com/office/drawing/2014/main" id="{F6AED625-1963-47F8-A372-9F65A53A69F1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92881" y="9427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0" name="Text Box 54">
            <a:extLst>
              <a:ext uri="{FF2B5EF4-FFF2-40B4-BE49-F238E27FC236}">
                <a16:creationId xmlns:a16="http://schemas.microsoft.com/office/drawing/2014/main" id="{3753D82F-5254-410F-A180-34ACEAD7078C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50031" y="1616662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1" name="Text Box 55">
            <a:extLst>
              <a:ext uri="{FF2B5EF4-FFF2-40B4-BE49-F238E27FC236}">
                <a16:creationId xmlns:a16="http://schemas.microsoft.com/office/drawing/2014/main" id="{C54BF848-3C0C-4178-A240-7ED346402C9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92881" y="146307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0E2AB419-5508-47E6-9752-02835EC6827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50031" y="2103628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93" name="Text Box 57">
            <a:extLst>
              <a:ext uri="{FF2B5EF4-FFF2-40B4-BE49-F238E27FC236}">
                <a16:creationId xmlns:a16="http://schemas.microsoft.com/office/drawing/2014/main" id="{39346047-8154-427C-A6C0-A2BE6BDC93A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92881" y="1950037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4" name="Text Box 58">
            <a:extLst>
              <a:ext uri="{FF2B5EF4-FFF2-40B4-BE49-F238E27FC236}">
                <a16:creationId xmlns:a16="http://schemas.microsoft.com/office/drawing/2014/main" id="{E885CA2E-F28D-434B-98CB-88F2253A598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85800" y="14862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95" name="Text Box 59">
            <a:extLst>
              <a:ext uri="{FF2B5EF4-FFF2-40B4-BE49-F238E27FC236}">
                <a16:creationId xmlns:a16="http://schemas.microsoft.com/office/drawing/2014/main" id="{C5AE9AB5-75F8-4389-84B0-776065D87CBD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8650" y="-49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6" name="Text Box 60">
            <a:extLst>
              <a:ext uri="{FF2B5EF4-FFF2-40B4-BE49-F238E27FC236}">
                <a16:creationId xmlns:a16="http://schemas.microsoft.com/office/drawing/2014/main" id="{8A13FE1D-C9FF-42C8-B2AD-CCEB7C2353EB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00150" y="14862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97" name="Text Box 61">
            <a:extLst>
              <a:ext uri="{FF2B5EF4-FFF2-40B4-BE49-F238E27FC236}">
                <a16:creationId xmlns:a16="http://schemas.microsoft.com/office/drawing/2014/main" id="{8EACE603-50DB-4830-ABFE-96F85DB9DA71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143000" y="-49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8" name="Text Box 62">
            <a:extLst>
              <a:ext uri="{FF2B5EF4-FFF2-40B4-BE49-F238E27FC236}">
                <a16:creationId xmlns:a16="http://schemas.microsoft.com/office/drawing/2014/main" id="{613147CA-9D6F-44FC-B5DA-96B1C1C72F2B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708547" y="14862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9" name="Text Box 63">
            <a:extLst>
              <a:ext uri="{FF2B5EF4-FFF2-40B4-BE49-F238E27FC236}">
                <a16:creationId xmlns:a16="http://schemas.microsoft.com/office/drawing/2014/main" id="{9B50B6C4-4EE0-4D12-9A6A-01E0AC7A9251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651397" y="-49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100" name="Text Box 64">
            <a:extLst>
              <a:ext uri="{FF2B5EF4-FFF2-40B4-BE49-F238E27FC236}">
                <a16:creationId xmlns:a16="http://schemas.microsoft.com/office/drawing/2014/main" id="{C21C6B00-BEA4-4E37-91DB-A57BF549019E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228850" y="14862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101" name="Text Box 65">
            <a:extLst>
              <a:ext uri="{FF2B5EF4-FFF2-40B4-BE49-F238E27FC236}">
                <a16:creationId xmlns:a16="http://schemas.microsoft.com/office/drawing/2014/main" id="{9991B9D1-1352-470C-AA65-89FDAC063E9C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171700" y="-49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4070695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Queue -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51435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One option: Implement the methods in the ADT from scratch.</a:t>
            </a: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589" y="1659210"/>
            <a:ext cx="3623108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Object[]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size;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front;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back;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enqueue(E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//if full resize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//change front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//add in the new element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881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7696351" y="4872150"/>
            <a:ext cx="304649" cy="27135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algn="r">
              <a:buNone/>
            </a:pPr>
            <a:r>
              <a:rPr lang="en" sz="135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91158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" y="1063228"/>
            <a:ext cx="8229600" cy="372577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1800" dirty="0"/>
              <a:t>Lazy Paul needs to implement the Queue Interface with the following methods:</a:t>
            </a:r>
          </a:p>
          <a:p>
            <a:pPr lvl="1"/>
            <a:r>
              <a:rPr lang="en-US" sz="1500" dirty="0"/>
              <a:t>void enqueue(E element) – add elements on to the queue.</a:t>
            </a:r>
          </a:p>
          <a:p>
            <a:pPr lvl="1"/>
            <a:r>
              <a:rPr lang="en-US" sz="1500" dirty="0"/>
              <a:t>E dequeue() – remove element from front of the queue.</a:t>
            </a:r>
          </a:p>
          <a:p>
            <a:pPr lvl="1"/>
            <a:r>
              <a:rPr lang="en-US" sz="1500" dirty="0"/>
              <a:t>int size() – return the size of </a:t>
            </a:r>
            <a:r>
              <a:rPr lang="en-US" sz="1500"/>
              <a:t>the queue.</a:t>
            </a:r>
            <a:endParaRPr lang="en-US" sz="1500" dirty="0"/>
          </a:p>
          <a:p>
            <a:pPr lvl="1"/>
            <a:endParaRPr lang="en-US" sz="1500" dirty="0"/>
          </a:p>
          <a:p>
            <a:pPr>
              <a:buSzPct val="100000"/>
            </a:pPr>
            <a:r>
              <a:rPr lang="en-US" sz="1800" dirty="0"/>
              <a:t>Let’s see what he can do to be as lazy as possible.</a:t>
            </a:r>
          </a:p>
        </p:txBody>
      </p:sp>
    </p:spTree>
    <p:extLst>
      <p:ext uri="{BB962C8B-B14F-4D97-AF65-F5344CB8AC3E}">
        <p14:creationId xmlns:p14="http://schemas.microsoft.com/office/powerpoint/2010/main" val="197214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7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3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Paul has access to a data structure implementation that supports the following methods. Let’s call this data structure ...........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void add(int index, E value)</a:t>
            </a:r>
          </a:p>
          <a:p>
            <a:pPr lvl="1"/>
            <a:r>
              <a:rPr lang="en-US" dirty="0"/>
              <a:t>E remove(int index)</a:t>
            </a:r>
          </a:p>
          <a:p>
            <a:pPr lvl="1"/>
            <a:r>
              <a:rPr lang="en-US" dirty="0"/>
              <a:t>int size()</a:t>
            </a:r>
          </a:p>
        </p:txBody>
      </p:sp>
    </p:spTree>
    <p:extLst>
      <p:ext uri="{BB962C8B-B14F-4D97-AF65-F5344CB8AC3E}">
        <p14:creationId xmlns:p14="http://schemas.microsoft.com/office/powerpoint/2010/main" val="320863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Paul realizes that he can just make Queue extend the </a:t>
            </a:r>
            <a:r>
              <a:rPr lang="en-US" sz="1800" dirty="0" err="1"/>
              <a:t>ArrayList</a:t>
            </a:r>
            <a:r>
              <a:rPr lang="en-US" sz="1800" dirty="0"/>
              <a:t>  and write the additional methods by using other existing methods.</a:t>
            </a:r>
          </a:p>
          <a:p>
            <a:pPr marL="0" indent="0">
              <a:buNone/>
            </a:pPr>
            <a:r>
              <a:rPr lang="en-US" sz="1800" dirty="0"/>
              <a:t>Ex: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Queue&lt;E&gt; extends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dequeue() {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this.contents.get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this.contents.remove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51435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Pros?  Cons?</a:t>
            </a:r>
          </a:p>
        </p:txBody>
      </p:sp>
    </p:spTree>
    <p:extLst>
      <p:ext uri="{BB962C8B-B14F-4D97-AF65-F5344CB8AC3E}">
        <p14:creationId xmlns:p14="http://schemas.microsoft.com/office/powerpoint/2010/main" val="3797507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Such an implementation comes with strings attached.</a:t>
            </a:r>
          </a:p>
          <a:p>
            <a:r>
              <a:rPr lang="en-US" dirty="0"/>
              <a:t>The other methods in the Deque are public and accessible by anyone. But a Stack does not expose such methods! (Ex: </a:t>
            </a:r>
            <a:r>
              <a:rPr lang="en-US" dirty="0" err="1"/>
              <a:t>addBack</a:t>
            </a:r>
            <a:r>
              <a:rPr lang="en-US" dirty="0"/>
              <a:t>, </a:t>
            </a:r>
            <a:r>
              <a:rPr lang="en-US" dirty="0" err="1"/>
              <a:t>removeBack</a:t>
            </a:r>
            <a:r>
              <a:rPr lang="en-US" dirty="0"/>
              <a:t>()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So Inheritance is not the best design pattern to use here.</a:t>
            </a:r>
          </a:p>
        </p:txBody>
      </p:sp>
    </p:spTree>
    <p:extLst>
      <p:ext uri="{BB962C8B-B14F-4D97-AF65-F5344CB8AC3E}">
        <p14:creationId xmlns:p14="http://schemas.microsoft.com/office/powerpoint/2010/main" val="148293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Inheritance is not always the right answer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Paul has access to a data structure implementation that supports the following methods. Let’s call this data structure .....</a:t>
            </a:r>
            <a:r>
              <a:rPr lang="en-US" dirty="0" err="1"/>
              <a:t>ArrayList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void add(int index, E value)</a:t>
            </a:r>
          </a:p>
          <a:p>
            <a:pPr lvl="1"/>
            <a:r>
              <a:rPr lang="en-US" dirty="0"/>
              <a:t>E remove(int index)</a:t>
            </a:r>
          </a:p>
          <a:p>
            <a:pPr lvl="1"/>
            <a:r>
              <a:rPr lang="en-US" dirty="0"/>
              <a:t>int size()</a:t>
            </a:r>
          </a:p>
        </p:txBody>
      </p:sp>
    </p:spTree>
    <p:extLst>
      <p:ext uri="{BB962C8B-B14F-4D97-AF65-F5344CB8AC3E}">
        <p14:creationId xmlns:p14="http://schemas.microsoft.com/office/powerpoint/2010/main" val="2299282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Making the </a:t>
            </a:r>
            <a:r>
              <a:rPr lang="en-US" dirty="0" err="1"/>
              <a:t>ArrayList</a:t>
            </a:r>
            <a:r>
              <a:rPr lang="en-US" dirty="0"/>
              <a:t> variable private makes sure that users of the Queue cannot access the </a:t>
            </a:r>
            <a:r>
              <a:rPr lang="en-US" dirty="0" err="1"/>
              <a:t>ArrayList</a:t>
            </a:r>
            <a:r>
              <a:rPr lang="en-US" dirty="0"/>
              <a:t> or its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the Queue methods are public and therefore usable by clients.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happily use </a:t>
            </a:r>
            <a:r>
              <a:rPr lang="en-US" dirty="0" err="1"/>
              <a:t>ArrayList</a:t>
            </a:r>
            <a:r>
              <a:rPr lang="en-US" dirty="0"/>
              <a:t> within Queue and pass on operations to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9778" y="4114800"/>
            <a:ext cx="27712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 queue “is-a” </a:t>
            </a:r>
            <a:r>
              <a:rPr lang="en-US" sz="2100" dirty="0" err="1"/>
              <a:t>ArrayList</a:t>
            </a:r>
            <a:endParaRPr lang="en-US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5200650" y="4114801"/>
            <a:ext cx="35928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 queue has-a </a:t>
            </a:r>
            <a:r>
              <a:rPr lang="en-US" sz="2700" dirty="0" err="1"/>
              <a:t>ArrayList</a:t>
            </a:r>
            <a:r>
              <a:rPr lang="en-US" sz="2700" dirty="0"/>
              <a:t>!</a:t>
            </a:r>
          </a:p>
        </p:txBody>
      </p:sp>
      <p:sp>
        <p:nvSpPr>
          <p:cNvPr id="6" name="&quot;No&quot; Symbol 5"/>
          <p:cNvSpPr/>
          <p:nvPr/>
        </p:nvSpPr>
        <p:spPr>
          <a:xfrm>
            <a:off x="971550" y="3829050"/>
            <a:ext cx="2514600" cy="1096875"/>
          </a:xfrm>
          <a:prstGeom prst="noSmoking">
            <a:avLst>
              <a:gd name="adj" fmla="val 87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02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 –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/>
              <a:t>public class Queue&lt;E&gt; implements </a:t>
            </a:r>
            <a:r>
              <a:rPr lang="en-US" sz="1500" dirty="0" err="1"/>
              <a:t>QueueInterface</a:t>
            </a:r>
            <a:r>
              <a:rPr lang="en-US" sz="1500" dirty="0"/>
              <a:t>&lt;E&gt; {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>
                <a:solidFill>
                  <a:srgbClr val="00B050"/>
                </a:solidFill>
              </a:rPr>
              <a:t>private</a:t>
            </a:r>
            <a:r>
              <a:rPr lang="en-US" sz="1500" dirty="0">
                <a:solidFill>
                  <a:srgbClr val="00B050"/>
                </a:solidFill>
              </a:rPr>
              <a:t> </a:t>
            </a:r>
            <a:r>
              <a:rPr lang="en-US" sz="1500" dirty="0" err="1">
                <a:solidFill>
                  <a:srgbClr val="00B050"/>
                </a:solidFill>
              </a:rPr>
              <a:t>ArrayList</a:t>
            </a:r>
            <a:r>
              <a:rPr lang="en-US" sz="1500" dirty="0">
                <a:solidFill>
                  <a:srgbClr val="00B050"/>
                </a:solidFill>
              </a:rPr>
              <a:t>&lt;E&gt; container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	…</a:t>
            </a:r>
          </a:p>
          <a:p>
            <a:pPr marL="0" indent="0">
              <a:buNone/>
            </a:pPr>
            <a:r>
              <a:rPr lang="en-US" sz="1500" dirty="0"/>
              <a:t> 	public void enqueue(E element) {</a:t>
            </a:r>
          </a:p>
          <a:p>
            <a:pPr marL="0" indent="0">
              <a:buNone/>
            </a:pPr>
            <a:r>
              <a:rPr lang="en-US" sz="1500" dirty="0"/>
              <a:t>   	   </a:t>
            </a:r>
            <a:r>
              <a:rPr lang="en-US" sz="1500" b="1" dirty="0" err="1">
                <a:solidFill>
                  <a:srgbClr val="00B050"/>
                </a:solidFill>
              </a:rPr>
              <a:t>this.contents.add</a:t>
            </a:r>
            <a:r>
              <a:rPr lang="en-US" sz="1500" b="1" dirty="0">
                <a:solidFill>
                  <a:srgbClr val="00B050"/>
                </a:solidFill>
              </a:rPr>
              <a:t>(</a:t>
            </a:r>
            <a:r>
              <a:rPr lang="en-US" sz="1500" b="1" dirty="0" err="1">
                <a:solidFill>
                  <a:srgbClr val="00B050"/>
                </a:solidFill>
              </a:rPr>
              <a:t>this.contents.size</a:t>
            </a:r>
            <a:r>
              <a:rPr lang="en-US" sz="1500" b="1" dirty="0">
                <a:solidFill>
                  <a:srgbClr val="00B050"/>
                </a:solidFill>
              </a:rPr>
              <a:t>(), element);</a:t>
            </a:r>
          </a:p>
          <a:p>
            <a:pPr marL="0" indent="0">
              <a:buNone/>
            </a:pPr>
            <a:r>
              <a:rPr lang="en-US" sz="1500" dirty="0"/>
              <a:t> 	 }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Oval Callout 3"/>
          <p:cNvSpPr/>
          <p:nvPr/>
        </p:nvSpPr>
        <p:spPr>
          <a:xfrm>
            <a:off x="2849880" y="3345079"/>
            <a:ext cx="3295650" cy="1668881"/>
          </a:xfrm>
          <a:prstGeom prst="wedgeEllipseCallout">
            <a:avLst>
              <a:gd name="adj1" fmla="val -57341"/>
              <a:gd name="adj2" fmla="val -7763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/>
            <a:r>
              <a:rPr lang="en-US" sz="1400" dirty="0"/>
              <a:t>This is called ‘</a:t>
            </a:r>
            <a:r>
              <a:rPr lang="en-US" sz="1400" b="1" dirty="0">
                <a:solidFill>
                  <a:schemeClr val="bg1"/>
                </a:solidFill>
              </a:rPr>
              <a:t>delegation</a:t>
            </a:r>
            <a:r>
              <a:rPr lang="en-US" sz="1400" dirty="0"/>
              <a:t>’. The enqueue method of Queue is delegating the task to add method of </a:t>
            </a:r>
            <a:r>
              <a:rPr lang="en-US" sz="1400" dirty="0" err="1"/>
              <a:t>ArrayList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9816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And no one needs to know..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257300"/>
            <a:ext cx="3527098" cy="2631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485901" y="4343400"/>
            <a:ext cx="63007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2060"/>
                </a:solidFill>
              </a:rPr>
              <a:t>Every one thinks I implemented Queue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604597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Mapping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Before deciding on what methods to use, one needs to map the corresponding attributes.</a:t>
            </a:r>
          </a:p>
          <a:p>
            <a:pPr>
              <a:buSzPct val="100000"/>
            </a:pPr>
            <a:endParaRPr lang="en-US" dirty="0"/>
          </a:p>
          <a:p>
            <a:pPr>
              <a:buSzPct val="100000"/>
            </a:pPr>
            <a:r>
              <a:rPr lang="en-US" dirty="0"/>
              <a:t>For example: To use the </a:t>
            </a:r>
            <a:r>
              <a:rPr lang="en-US" dirty="0" err="1"/>
              <a:t>ArrayList</a:t>
            </a:r>
            <a:r>
              <a:rPr lang="en-US" dirty="0"/>
              <a:t> as a Stack, we need to map the Top of the stack to some position in the list (front or back—our choice, but how to choose?)</a:t>
            </a:r>
          </a:p>
        </p:txBody>
      </p:sp>
    </p:spTree>
    <p:extLst>
      <p:ext uri="{BB962C8B-B14F-4D97-AF65-F5344CB8AC3E}">
        <p14:creationId xmlns:p14="http://schemas.microsoft.com/office/powerpoint/2010/main" val="831545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Mapping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Once this is done, we can map the methods on top of the stack to methods operating on the head of the List.</a:t>
            </a:r>
          </a:p>
          <a:p>
            <a:pPr>
              <a:buSzPct val="100000"/>
            </a:pPr>
            <a:endParaRPr lang="en-US" dirty="0"/>
          </a:p>
          <a:p>
            <a:pPr marL="51435" indent="0">
              <a:buSzPct val="100000"/>
              <a:buNone/>
            </a:pPr>
            <a:r>
              <a:rPr lang="en-US" dirty="0"/>
              <a:t>If we choose the front….</a:t>
            </a:r>
          </a:p>
          <a:p>
            <a:pPr>
              <a:buSzPct val="100000"/>
            </a:pPr>
            <a:r>
              <a:rPr lang="en-US" dirty="0"/>
              <a:t>push -&gt; add</a:t>
            </a:r>
          </a:p>
          <a:p>
            <a:pPr>
              <a:buSzPct val="100000"/>
            </a:pPr>
            <a:r>
              <a:rPr lang="en-US" dirty="0"/>
              <a:t>pop -&gt; remove</a:t>
            </a:r>
          </a:p>
          <a:p>
            <a:pPr>
              <a:buSzPct val="100000"/>
            </a:pPr>
            <a:r>
              <a:rPr lang="en-US" dirty="0"/>
              <a:t>peek -&gt; get</a:t>
            </a:r>
          </a:p>
        </p:txBody>
      </p:sp>
    </p:spTree>
    <p:extLst>
      <p:ext uri="{BB962C8B-B14F-4D97-AF65-F5344CB8AC3E}">
        <p14:creationId xmlns:p14="http://schemas.microsoft.com/office/powerpoint/2010/main" val="748493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would like to implement an Interface 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have an implementation B that implements another interface C which defines methods very much similar to the methods in A but differ slightly (like name).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use an instance of B inside your class that implements A and delegate tasks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class A “has a” class B.</a:t>
            </a:r>
          </a:p>
        </p:txBody>
      </p:sp>
    </p:spTree>
    <p:extLst>
      <p:ext uri="{BB962C8B-B14F-4D97-AF65-F5344CB8AC3E}">
        <p14:creationId xmlns:p14="http://schemas.microsoft.com/office/powerpoint/2010/main" val="363654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  <a:p>
            <a:r>
              <a:rPr lang="en-US" dirty="0"/>
              <a:t>Stacks</a:t>
            </a:r>
          </a:p>
          <a:p>
            <a:r>
              <a:rPr lang="en-US" dirty="0"/>
              <a:t>Other Topics</a:t>
            </a:r>
          </a:p>
          <a:p>
            <a:pPr lvl="1"/>
            <a:r>
              <a:rPr lang="en-US" dirty="0"/>
              <a:t>Adapter Pattern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8331-F948-4DB1-B16D-BF34CC62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Adapt Queue from Deque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1AAAB-00F9-4AAA-911A-0D84D7AB1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enqueue -&gt; </a:t>
            </a:r>
            <a:r>
              <a:rPr lang="en-US" dirty="0" err="1"/>
              <a:t>addLast</a:t>
            </a:r>
            <a:endParaRPr lang="en-US" dirty="0"/>
          </a:p>
          <a:p>
            <a:pPr>
              <a:buSzPct val="100000"/>
            </a:pPr>
            <a:r>
              <a:rPr lang="en-US" dirty="0"/>
              <a:t>dequeue -&gt; </a:t>
            </a:r>
            <a:r>
              <a:rPr lang="en-US" dirty="0" err="1"/>
              <a:t>removeFirst</a:t>
            </a:r>
            <a:endParaRPr lang="en-US" dirty="0"/>
          </a:p>
          <a:p>
            <a:pPr>
              <a:buSzPct val="100000"/>
            </a:pPr>
            <a:r>
              <a:rPr lang="en-US" dirty="0"/>
              <a:t>peek -&gt; </a:t>
            </a:r>
            <a:r>
              <a:rPr lang="en-US" dirty="0" err="1"/>
              <a:t>peekFirst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33E64-92DB-4C09-A90B-652D44A57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143000"/>
            <a:ext cx="3527098" cy="26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87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;p13">
            <a:extLst>
              <a:ext uri="{FF2B5EF4-FFF2-40B4-BE49-F238E27FC236}">
                <a16:creationId xmlns:a16="http://schemas.microsoft.com/office/drawing/2014/main" id="{0557CA55-EC4B-48EE-9F2D-32C446B3B92B}"/>
              </a:ext>
            </a:extLst>
          </p:cNvPr>
          <p:cNvSpPr txBox="1"/>
          <p:nvPr/>
        </p:nvSpPr>
        <p:spPr>
          <a:xfrm>
            <a:off x="339100" y="1005085"/>
            <a:ext cx="3226800" cy="375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Stack&lt;Integer&gt; s = new ALStack&lt;&gt;(); 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s.push(4);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s.push(10);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s.push(13);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s.push(5);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i2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number is stored in i?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A: 4	B: 10	C: 13	D: 5	E: Something else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What number is stored in i2?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A: 4	B: 10	C: 13	D: 5	E: Something else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is the contents of the stack? (starting at the </a:t>
            </a:r>
            <a:r>
              <a:rPr lang="en" sz="900" b="1" dirty="0"/>
              <a:t>top</a:t>
            </a:r>
            <a:r>
              <a:rPr lang="en" sz="900" dirty="0"/>
              <a:t>)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A. 5,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B.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C. 5, 13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D.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E. other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7F85FDAE-C675-4D3D-8CAD-77449B999335}"/>
              </a:ext>
            </a:extLst>
          </p:cNvPr>
          <p:cNvSpPr txBox="1"/>
          <p:nvPr/>
        </p:nvSpPr>
        <p:spPr>
          <a:xfrm>
            <a:off x="402400" y="297951"/>
            <a:ext cx="31002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A </a:t>
            </a:r>
            <a:r>
              <a:rPr lang="en" sz="1050" b="1" dirty="0"/>
              <a:t>stack</a:t>
            </a:r>
            <a:r>
              <a:rPr lang="en" sz="1050" dirty="0"/>
              <a:t> has two operations, </a:t>
            </a:r>
            <a:r>
              <a:rPr lang="en" sz="1050" b="1" dirty="0"/>
              <a:t>push</a:t>
            </a:r>
            <a:r>
              <a:rPr lang="en" sz="1050" dirty="0"/>
              <a:t> and </a:t>
            </a:r>
            <a:r>
              <a:rPr lang="en" sz="1050" b="1" dirty="0"/>
              <a:t>pop</a:t>
            </a:r>
            <a:r>
              <a:rPr lang="en" sz="1050" dirty="0"/>
              <a:t>. Pushing adds an element to the </a:t>
            </a:r>
            <a:r>
              <a:rPr lang="en" sz="1050" b="1" dirty="0"/>
              <a:t>top</a:t>
            </a:r>
            <a:r>
              <a:rPr lang="en" sz="1050" dirty="0"/>
              <a:t> of the stack, and </a:t>
            </a:r>
            <a:r>
              <a:rPr lang="en" sz="1050" b="1" dirty="0"/>
              <a:t>pop</a:t>
            </a:r>
            <a:r>
              <a:rPr lang="en" sz="1050" dirty="0"/>
              <a:t> removes the </a:t>
            </a:r>
            <a:r>
              <a:rPr lang="en" sz="1050" b="1" dirty="0"/>
              <a:t>top</a:t>
            </a:r>
            <a:r>
              <a:rPr lang="en" sz="1050" dirty="0"/>
              <a:t> element and returns it.</a:t>
            </a:r>
            <a:endParaRPr sz="1050" dirty="0"/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4E52212E-560D-4E15-85E3-C447A08B0C87}"/>
              </a:ext>
            </a:extLst>
          </p:cNvPr>
          <p:cNvSpPr txBox="1"/>
          <p:nvPr/>
        </p:nvSpPr>
        <p:spPr>
          <a:xfrm>
            <a:off x="5160195" y="79869"/>
            <a:ext cx="3548400" cy="49985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import java.util.ArrayList;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public interface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void push(E element);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E pop();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// IDEA: Use array lists to implement both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class ALStack&lt;E&gt; implements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584765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E65C-E764-486E-B7F5-C7952F8C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2DA4-1184-45D4-B86C-543B2BDA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  <a:p>
            <a:r>
              <a:rPr lang="en-US" dirty="0"/>
              <a:t>Composition</a:t>
            </a:r>
          </a:p>
          <a:p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6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DF2A-CAD8-4E44-ADB5-174072D1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4" cy="55862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F481A-0D7E-47B0-9AC8-9B5387DD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923926"/>
            <a:ext cx="5428129" cy="32956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D6779A1-9D8F-47AC-84EA-866BBCC77955}"/>
              </a:ext>
            </a:extLst>
          </p:cNvPr>
          <p:cNvSpPr txBox="1">
            <a:spLocks/>
          </p:cNvSpPr>
          <p:nvPr/>
        </p:nvSpPr>
        <p:spPr>
          <a:xfrm>
            <a:off x="457200" y="205978"/>
            <a:ext cx="8229600" cy="27662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100" dirty="0"/>
              <a:t>Queue – insertion and deletion operations are performed at two different ends</a:t>
            </a:r>
          </a:p>
        </p:txBody>
      </p:sp>
    </p:spTree>
    <p:extLst>
      <p:ext uri="{BB962C8B-B14F-4D97-AF65-F5344CB8AC3E}">
        <p14:creationId xmlns:p14="http://schemas.microsoft.com/office/powerpoint/2010/main" val="181771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 a Queue an ADT or a data structure?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567009-2CD0-4D27-8843-B0E418E73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5763" indent="-385763">
              <a:buAutoNum type="alphaUcPeriod"/>
            </a:pPr>
            <a:r>
              <a:rPr lang="en-US" dirty="0"/>
              <a:t>ADT</a:t>
            </a:r>
          </a:p>
          <a:p>
            <a:pPr marL="385763" indent="-385763">
              <a:buAutoNum type="alphaUcPeriod"/>
            </a:pPr>
            <a:r>
              <a:rPr lang="en-US" dirty="0"/>
              <a:t>Data structure</a:t>
            </a:r>
          </a:p>
          <a:p>
            <a:pPr marL="385763" indent="-385763">
              <a:buAutoNum type="alphaUcPeriod"/>
            </a:pPr>
            <a:r>
              <a:rPr lang="en-US" dirty="0"/>
              <a:t>I have no idea, what's the difference again??</a:t>
            </a:r>
          </a:p>
        </p:txBody>
      </p:sp>
    </p:spTree>
    <p:extLst>
      <p:ext uri="{BB962C8B-B14F-4D97-AF65-F5344CB8AC3E}">
        <p14:creationId xmlns:p14="http://schemas.microsoft.com/office/powerpoint/2010/main" val="157536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EBB2-97A5-4774-8EDC-AB7CE901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A3A32-BBEC-42AB-A25C-6D319AFB8CB4}"/>
              </a:ext>
            </a:extLst>
          </p:cNvPr>
          <p:cNvSpPr txBox="1"/>
          <p:nvPr/>
        </p:nvSpPr>
        <p:spPr>
          <a:xfrm>
            <a:off x="571500" y="1200150"/>
            <a:ext cx="7943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/>
              <a:t>queue </a:t>
            </a:r>
            <a:r>
              <a:rPr lang="en-US" sz="2400" dirty="0"/>
              <a:t>is an ADT, in which insertion is done at one end, while deletion is performed at the other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Accessing the elements of queues follows a First In, First Out (FIFO) order.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Like customers standing in a line in a store, the first customer in is the first customer served.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only add to the end of the queue, and can only examine/remove the front of the queue.</a:t>
            </a:r>
          </a:p>
        </p:txBody>
      </p:sp>
    </p:spTree>
    <p:extLst>
      <p:ext uri="{BB962C8B-B14F-4D97-AF65-F5344CB8AC3E}">
        <p14:creationId xmlns:p14="http://schemas.microsoft.com/office/powerpoint/2010/main" val="229746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59D0-EDA6-4939-9C3D-2C197DB3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9" y="385209"/>
            <a:ext cx="7420600" cy="773412"/>
          </a:xfrm>
        </p:spPr>
        <p:txBody>
          <a:bodyPr anchor="b">
            <a:normAutofit/>
          </a:bodyPr>
          <a:lstStyle/>
          <a:p>
            <a:r>
              <a:rPr lang="en-US"/>
              <a:t>Enqueue and Dequeue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A047E-2F3F-4547-896F-85AD74F4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20" y="2571153"/>
            <a:ext cx="3802037" cy="80793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CA77F06-9F9F-42DF-A3E5-9735EF554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030" y="1709364"/>
            <a:ext cx="2720297" cy="2540359"/>
          </a:xfrm>
        </p:spPr>
        <p:txBody>
          <a:bodyPr anchor="ctr">
            <a:normAutofit lnSpcReduction="10000"/>
          </a:bodyPr>
          <a:lstStyle/>
          <a:p>
            <a:r>
              <a:rPr lang="en-US" sz="1800"/>
              <a:t>Like lines in a store, a queue has a front and a rear.</a:t>
            </a:r>
          </a:p>
          <a:p>
            <a:r>
              <a:rPr lang="en-US" sz="1800"/>
              <a:t>Enqueue – insert an element at the rear of the queue</a:t>
            </a:r>
          </a:p>
          <a:p>
            <a:r>
              <a:rPr lang="en-US" sz="1800"/>
              <a:t>Dequeue – remove an element from the front of the queue</a:t>
            </a:r>
          </a:p>
        </p:txBody>
      </p:sp>
    </p:spTree>
    <p:extLst>
      <p:ext uri="{BB962C8B-B14F-4D97-AF65-F5344CB8AC3E}">
        <p14:creationId xmlns:p14="http://schemas.microsoft.com/office/powerpoint/2010/main" val="254691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0E7B-9FE6-47E2-9263-5B47BCE8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Enqueue and Dequeue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5846-EFC7-45C3-8452-9A852FF7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an empty static integer queue that is capable of holding a maximum of three values. With that queue we execute the following enqueue operations.</a:t>
            </a:r>
          </a:p>
          <a:p>
            <a:pPr marL="0" indent="0">
              <a:buNone/>
            </a:pPr>
            <a:r>
              <a:rPr lang="en-US" dirty="0"/>
              <a:t>Enqueue(3);</a:t>
            </a:r>
          </a:p>
          <a:p>
            <a:pPr marL="0" indent="0">
              <a:buNone/>
            </a:pPr>
            <a:r>
              <a:rPr lang="en-US" dirty="0"/>
              <a:t>Enqueue(6);</a:t>
            </a:r>
          </a:p>
          <a:p>
            <a:pPr marL="0" indent="0">
              <a:buNone/>
            </a:pPr>
            <a:r>
              <a:rPr lang="en-US" dirty="0"/>
              <a:t>Enqueue(9);</a:t>
            </a:r>
          </a:p>
        </p:txBody>
      </p:sp>
    </p:spTree>
    <p:extLst>
      <p:ext uri="{BB962C8B-B14F-4D97-AF65-F5344CB8AC3E}">
        <p14:creationId xmlns:p14="http://schemas.microsoft.com/office/powerpoint/2010/main" val="359999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3393A6-C645-4203-B8F0-0391F2AEC734}"/>
              </a:ext>
            </a:extLst>
          </p:cNvPr>
          <p:cNvSpPr/>
          <p:nvPr/>
        </p:nvSpPr>
        <p:spPr>
          <a:xfrm>
            <a:off x="114300" y="285750"/>
            <a:ext cx="4572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Enqueue(3);</a:t>
            </a:r>
          </a:p>
          <a:p>
            <a:r>
              <a:rPr lang="en-US" sz="1350" dirty="0"/>
              <a:t>Enqueue(6);</a:t>
            </a:r>
          </a:p>
          <a:p>
            <a:r>
              <a:rPr lang="en-US" sz="1350" dirty="0"/>
              <a:t>Enqueue(9);</a:t>
            </a:r>
          </a:p>
          <a:p>
            <a:r>
              <a:rPr lang="en-US" sz="1350" dirty="0"/>
              <a:t>Dequeue();</a:t>
            </a:r>
          </a:p>
          <a:p>
            <a:r>
              <a:rPr lang="en-US" sz="1350" dirty="0"/>
              <a:t>Dequeue();</a:t>
            </a:r>
          </a:p>
          <a:p>
            <a:r>
              <a:rPr lang="en-US" sz="1350" dirty="0"/>
              <a:t>Dequeue();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352336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2775</TotalTime>
  <Words>1503</Words>
  <Application>Microsoft Office PowerPoint</Application>
  <PresentationFormat>On-screen Show (16:9)</PresentationFormat>
  <Paragraphs>277</Paragraphs>
  <Slides>32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Georgia</vt:lpstr>
      <vt:lpstr>Roboto Mono</vt:lpstr>
      <vt:lpstr>Arial</vt:lpstr>
      <vt:lpstr>Calibri</vt:lpstr>
      <vt:lpstr>Calibri Light</vt:lpstr>
      <vt:lpstr>Times</vt:lpstr>
      <vt:lpstr>Courier New</vt:lpstr>
      <vt:lpstr>Office Theme</vt:lpstr>
      <vt:lpstr>CSE 12 – Basic Data Structures and Object-Oriented Design Lecture 7</vt:lpstr>
      <vt:lpstr>Announcements</vt:lpstr>
      <vt:lpstr>Topics</vt:lpstr>
      <vt:lpstr>Queue</vt:lpstr>
      <vt:lpstr>Is a Queue an ADT or a data structure?</vt:lpstr>
      <vt:lpstr>Queue</vt:lpstr>
      <vt:lpstr>Enqueue and Dequeue</vt:lpstr>
      <vt:lpstr>Example of Enqueue and Dequeue</vt:lpstr>
      <vt:lpstr>PowerPoint Presentation</vt:lpstr>
      <vt:lpstr>Queue State After Enqueue</vt:lpstr>
      <vt:lpstr>Queue State After Dequeue</vt:lpstr>
      <vt:lpstr>Queue Implementation of Array</vt:lpstr>
      <vt:lpstr>Queue Implementation of Array</vt:lpstr>
      <vt:lpstr>Queues</vt:lpstr>
      <vt:lpstr>Searching with a Queue</vt:lpstr>
      <vt:lpstr>PowerPoint Presentation</vt:lpstr>
      <vt:lpstr>Queue - Implementation</vt:lpstr>
      <vt:lpstr>Adapter Pattern</vt:lpstr>
      <vt:lpstr>Adapter Pattern</vt:lpstr>
      <vt:lpstr>Adapter Pattern</vt:lpstr>
      <vt:lpstr>Inheritance?</vt:lpstr>
      <vt:lpstr>Inheritance</vt:lpstr>
      <vt:lpstr>Inheritance is not always the right answer</vt:lpstr>
      <vt:lpstr>Adapter Pattern</vt:lpstr>
      <vt:lpstr>Adapter Pattern – Example</vt:lpstr>
      <vt:lpstr>And no one needs to know..</vt:lpstr>
      <vt:lpstr>Mapping Attributes</vt:lpstr>
      <vt:lpstr>Mapping methods</vt:lpstr>
      <vt:lpstr>Adapter Pattern Summary</vt:lpstr>
      <vt:lpstr>Adapt Queue from Deque</vt:lpstr>
      <vt:lpstr>PowerPoint Presentation</vt:lpstr>
      <vt:lpstr>Other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155</cp:revision>
  <dcterms:modified xsi:type="dcterms:W3CDTF">2021-01-20T00:35:47Z</dcterms:modified>
</cp:coreProperties>
</file>