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1" r:id="rId4"/>
    <p:sldId id="266" r:id="rId5"/>
    <p:sldId id="915" r:id="rId6"/>
    <p:sldId id="913" r:id="rId7"/>
    <p:sldId id="914" r:id="rId8"/>
    <p:sldId id="851" r:id="rId9"/>
    <p:sldId id="852" r:id="rId10"/>
    <p:sldId id="854" r:id="rId11"/>
    <p:sldId id="869" r:id="rId12"/>
    <p:sldId id="873" r:id="rId13"/>
    <p:sldId id="874" r:id="rId14"/>
    <p:sldId id="911" r:id="rId15"/>
    <p:sldId id="875" r:id="rId16"/>
    <p:sldId id="876" r:id="rId17"/>
    <p:sldId id="877" r:id="rId18"/>
    <p:sldId id="878" r:id="rId19"/>
    <p:sldId id="879" r:id="rId20"/>
    <p:sldId id="881" r:id="rId21"/>
    <p:sldId id="882" r:id="rId22"/>
    <p:sldId id="883" r:id="rId23"/>
    <p:sldId id="884" r:id="rId24"/>
    <p:sldId id="885" r:id="rId25"/>
    <p:sldId id="886" r:id="rId26"/>
    <p:sldId id="77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690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504.2016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4-27T21:52:0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24122 13367 45 0,'-8'24'22'0,"3"11"-23"16,5-26 41-16,0 4-40 15,2 11 1-15,4-4-5 16,5-2 0-16,-1-3-5 16,3 0 0-16,6-7-4 15,0-1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9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OalU379l3U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election_sort" TargetMode="External"/><Relationship Id="rId13" Type="http://schemas.openxmlformats.org/officeDocument/2006/relationships/hyperlink" Target="https://en.wikipedia.org/wiki/Counting_sort" TargetMode="External"/><Relationship Id="rId3" Type="http://schemas.openxmlformats.org/officeDocument/2006/relationships/hyperlink" Target="http://en.wikipedia.org/wiki/Merge_sort" TargetMode="External"/><Relationship Id="rId7" Type="http://schemas.openxmlformats.org/officeDocument/2006/relationships/hyperlink" Target="http://en.wikipedia.org/wiki/Insertion_sort" TargetMode="External"/><Relationship Id="rId12" Type="http://schemas.openxmlformats.org/officeDocument/2006/relationships/hyperlink" Target="http://en.wikipedia.org/wiki/Radix_sort" TargetMode="External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Bubble_sort" TargetMode="External"/><Relationship Id="rId11" Type="http://schemas.openxmlformats.org/officeDocument/2006/relationships/hyperlink" Target="http://en.wikipedia.org/wiki/Bucket_sort" TargetMode="External"/><Relationship Id="rId5" Type="http://schemas.openxmlformats.org/officeDocument/2006/relationships/hyperlink" Target="http://en.wikipedia.org/wiki/Heapsort" TargetMode="External"/><Relationship Id="rId10" Type="http://schemas.openxmlformats.org/officeDocument/2006/relationships/hyperlink" Target="http://en.wikipedia.org/wiki/Shellsort" TargetMode="External"/><Relationship Id="rId4" Type="http://schemas.openxmlformats.org/officeDocument/2006/relationships/hyperlink" Target="http://en.wikipedia.org/wiki/Timsort" TargetMode="External"/><Relationship Id="rId9" Type="http://schemas.openxmlformats.org/officeDocument/2006/relationships/hyperlink" Target="https://en.wikipedia.org/wiki/Tree_sort" TargetMode="External"/><Relationship Id="rId14" Type="http://schemas.openxmlformats.org/officeDocument/2006/relationships/hyperlink" Target="https://en.wikipedia.org/wiki/Cubesor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aqR3G_NVoo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Running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7727" y="3307523"/>
            <a:ext cx="39533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(N-1)    +     (N-2)    +     (N-3)     +      …       +    2    +    1</a:t>
            </a:r>
            <a:r>
              <a:rPr lang="en-US" sz="1350" dirty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3176" y="3027395"/>
            <a:ext cx="6367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  <a:r>
              <a:rPr lang="en-US" sz="1350" baseline="30000" dirty="0">
                <a:solidFill>
                  <a:srgbClr val="FF0000"/>
                </a:solidFill>
              </a:rPr>
              <a:t>st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4977" y="3027395"/>
            <a:ext cx="67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2</a:t>
            </a:r>
            <a:r>
              <a:rPr lang="en-US" sz="1350" baseline="30000" dirty="0">
                <a:solidFill>
                  <a:srgbClr val="FF0000"/>
                </a:solidFill>
              </a:rPr>
              <a:t>nd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4911" y="3027395"/>
            <a:ext cx="654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3</a:t>
            </a:r>
            <a:r>
              <a:rPr lang="en-US" sz="1350" baseline="30000" dirty="0">
                <a:solidFill>
                  <a:srgbClr val="FF0000"/>
                </a:solidFill>
              </a:rPr>
              <a:t>rd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993" y="3296151"/>
            <a:ext cx="12508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# comparisons: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36983D-93AC-43AD-8E71-E1DE055E0025}"/>
              </a:ext>
            </a:extLst>
          </p:cNvPr>
          <p:cNvSpPr/>
          <p:nvPr/>
        </p:nvSpPr>
        <p:spPr>
          <a:xfrm>
            <a:off x="50863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1655E6-B2F0-4915-89CE-EFD979077A1D}"/>
              </a:ext>
            </a:extLst>
          </p:cNvPr>
          <p:cNvSpPr/>
          <p:nvPr/>
        </p:nvSpPr>
        <p:spPr>
          <a:xfrm>
            <a:off x="55435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4078A2-15AF-4FF4-ACC0-831F02C4D9DF}"/>
              </a:ext>
            </a:extLst>
          </p:cNvPr>
          <p:cNvSpPr/>
          <p:nvPr/>
        </p:nvSpPr>
        <p:spPr>
          <a:xfrm>
            <a:off x="60007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9B2DB-87ED-415D-BF03-660F2A527119}"/>
              </a:ext>
            </a:extLst>
          </p:cNvPr>
          <p:cNvSpPr/>
          <p:nvPr/>
        </p:nvSpPr>
        <p:spPr>
          <a:xfrm>
            <a:off x="64579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5BA7E0-89FA-4489-A925-153FEEBC1B40}"/>
              </a:ext>
            </a:extLst>
          </p:cNvPr>
          <p:cNvSpPr/>
          <p:nvPr/>
        </p:nvSpPr>
        <p:spPr>
          <a:xfrm>
            <a:off x="69151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E26B8C-E200-4CDD-93F3-88F589DAE516}"/>
              </a:ext>
            </a:extLst>
          </p:cNvPr>
          <p:cNvSpPr/>
          <p:nvPr/>
        </p:nvSpPr>
        <p:spPr>
          <a:xfrm>
            <a:off x="73723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5E900E-F78A-4A4A-9352-CCABF324B564}"/>
              </a:ext>
            </a:extLst>
          </p:cNvPr>
          <p:cNvSpPr/>
          <p:nvPr/>
        </p:nvSpPr>
        <p:spPr>
          <a:xfrm>
            <a:off x="78295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5DE0F1-50AE-48E0-972D-B5B35EA6EBD6}"/>
              </a:ext>
            </a:extLst>
          </p:cNvPr>
          <p:cNvSpPr/>
          <p:nvPr/>
        </p:nvSpPr>
        <p:spPr>
          <a:xfrm>
            <a:off x="82867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87D50C77-638D-49FA-8C97-149ADDC6390B}"/>
              </a:ext>
            </a:extLst>
          </p:cNvPr>
          <p:cNvSpPr/>
          <p:nvPr/>
        </p:nvSpPr>
        <p:spPr>
          <a:xfrm rot="16200000">
            <a:off x="6057900" y="3530280"/>
            <a:ext cx="3429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036241D-43D6-4A67-810F-C4A43052820D}"/>
              </a:ext>
            </a:extLst>
          </p:cNvPr>
          <p:cNvSpPr/>
          <p:nvPr/>
        </p:nvSpPr>
        <p:spPr>
          <a:xfrm rot="16200000">
            <a:off x="7943850" y="3930329"/>
            <a:ext cx="342900" cy="148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6020C7-5B0A-4F4A-85E2-B0E49BE78859}"/>
              </a:ext>
            </a:extLst>
          </p:cNvPr>
          <p:cNvSpPr txBox="1"/>
          <p:nvPr/>
        </p:nvSpPr>
        <p:spPr>
          <a:xfrm>
            <a:off x="5893682" y="4886137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C8FAD-8FDC-4BA0-B710-C6F235782516}"/>
              </a:ext>
            </a:extLst>
          </p:cNvPr>
          <p:cNvSpPr txBox="1"/>
          <p:nvPr/>
        </p:nvSpPr>
        <p:spPr>
          <a:xfrm>
            <a:off x="7883452" y="4856201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47D225-70E8-43F3-AC0A-420073393604}"/>
              </a:ext>
            </a:extLst>
          </p:cNvPr>
          <p:cNvSpPr txBox="1"/>
          <p:nvPr/>
        </p:nvSpPr>
        <p:spPr>
          <a:xfrm>
            <a:off x="561297" y="1150331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</p:spTree>
    <p:extLst>
      <p:ext uri="{BB962C8B-B14F-4D97-AF65-F5344CB8AC3E}">
        <p14:creationId xmlns:p14="http://schemas.microsoft.com/office/powerpoint/2010/main" val="106001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8600"/>
            <a:ext cx="6437337" cy="4514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09430" y="3609090"/>
              <a:ext cx="28890" cy="68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0157" y="3599730"/>
                <a:ext cx="47080" cy="867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29CA828-9106-4007-BACC-87BD7DE7E2DD}"/>
              </a:ext>
            </a:extLst>
          </p:cNvPr>
          <p:cNvSpPr/>
          <p:nvPr/>
        </p:nvSpPr>
        <p:spPr>
          <a:xfrm>
            <a:off x="1330365" y="4752131"/>
            <a:ext cx="37371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5"/>
              </a:rPr>
              <a:t>https://www.youtube.com/watch?v=ROalU379l3U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178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sort: Worst case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2053" y="2007101"/>
            <a:ext cx="40286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   +            2           +     3     +      …       +   (N-2)    +  (N-1)</a:t>
            </a:r>
            <a:r>
              <a:rPr lang="en-US" sz="135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1" y="1726973"/>
            <a:ext cx="6367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1</a:t>
            </a:r>
            <a:r>
              <a:rPr lang="en-US" sz="1350" baseline="30000" dirty="0">
                <a:solidFill>
                  <a:srgbClr val="FF0000"/>
                </a:solidFill>
              </a:rPr>
              <a:t>st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9302" y="1726973"/>
            <a:ext cx="67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2</a:t>
            </a:r>
            <a:r>
              <a:rPr lang="en-US" sz="1350" baseline="30000" dirty="0">
                <a:solidFill>
                  <a:srgbClr val="FF0000"/>
                </a:solidFill>
              </a:rPr>
              <a:t>nd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236" y="1726973"/>
            <a:ext cx="654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3</a:t>
            </a:r>
            <a:r>
              <a:rPr lang="en-US" sz="1350" baseline="30000" dirty="0">
                <a:solidFill>
                  <a:srgbClr val="FF0000"/>
                </a:solidFill>
              </a:rPr>
              <a:t>rd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  <a:r>
              <a:rPr lang="en-US" sz="1350" dirty="0" err="1">
                <a:solidFill>
                  <a:srgbClr val="FF0000"/>
                </a:solidFill>
              </a:rPr>
              <a:t>iter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7318" y="1995729"/>
            <a:ext cx="12508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# comparisons: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9100" y="347117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63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5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7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79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51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23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29500" y="347117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6115050" y="2603123"/>
            <a:ext cx="342900" cy="3200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Left Brace 17"/>
          <p:cNvSpPr/>
          <p:nvPr/>
        </p:nvSpPr>
        <p:spPr>
          <a:xfrm rot="16200000">
            <a:off x="4320977" y="3966975"/>
            <a:ext cx="342900" cy="387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5600701" y="4374773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6888" y="4417249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2444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sort: Best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Approximately how many steps does it take to insert the element into the sorted part each time through the loop in the BEST case?</a:t>
            </a:r>
          </a:p>
          <a:p>
            <a:pPr marL="394335" indent="-342900">
              <a:buAutoNum type="alphaUcPeriod"/>
            </a:pPr>
            <a:r>
              <a:rPr lang="en-US" dirty="0"/>
              <a:t>1</a:t>
            </a:r>
          </a:p>
          <a:p>
            <a:pPr marL="394335" indent="-342900">
              <a:buAutoNum type="alphaUcPeriod"/>
            </a:pPr>
            <a:r>
              <a:rPr lang="en-US" dirty="0"/>
              <a:t>N</a:t>
            </a:r>
          </a:p>
          <a:p>
            <a:pPr marL="394335" indent="-342900">
              <a:buAutoNum type="alphaUcPeriod"/>
            </a:pP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pPr marL="394335" indent="-342900">
              <a:buAutoNum type="alphaUcPeriod"/>
            </a:pPr>
            <a:r>
              <a:rPr lang="en-US" dirty="0"/>
              <a:t>It depends on the length of the sorted part</a:t>
            </a: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36684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56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2885" y="376011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00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72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44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1685" y="37601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3" name="Left Brace 32"/>
          <p:cNvSpPr/>
          <p:nvPr/>
        </p:nvSpPr>
        <p:spPr>
          <a:xfrm rot="16200000">
            <a:off x="3954236" y="3541430"/>
            <a:ext cx="342900" cy="182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838877" y="4650829"/>
            <a:ext cx="7440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5788857" y="3521563"/>
            <a:ext cx="342900" cy="1817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5651349" y="4674095"/>
            <a:ext cx="1092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val="46658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6A9-9C1D-4F52-8D4B-581AFE29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Sorting Algorithms (wiki)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DF3D1-2B11-4314-AA4A-E14D86128DCA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971550"/>
          <a:ext cx="4857751" cy="4171955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795950709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1422122975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358997754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4276922124"/>
                    </a:ext>
                  </a:extLst>
                </a:gridCol>
              </a:tblGrid>
              <a:tr h="255246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Algorithm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Time Complexity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26336"/>
                  </a:ext>
                </a:extLst>
              </a:tr>
              <a:tr h="255246">
                <a:tc vMerge="1">
                  <a:txBody>
                    <a:bodyPr/>
                    <a:lstStyle/>
                    <a:p>
                      <a:pPr algn="l"/>
                      <a:endParaRPr lang="en-US" sz="1600" b="1" dirty="0">
                        <a:effectLst/>
                      </a:endParaRPr>
                    </a:p>
                  </a:txBody>
                  <a:tcPr marL="22950" marR="22950" marT="22950" marB="229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Best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Average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Worst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440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2"/>
                        </a:rPr>
                        <a:t>Quicksort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8445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3"/>
                        </a:rPr>
                        <a:t>Mergesort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8020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4"/>
                        </a:rPr>
                        <a:t>Timsort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946963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5"/>
                        </a:rPr>
                        <a:t>Heapsort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3543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6"/>
                        </a:rPr>
                        <a:t>Bubble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374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7"/>
                        </a:rPr>
                        <a:t>Insertion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81499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8"/>
                        </a:rPr>
                        <a:t>Selection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54227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9"/>
                        </a:rPr>
                        <a:t>Tree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8361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10"/>
                        </a:rPr>
                        <a:t>Shell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Θ(n(log(n))^2)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O(n(log(n))^2)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20268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11" tooltip="Only for integers. k is a number of buckets"/>
                        </a:rPr>
                        <a:t>Bucket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879130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2" tooltip="Constant number of digits 'k'"/>
                        </a:rPr>
                        <a:t>Radix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244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3" tooltip="Difference between maximum and minimum number 'k'"/>
                        </a:rPr>
                        <a:t>Counting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n+k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00526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14"/>
                        </a:rPr>
                        <a:t>Cubesort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0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7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MergeSort</a:t>
            </a:r>
            <a:r>
              <a:rPr lang="en-US" dirty="0">
                <a:solidFill>
                  <a:schemeClr val="accent1"/>
                </a:solidFill>
              </a:rPr>
              <a:t>: The Magic of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200150"/>
            <a:ext cx="61722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this magical way of sorting lists: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61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33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4005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77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149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2150" y="1631731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7351" y="2215999"/>
            <a:ext cx="153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Split the list in half: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258152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149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721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293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86500" y="2597288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8640" y="3200395"/>
            <a:ext cx="1782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Magically sort each list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74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46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718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29000" y="356591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833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405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77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54969" y="356591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98933" y="4111640"/>
            <a:ext cx="2550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Merge the two lists back together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43200" y="446115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00400" y="4461152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800" y="445696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72000" y="4456967"/>
            <a:ext cx="457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86000" y="4461152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57600" y="445696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29200" y="445696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86400" y="4456967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EEAEA-B441-4F1A-91B8-BBCB16986456}"/>
              </a:ext>
            </a:extLst>
          </p:cNvPr>
          <p:cNvSpPr/>
          <p:nvPr/>
        </p:nvSpPr>
        <p:spPr>
          <a:xfrm>
            <a:off x="2093572" y="947902"/>
            <a:ext cx="38197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2"/>
              </a:rPr>
              <a:t>https://www.youtube.com/watch?v=XaqR3G_NVoo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7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MergeSort</a:t>
            </a:r>
            <a:r>
              <a:rPr lang="en-US" dirty="0">
                <a:solidFill>
                  <a:schemeClr val="accent1"/>
                </a:solidFill>
              </a:rPr>
              <a:t>: The Magic of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200150"/>
            <a:ext cx="61722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this magical way of sorting lists: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1" y="2378541"/>
            <a:ext cx="153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Split the list in half: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2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74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46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718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7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49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721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293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0057" y="3338185"/>
            <a:ext cx="5818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Magically sort each list – using the same sorting method we are implementing!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02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574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146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18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262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34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06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978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1783" y="4274182"/>
            <a:ext cx="2550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Merge the two lists back together</a:t>
            </a:r>
          </a:p>
        </p:txBody>
      </p:sp>
    </p:spTree>
    <p:extLst>
      <p:ext uri="{BB962C8B-B14F-4D97-AF65-F5344CB8AC3E}">
        <p14:creationId xmlns:p14="http://schemas.microsoft.com/office/powerpoint/2010/main" val="306310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MergeSort</a:t>
            </a:r>
            <a:r>
              <a:rPr lang="en-US" dirty="0">
                <a:solidFill>
                  <a:schemeClr val="accent1"/>
                </a:solidFill>
              </a:rPr>
              <a:t>: The Magic of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200150"/>
            <a:ext cx="61722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this magical way of sorting lists: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794272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1" y="2378541"/>
            <a:ext cx="153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Split the list in half: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2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74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46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71850" y="2744063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7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149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721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29350" y="275982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0057" y="3338185"/>
            <a:ext cx="5818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Magically sort each list – using the same sorting method we are implementing!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02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574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146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1850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262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34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06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97819" y="372845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1783" y="4274182"/>
            <a:ext cx="2550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Merge the two lists back together</a:t>
            </a:r>
          </a:p>
        </p:txBody>
      </p:sp>
    </p:spTree>
    <p:extLst>
      <p:ext uri="{BB962C8B-B14F-4D97-AF65-F5344CB8AC3E}">
        <p14:creationId xmlns:p14="http://schemas.microsoft.com/office/powerpoint/2010/main" val="77101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543050" y="1200151"/>
            <a:ext cx="6572250" cy="2169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mid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mid);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mid,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4550" y="3943350"/>
            <a:ext cx="267419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</a:t>
            </a:r>
            <a:r>
              <a:rPr lang="en-US" sz="1350" dirty="0" err="1"/>
              <a:t>mergeSort</a:t>
            </a:r>
            <a:r>
              <a:rPr lang="en-US" sz="1350" dirty="0"/>
              <a:t> method work?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9018" y="2862145"/>
            <a:ext cx="3557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7030A0"/>
                </a:solidFill>
              </a:rPr>
              <a:t>Merges the first two lists together into the third,</a:t>
            </a:r>
          </a:p>
          <a:p>
            <a:r>
              <a:rPr lang="en-US" sz="1350" i="1" dirty="0">
                <a:solidFill>
                  <a:srgbClr val="7030A0"/>
                </a:solidFill>
              </a:rPr>
              <a:t>Maintaining sorted 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240" y="1320354"/>
            <a:ext cx="29818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FF0000"/>
                </a:solidFill>
              </a:rPr>
              <a:t>Makes a new array and copies the</a:t>
            </a:r>
            <a:br>
              <a:rPr lang="en-US" sz="1350" i="1" dirty="0">
                <a:solidFill>
                  <a:srgbClr val="FF0000"/>
                </a:solidFill>
              </a:rPr>
            </a:br>
            <a:r>
              <a:rPr lang="en-US" sz="1350" i="1" dirty="0">
                <a:solidFill>
                  <a:srgbClr val="FF0000"/>
                </a:solidFill>
              </a:rPr>
              <a:t>elements from the specified range [a, b)</a:t>
            </a:r>
          </a:p>
        </p:txBody>
      </p:sp>
    </p:spTree>
    <p:extLst>
      <p:ext uri="{BB962C8B-B14F-4D97-AF65-F5344CB8AC3E}">
        <p14:creationId xmlns:p14="http://schemas.microsoft.com/office/powerpoint/2010/main" val="263731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195251" y="1200151"/>
            <a:ext cx="6920049" cy="23775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 1)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mid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mid);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makeList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mid, 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toSort.length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secondHalf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5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sz="13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6232" y="3190096"/>
            <a:ext cx="3557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7030A0"/>
                </a:solidFill>
              </a:rPr>
              <a:t>Merges the first two lists together into the third,</a:t>
            </a:r>
          </a:p>
          <a:p>
            <a:r>
              <a:rPr lang="en-US" sz="1350" i="1" dirty="0">
                <a:solidFill>
                  <a:srgbClr val="7030A0"/>
                </a:solidFill>
              </a:rPr>
              <a:t>Maintaining sorted 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240" y="1320354"/>
            <a:ext cx="29818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>
                <a:solidFill>
                  <a:srgbClr val="FF0000"/>
                </a:solidFill>
              </a:rPr>
              <a:t>Makes a new array and copies the</a:t>
            </a:r>
            <a:br>
              <a:rPr lang="en-US" sz="1350" i="1" dirty="0">
                <a:solidFill>
                  <a:srgbClr val="FF0000"/>
                </a:solidFill>
              </a:rPr>
            </a:br>
            <a:r>
              <a:rPr lang="en-US" sz="1350" i="1" dirty="0">
                <a:solidFill>
                  <a:srgbClr val="FF0000"/>
                </a:solidFill>
              </a:rPr>
              <a:t>elements from the specified range [a,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4000500"/>
            <a:ext cx="18159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This </a:t>
            </a:r>
            <a:r>
              <a:rPr lang="en-US" sz="1350" dirty="0" err="1"/>
              <a:t>mergeSort</a:t>
            </a:r>
            <a:r>
              <a:rPr lang="en-US" sz="1350" dirty="0"/>
              <a:t> works!!</a:t>
            </a:r>
          </a:p>
        </p:txBody>
      </p:sp>
    </p:spTree>
    <p:extLst>
      <p:ext uri="{BB962C8B-B14F-4D97-AF65-F5344CB8AC3E}">
        <p14:creationId xmlns:p14="http://schemas.microsoft.com/office/powerpoint/2010/main" val="371220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608390"/>
          </a:xfrm>
        </p:spPr>
        <p:txBody>
          <a:bodyPr>
            <a:normAutofit/>
          </a:bodyPr>
          <a:lstStyle/>
          <a:p>
            <a:r>
              <a:rPr lang="en-US" dirty="0"/>
              <a:t>Quiz 12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pPr lvl="1"/>
            <a:r>
              <a:rPr lang="en-US" dirty="0"/>
              <a:t>Closed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9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0" y="1063228"/>
            <a:ext cx="1771650" cy="1131079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How many split layers are there?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910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0" y="1063228"/>
            <a:ext cx="1771650" cy="1338828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There are at most N operations total executed at each split layer (we could be more exact, but we’ll see it doesn’t matter)</a:t>
            </a:r>
            <a:endParaRPr lang="en-US" sz="1350" baseline="30000" dirty="0"/>
          </a:p>
        </p:txBody>
      </p:sp>
    </p:spTree>
    <p:extLst>
      <p:ext uri="{BB962C8B-B14F-4D97-AF65-F5344CB8AC3E}">
        <p14:creationId xmlns:p14="http://schemas.microsoft.com/office/powerpoint/2010/main" val="151135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0" y="1063228"/>
            <a:ext cx="1771650" cy="1131079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How many merge layers are there?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661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54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49" y="1063228"/>
            <a:ext cx="2395401" cy="1338828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How many comparisons are made at each merge layer? (total)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61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900"/>
            <a:ext cx="6582293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00" y="3943351"/>
            <a:ext cx="5486400" cy="646331"/>
          </a:xfrm>
          <a:prstGeom prst="rect">
            <a:avLst/>
          </a:prstGeom>
          <a:solidFill>
            <a:srgbClr val="FFFF00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Running time 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r>
              <a:rPr lang="en-US" dirty="0"/>
              <a:t>log(N)*N + log(N)*N = O(N*log(N))</a:t>
            </a:r>
          </a:p>
        </p:txBody>
      </p:sp>
    </p:spTree>
    <p:extLst>
      <p:ext uri="{BB962C8B-B14F-4D97-AF65-F5344CB8AC3E}">
        <p14:creationId xmlns:p14="http://schemas.microsoft.com/office/powerpoint/2010/main" val="51122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5948500" cy="4140926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class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String s(int[]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public static int[] </a:t>
            </a:r>
            <a:r>
              <a:rPr lang="en-US" sz="800" b="1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combine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int[] combined = new int[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&amp;&amp;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if(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while(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combined[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];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index2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1969" y="0"/>
            <a:ext cx="4740185" cy="3113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public static int[] </a:t>
            </a:r>
            <a:r>
              <a:rPr lang="en-US" sz="800" b="1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if(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&lt;= 1) { return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0,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Arrays.copyOfRange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/ 2,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arr.length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arr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-&gt;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+ " + " + s(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int[] sorted = combine(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sortedPart1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sortedPart2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  }}}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public static void main(String[]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args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int[] result =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SortFast.sortC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SortFast.s</a:t>
            </a:r>
            <a:r>
              <a:rPr lang="en-US" sz="800" dirty="0">
                <a:solidFill>
                  <a:schemeClr val="dk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(result));}</a:t>
            </a:r>
          </a:p>
          <a:p>
            <a:pPr marL="0" indent="0">
              <a:buNone/>
            </a:pPr>
            <a:endParaRPr lang="en-US" sz="800" dirty="0">
              <a:solidFill>
                <a:schemeClr val="dk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12?</a:t>
            </a:r>
          </a:p>
          <a:p>
            <a:r>
              <a:rPr lang="en-US" dirty="0"/>
              <a:t>Combine/Sort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1D27-FEE6-42BD-91F7-35F9AC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00100"/>
            <a:ext cx="6572250" cy="1731243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 sort: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index1 in 0 to n-1: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index2 in 0 to n-1: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(data[index2] &gt; data[index2+1]) 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swap(data[index2], data[index2+1])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71A04-1073-47E7-806C-6467CE65B762}"/>
              </a:ext>
            </a:extLst>
          </p:cNvPr>
          <p:cNvSpPr txBox="1"/>
          <p:nvPr/>
        </p:nvSpPr>
        <p:spPr>
          <a:xfrm>
            <a:off x="285750" y="3143250"/>
            <a:ext cx="4683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worse case runtime of bubble sort? </a:t>
            </a:r>
          </a:p>
          <a:p>
            <a:pPr marL="257175" indent="-257175"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O(n)</a:t>
            </a:r>
          </a:p>
          <a:p>
            <a:pPr marL="257175" indent="-257175">
              <a:buAutoNum type="alphaUcPeriod"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257175" indent="-257175">
              <a:buFontTx/>
              <a:buAutoNum type="alphaUcPeriod"/>
            </a:pPr>
            <a:r>
              <a:rPr lang="en-US" dirty="0"/>
              <a:t>between O(</a:t>
            </a:r>
            <a:r>
              <a:rPr lang="en-US" dirty="0" err="1"/>
              <a:t>nlogn</a:t>
            </a:r>
            <a:r>
              <a:rPr lang="en-US" dirty="0"/>
              <a:t>) and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79593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293D-D6AE-469C-9BCD-E083E731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1D27-FEE6-42BD-91F7-35F9AC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143000"/>
            <a:ext cx="6572250" cy="3263504"/>
          </a:xfrm>
        </p:spPr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index1 in 0 to n-1: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 = False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index2 in 0 to n-1-index1: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(data[index2] &gt; data[index2+1]) 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swap(data[index2], data[index2+1])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 = True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(swapped == False)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1D27-FEE6-42BD-91F7-35F9AC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" y="23150"/>
            <a:ext cx="6572250" cy="3005800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 sort optimized: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index1 in 0 to n-1: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 = False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index2 in 0 to n-1-index1: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(data[index2] &gt; data[index2+1]) 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swap(data[index2], data[index2+1])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 = True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(swapped == False)</a:t>
            </a:r>
          </a:p>
          <a:p>
            <a:pPr marL="0" indent="0" algn="just" fontAlgn="base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71A04-1073-47E7-806C-6467CE65B762}"/>
              </a:ext>
            </a:extLst>
          </p:cNvPr>
          <p:cNvSpPr txBox="1"/>
          <p:nvPr/>
        </p:nvSpPr>
        <p:spPr>
          <a:xfrm>
            <a:off x="228600" y="3143250"/>
            <a:ext cx="6036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worse case runtime of the optimized bubble sort? </a:t>
            </a:r>
          </a:p>
          <a:p>
            <a:pPr marL="257175" indent="-257175"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O(n)</a:t>
            </a:r>
          </a:p>
          <a:p>
            <a:pPr marL="257175" indent="-257175">
              <a:buAutoNum type="alphaUcPeriod"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257175" indent="-257175">
              <a:buFontTx/>
              <a:buAutoNum type="alphaUcPeriod"/>
            </a:pPr>
            <a:r>
              <a:rPr lang="en-US" dirty="0"/>
              <a:t>between O(</a:t>
            </a:r>
            <a:r>
              <a:rPr lang="en-US" dirty="0" err="1"/>
              <a:t>nlogn</a:t>
            </a:r>
            <a:r>
              <a:rPr lang="en-US" dirty="0"/>
              <a:t>) and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7175" indent="-257175">
              <a:buAutoNum type="alphaUcPeriod"/>
            </a:pPr>
            <a:r>
              <a:rPr lang="en-US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81178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33" y="2901044"/>
            <a:ext cx="5082988" cy="2228849"/>
          </a:xfrm>
        </p:spPr>
        <p:txBody>
          <a:bodyPr>
            <a:normAutofit/>
          </a:bodyPr>
          <a:lstStyle/>
          <a:p>
            <a:r>
              <a:rPr lang="en-US" dirty="0"/>
              <a:t>Approximately how many times does the outer loop run?</a:t>
            </a:r>
          </a:p>
          <a:p>
            <a:pPr marL="617220" lvl="1" indent="-342900">
              <a:buAutoNum type="alphaUcPeriod"/>
            </a:pPr>
            <a:r>
              <a:rPr lang="en-US" dirty="0"/>
              <a:t>1 time</a:t>
            </a:r>
          </a:p>
          <a:p>
            <a:pPr marL="617220" lvl="1" indent="-342900">
              <a:buAutoNum type="alphaUcPeriod"/>
            </a:pPr>
            <a:r>
              <a:rPr lang="en-US" dirty="0"/>
              <a:t>N times</a:t>
            </a:r>
          </a:p>
          <a:p>
            <a:pPr marL="617220" lvl="1" indent="-342900">
              <a:buAutoNum type="alphaUcPeriod"/>
            </a:pP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times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863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435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007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579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151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723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95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2867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7" name="Left Brace 36"/>
          <p:cNvSpPr/>
          <p:nvPr/>
        </p:nvSpPr>
        <p:spPr>
          <a:xfrm rot="16200000">
            <a:off x="6057900" y="3530280"/>
            <a:ext cx="3429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Left Brace 37"/>
          <p:cNvSpPr/>
          <p:nvPr/>
        </p:nvSpPr>
        <p:spPr>
          <a:xfrm rot="16200000">
            <a:off x="7943850" y="3930329"/>
            <a:ext cx="342900" cy="148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5893682" y="4886137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83452" y="4856201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F6439-58D1-4E50-AC73-1B0460FC6EA6}"/>
              </a:ext>
            </a:extLst>
          </p:cNvPr>
          <p:cNvSpPr txBox="1"/>
          <p:nvPr/>
        </p:nvSpPr>
        <p:spPr>
          <a:xfrm>
            <a:off x="561297" y="1150331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</p:spTree>
    <p:extLst>
      <p:ext uri="{BB962C8B-B14F-4D97-AF65-F5344CB8AC3E}">
        <p14:creationId xmlns:p14="http://schemas.microsoft.com/office/powerpoint/2010/main" val="18349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63" y="2853867"/>
            <a:ext cx="5082988" cy="2631733"/>
          </a:xfrm>
        </p:spPr>
        <p:txBody>
          <a:bodyPr>
            <a:normAutofit/>
          </a:bodyPr>
          <a:lstStyle/>
          <a:p>
            <a:r>
              <a:rPr lang="en-US" dirty="0"/>
              <a:t>Approximately how many comparisons does it take to find the smallest element in each iteration of the outer loop?</a:t>
            </a:r>
          </a:p>
          <a:p>
            <a:pPr marL="617220" lvl="1" indent="-342900">
              <a:buAutoNum type="alphaUcPeriod"/>
            </a:pPr>
            <a:r>
              <a:rPr lang="en-US" dirty="0"/>
              <a:t>1 comparison</a:t>
            </a:r>
          </a:p>
          <a:p>
            <a:pPr marL="617220" lvl="1" indent="-342900">
              <a:buAutoNum type="alphaUcPeriod"/>
            </a:pPr>
            <a:r>
              <a:rPr lang="en-US" dirty="0"/>
              <a:t>Always N-1 comparisons</a:t>
            </a:r>
          </a:p>
          <a:p>
            <a:pPr marL="617220" lvl="1" indent="-342900">
              <a:buAutoNum type="alphaUcPeriod"/>
            </a:pPr>
            <a:r>
              <a:rPr lang="en-US" dirty="0"/>
              <a:t>At most N-1, but often less than 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BABF39-8590-44AB-8842-EB3B911DDBD6}"/>
              </a:ext>
            </a:extLst>
          </p:cNvPr>
          <p:cNvSpPr/>
          <p:nvPr/>
        </p:nvSpPr>
        <p:spPr>
          <a:xfrm>
            <a:off x="50863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804CB-4A14-42EB-BED7-4B91C274223B}"/>
              </a:ext>
            </a:extLst>
          </p:cNvPr>
          <p:cNvSpPr/>
          <p:nvPr/>
        </p:nvSpPr>
        <p:spPr>
          <a:xfrm>
            <a:off x="55435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7C2B39-263E-4D15-9DAC-B38B8030AADA}"/>
              </a:ext>
            </a:extLst>
          </p:cNvPr>
          <p:cNvSpPr/>
          <p:nvPr/>
        </p:nvSpPr>
        <p:spPr>
          <a:xfrm>
            <a:off x="60007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809279-6226-4B71-9B0C-6F58E79C12FA}"/>
              </a:ext>
            </a:extLst>
          </p:cNvPr>
          <p:cNvSpPr/>
          <p:nvPr/>
        </p:nvSpPr>
        <p:spPr>
          <a:xfrm>
            <a:off x="64579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8C9955-F3DD-4C15-BD31-233067EAC3E3}"/>
              </a:ext>
            </a:extLst>
          </p:cNvPr>
          <p:cNvSpPr/>
          <p:nvPr/>
        </p:nvSpPr>
        <p:spPr>
          <a:xfrm>
            <a:off x="6915150" y="394113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2B925D-5569-4D5C-81A6-7CFA57D8423B}"/>
              </a:ext>
            </a:extLst>
          </p:cNvPr>
          <p:cNvSpPr/>
          <p:nvPr/>
        </p:nvSpPr>
        <p:spPr>
          <a:xfrm>
            <a:off x="73723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39848A-086D-4836-A484-E5956CB0CE17}"/>
              </a:ext>
            </a:extLst>
          </p:cNvPr>
          <p:cNvSpPr/>
          <p:nvPr/>
        </p:nvSpPr>
        <p:spPr>
          <a:xfrm>
            <a:off x="78295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F6D7DF-ABA9-40F3-9089-5001C8C38F91}"/>
              </a:ext>
            </a:extLst>
          </p:cNvPr>
          <p:cNvSpPr/>
          <p:nvPr/>
        </p:nvSpPr>
        <p:spPr>
          <a:xfrm>
            <a:off x="8286750" y="394113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C565832-09C5-4711-B018-092F5401CED7}"/>
              </a:ext>
            </a:extLst>
          </p:cNvPr>
          <p:cNvSpPr/>
          <p:nvPr/>
        </p:nvSpPr>
        <p:spPr>
          <a:xfrm rot="16200000">
            <a:off x="6057900" y="3530280"/>
            <a:ext cx="3429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968A5A88-0DC8-4787-ACD8-A51ECA82F350}"/>
              </a:ext>
            </a:extLst>
          </p:cNvPr>
          <p:cNvSpPr/>
          <p:nvPr/>
        </p:nvSpPr>
        <p:spPr>
          <a:xfrm rot="16200000">
            <a:off x="7943850" y="3930329"/>
            <a:ext cx="342900" cy="1485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4677F-0F33-4899-A5A3-514B1D5F7EE1}"/>
              </a:ext>
            </a:extLst>
          </p:cNvPr>
          <p:cNvSpPr txBox="1"/>
          <p:nvPr/>
        </p:nvSpPr>
        <p:spPr>
          <a:xfrm>
            <a:off x="5893682" y="4886137"/>
            <a:ext cx="6380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sorted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F2BF9A-C7D3-4E2A-B070-570447DE9FE9}"/>
              </a:ext>
            </a:extLst>
          </p:cNvPr>
          <p:cNvSpPr txBox="1"/>
          <p:nvPr/>
        </p:nvSpPr>
        <p:spPr>
          <a:xfrm>
            <a:off x="7883452" y="4856201"/>
            <a:ext cx="820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unsorted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515367-0AC1-45B7-AA75-FA13D017BA30}"/>
              </a:ext>
            </a:extLst>
          </p:cNvPr>
          <p:cNvSpPr txBox="1"/>
          <p:nvPr/>
        </p:nvSpPr>
        <p:spPr>
          <a:xfrm>
            <a:off x="561297" y="1150331"/>
            <a:ext cx="80061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size of the unsorted part is greater than 1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 of the smallest element in the unsorted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this smallest element to the last position in the sorted part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size of the sorted part and decrement the size of the unsorted part</a:t>
            </a:r>
          </a:p>
        </p:txBody>
      </p:sp>
    </p:spTree>
    <p:extLst>
      <p:ext uri="{BB962C8B-B14F-4D97-AF65-F5344CB8AC3E}">
        <p14:creationId xmlns:p14="http://schemas.microsoft.com/office/powerpoint/2010/main" val="735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2885</TotalTime>
  <Words>1884</Words>
  <Application>Microsoft Office PowerPoint</Application>
  <PresentationFormat>On-screen Show (16:9)</PresentationFormat>
  <Paragraphs>382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Arial</vt:lpstr>
      <vt:lpstr>Courier New</vt:lpstr>
      <vt:lpstr>Georgia</vt:lpstr>
      <vt:lpstr>Calibri Light</vt:lpstr>
      <vt:lpstr>Times New Roman</vt:lpstr>
      <vt:lpstr>Office Theme</vt:lpstr>
      <vt:lpstr>CSE 12 – Basic Data Structures and Object-Oriented Design Lecture 12</vt:lpstr>
      <vt:lpstr>Announcements</vt:lpstr>
      <vt:lpstr>Topics</vt:lpstr>
      <vt:lpstr>Questions on Lecture 12?</vt:lpstr>
      <vt:lpstr>PowerPoint Presentation</vt:lpstr>
      <vt:lpstr>Bubble Sort Optimization</vt:lpstr>
      <vt:lpstr>PowerPoint Presentation</vt:lpstr>
      <vt:lpstr>Selection sort: Running time</vt:lpstr>
      <vt:lpstr>Selection sort: Running time</vt:lpstr>
      <vt:lpstr>Selection sort: Running time</vt:lpstr>
      <vt:lpstr>PowerPoint Presentation</vt:lpstr>
      <vt:lpstr>Insertion sort: Worst case analysis</vt:lpstr>
      <vt:lpstr>Insertion sort: Best case analysis</vt:lpstr>
      <vt:lpstr>Array Sorting Algorithms (wiki)</vt:lpstr>
      <vt:lpstr>MergeSort: The Magic of Recursion</vt:lpstr>
      <vt:lpstr>MergeSort: The Magic of Recursion</vt:lpstr>
      <vt:lpstr>MergeSort: The Magic of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170</cp:revision>
  <dcterms:modified xsi:type="dcterms:W3CDTF">2021-02-03T01:25:43Z</dcterms:modified>
</cp:coreProperties>
</file>