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1" r:id="rId4"/>
    <p:sldId id="267" r:id="rId5"/>
    <p:sldId id="269" r:id="rId6"/>
    <p:sldId id="682" r:id="rId7"/>
    <p:sldId id="691" r:id="rId8"/>
    <p:sldId id="692" r:id="rId9"/>
    <p:sldId id="693" r:id="rId10"/>
    <p:sldId id="694" r:id="rId11"/>
    <p:sldId id="697" r:id="rId12"/>
    <p:sldId id="696" r:id="rId13"/>
    <p:sldId id="699" r:id="rId14"/>
    <p:sldId id="700" r:id="rId15"/>
    <p:sldId id="701" r:id="rId16"/>
    <p:sldId id="706" r:id="rId17"/>
    <p:sldId id="702" r:id="rId18"/>
    <p:sldId id="703" r:id="rId19"/>
    <p:sldId id="704" r:id="rId20"/>
    <p:sldId id="707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  <p:embeddedFont>
      <p:font typeface="Roboto Mono" panose="020B060402020202020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7" autoAdjust="0"/>
    <p:restoredTop sz="96036" autoAdjust="0"/>
  </p:normalViewPr>
  <p:slideViewPr>
    <p:cSldViewPr snapToGrid="0">
      <p:cViewPr varScale="1">
        <p:scale>
          <a:sx n="110" d="100"/>
          <a:sy n="110" d="100"/>
        </p:scale>
        <p:origin x="96" y="53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98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249"/>
            <a:ext cx="9144000" cy="398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2581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102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Paul realizes that he can just make Queue extend the </a:t>
            </a:r>
            <a:r>
              <a:rPr lang="en-US" sz="1800" dirty="0" err="1"/>
              <a:t>ArrayList</a:t>
            </a:r>
            <a:r>
              <a:rPr lang="en-US" sz="1800" dirty="0"/>
              <a:t>  and write the additional methods by using other existing methods.</a:t>
            </a:r>
          </a:p>
          <a:p>
            <a:pPr marL="0" indent="0">
              <a:buNone/>
            </a:pPr>
            <a:r>
              <a:rPr lang="en-US" sz="1800" dirty="0"/>
              <a:t>Ex: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Queue&lt;E&gt;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dequeue() 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this.contents.get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this.contents.remove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51435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Pros?  Cons?</a:t>
            </a:r>
          </a:p>
        </p:txBody>
      </p:sp>
    </p:spTree>
    <p:extLst>
      <p:ext uri="{BB962C8B-B14F-4D97-AF65-F5344CB8AC3E}">
        <p14:creationId xmlns:p14="http://schemas.microsoft.com/office/powerpoint/2010/main" val="379750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Such an implementation comes with strings attached.</a:t>
            </a:r>
          </a:p>
          <a:p>
            <a:r>
              <a:rPr lang="en-US" dirty="0"/>
              <a:t>The other methods in the Queue are public and accessible by anyone. But a Queue does not expose such methods! </a:t>
            </a:r>
          </a:p>
          <a:p>
            <a:r>
              <a:rPr lang="en-US" dirty="0"/>
              <a:t>So Inheritance is not the best design pattern to use here.</a:t>
            </a:r>
          </a:p>
        </p:txBody>
      </p:sp>
    </p:spTree>
    <p:extLst>
      <p:ext uri="{BB962C8B-B14F-4D97-AF65-F5344CB8AC3E}">
        <p14:creationId xmlns:p14="http://schemas.microsoft.com/office/powerpoint/2010/main" val="148293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Inheritance is not always the right 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Paul has access to a data structure implementation that supports the following methods. </a:t>
            </a:r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call this data structure ...........</a:t>
            </a:r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8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Making the </a:t>
            </a:r>
            <a:r>
              <a:rPr lang="en-US" dirty="0" err="1"/>
              <a:t>ArrayList</a:t>
            </a:r>
            <a:r>
              <a:rPr lang="en-US" dirty="0"/>
              <a:t> variable private makes sure that users of the Queue cannot access the </a:t>
            </a:r>
            <a:r>
              <a:rPr lang="en-US" dirty="0" err="1"/>
              <a:t>ArrayList</a:t>
            </a:r>
            <a:r>
              <a:rPr lang="en-US" dirty="0"/>
              <a:t> or its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the Queue methods are public and therefore usable by clients.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happily use </a:t>
            </a:r>
            <a:r>
              <a:rPr lang="en-US" dirty="0" err="1"/>
              <a:t>ArrayList</a:t>
            </a:r>
            <a:r>
              <a:rPr lang="en-US" dirty="0"/>
              <a:t> within Queue and pass on operations to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9778" y="4114800"/>
            <a:ext cx="27712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 queue “is-a” </a:t>
            </a:r>
            <a:r>
              <a:rPr lang="en-US" sz="2100" dirty="0" err="1"/>
              <a:t>ArrayList</a:t>
            </a:r>
            <a:endParaRPr 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5200650" y="4114801"/>
            <a:ext cx="35928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 queue has-a </a:t>
            </a:r>
            <a:r>
              <a:rPr lang="en-US" sz="2700" dirty="0" err="1"/>
              <a:t>ArrayList</a:t>
            </a:r>
            <a:r>
              <a:rPr lang="en-US" sz="2700" dirty="0"/>
              <a:t>!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971550" y="3829050"/>
            <a:ext cx="2514600" cy="1096875"/>
          </a:xfrm>
          <a:prstGeom prst="noSmoking">
            <a:avLst>
              <a:gd name="adj" fmla="val 87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0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–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/>
              <a:t>public class Queue&lt;E&gt; implements </a:t>
            </a:r>
            <a:r>
              <a:rPr lang="en-US" sz="1500" dirty="0" err="1"/>
              <a:t>QueueInterface</a:t>
            </a:r>
            <a:r>
              <a:rPr lang="en-US" sz="1500" dirty="0"/>
              <a:t>&lt;E&gt; {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>
                <a:solidFill>
                  <a:srgbClr val="00B050"/>
                </a:solidFill>
              </a:rPr>
              <a:t>private</a:t>
            </a:r>
            <a:r>
              <a:rPr lang="en-US" sz="1500" dirty="0">
                <a:solidFill>
                  <a:srgbClr val="00B050"/>
                </a:solidFill>
              </a:rPr>
              <a:t> </a:t>
            </a:r>
            <a:r>
              <a:rPr lang="en-US" sz="1500" dirty="0" err="1">
                <a:solidFill>
                  <a:srgbClr val="00B050"/>
                </a:solidFill>
              </a:rPr>
              <a:t>ArrayList</a:t>
            </a:r>
            <a:r>
              <a:rPr lang="en-US" sz="1500" dirty="0">
                <a:solidFill>
                  <a:srgbClr val="00B050"/>
                </a:solidFill>
              </a:rPr>
              <a:t>&lt;E&gt; container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	…</a:t>
            </a:r>
          </a:p>
          <a:p>
            <a:pPr marL="0" indent="0">
              <a:buNone/>
            </a:pPr>
            <a:r>
              <a:rPr lang="en-US" sz="1500" dirty="0"/>
              <a:t> 	public void enqueue(E element) {</a:t>
            </a:r>
          </a:p>
          <a:p>
            <a:pPr marL="0" indent="0">
              <a:buNone/>
            </a:pPr>
            <a:r>
              <a:rPr lang="en-US" sz="1500" dirty="0"/>
              <a:t>   	   </a:t>
            </a:r>
            <a:r>
              <a:rPr lang="en-US" sz="1500" b="1" dirty="0" err="1">
                <a:solidFill>
                  <a:srgbClr val="00B050"/>
                </a:solidFill>
              </a:rPr>
              <a:t>this.contents.add</a:t>
            </a:r>
            <a:r>
              <a:rPr lang="en-US" sz="1500" b="1" dirty="0">
                <a:solidFill>
                  <a:srgbClr val="00B050"/>
                </a:solidFill>
              </a:rPr>
              <a:t>(</a:t>
            </a:r>
            <a:r>
              <a:rPr lang="en-US" sz="1500" b="1" dirty="0" err="1">
                <a:solidFill>
                  <a:srgbClr val="00B050"/>
                </a:solidFill>
              </a:rPr>
              <a:t>this.contents.size</a:t>
            </a:r>
            <a:r>
              <a:rPr lang="en-US" sz="1500" b="1" dirty="0">
                <a:solidFill>
                  <a:srgbClr val="00B050"/>
                </a:solidFill>
              </a:rPr>
              <a:t>(), element);</a:t>
            </a:r>
          </a:p>
          <a:p>
            <a:pPr marL="0" indent="0">
              <a:buNone/>
            </a:pPr>
            <a:r>
              <a:rPr lang="en-US" sz="1500" dirty="0"/>
              <a:t> 	 }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Oval Callout 3"/>
          <p:cNvSpPr/>
          <p:nvPr/>
        </p:nvSpPr>
        <p:spPr>
          <a:xfrm>
            <a:off x="2849880" y="3345079"/>
            <a:ext cx="3295650" cy="1668881"/>
          </a:xfrm>
          <a:prstGeom prst="wedgeEllipseCallout">
            <a:avLst>
              <a:gd name="adj1" fmla="val -57341"/>
              <a:gd name="adj2" fmla="val -7763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r>
              <a:rPr lang="en-US" sz="1400" dirty="0"/>
              <a:t>This is called ‘</a:t>
            </a:r>
            <a:r>
              <a:rPr lang="en-US" sz="1400" b="1" dirty="0">
                <a:solidFill>
                  <a:schemeClr val="bg1"/>
                </a:solidFill>
              </a:rPr>
              <a:t>delegation</a:t>
            </a:r>
            <a:r>
              <a:rPr lang="en-US" sz="1400" dirty="0"/>
              <a:t>’. The enqueue method of Queue is delegating the task to add method of </a:t>
            </a:r>
            <a:r>
              <a:rPr lang="en-US" sz="1400" dirty="0" err="1"/>
              <a:t>ArrayList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981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And no one needs to know..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257300"/>
            <a:ext cx="3527098" cy="2631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485901" y="4343400"/>
            <a:ext cx="63007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2060"/>
                </a:solidFill>
              </a:rPr>
              <a:t>Every one thinks I implemented Queue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60459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Stack -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975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Before deciding on what methods to use, one needs to map the corresponding attributes.</a:t>
            </a:r>
          </a:p>
          <a:p>
            <a:pPr>
              <a:buSzPct val="100000"/>
            </a:pPr>
            <a:endParaRPr lang="en-US" dirty="0"/>
          </a:p>
          <a:p>
            <a:pPr>
              <a:buSzPct val="100000"/>
            </a:pPr>
            <a:r>
              <a:rPr lang="en-US" dirty="0"/>
              <a:t>For example: To use the </a:t>
            </a:r>
            <a:r>
              <a:rPr lang="en-US" dirty="0" err="1"/>
              <a:t>ArrayList</a:t>
            </a:r>
            <a:r>
              <a:rPr lang="en-US" dirty="0"/>
              <a:t> as a Stack, we need to map the Top of the stack to some position in the list (front or back—our choice, but how to choose?)</a:t>
            </a:r>
          </a:p>
        </p:txBody>
      </p:sp>
    </p:spTree>
    <p:extLst>
      <p:ext uri="{BB962C8B-B14F-4D97-AF65-F5344CB8AC3E}">
        <p14:creationId xmlns:p14="http://schemas.microsoft.com/office/powerpoint/2010/main" val="83154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Once this is done, we can map the methods on top of the stack to methods operating on the back of the List.</a:t>
            </a:r>
          </a:p>
          <a:p>
            <a:pPr>
              <a:buSzPct val="100000"/>
            </a:pPr>
            <a:endParaRPr lang="en-US" dirty="0"/>
          </a:p>
          <a:p>
            <a:pPr marL="51435" indent="0">
              <a:buSzPct val="100000"/>
              <a:buNone/>
            </a:pPr>
            <a:r>
              <a:rPr lang="en-US" dirty="0"/>
              <a:t>If we choose the front….</a:t>
            </a:r>
          </a:p>
          <a:p>
            <a:pPr>
              <a:buSzPct val="100000"/>
            </a:pPr>
            <a:r>
              <a:rPr lang="en-US" dirty="0"/>
              <a:t>push -&gt; add</a:t>
            </a:r>
          </a:p>
          <a:p>
            <a:pPr>
              <a:buSzPct val="100000"/>
            </a:pPr>
            <a:r>
              <a:rPr lang="en-US" dirty="0"/>
              <a:t>pop -&gt; remove</a:t>
            </a:r>
          </a:p>
          <a:p>
            <a:pPr>
              <a:buSzPct val="100000"/>
            </a:pPr>
            <a:r>
              <a:rPr lang="en-US" dirty="0"/>
              <a:t>peek -&gt; get</a:t>
            </a:r>
          </a:p>
        </p:txBody>
      </p:sp>
    </p:spTree>
    <p:extLst>
      <p:ext uri="{BB962C8B-B14F-4D97-AF65-F5344CB8AC3E}">
        <p14:creationId xmlns:p14="http://schemas.microsoft.com/office/powerpoint/2010/main" val="74849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would like to implement an Interface 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an implementation B that implements another interface C which defines methods very much similar to the methods in A but differ slightly (like name).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use an instance of B inside your class that implements A and delegate tasks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class A “has a” class B.</a:t>
            </a:r>
          </a:p>
        </p:txBody>
      </p:sp>
    </p:spTree>
    <p:extLst>
      <p:ext uri="{BB962C8B-B14F-4D97-AF65-F5344CB8AC3E}">
        <p14:creationId xmlns:p14="http://schemas.microsoft.com/office/powerpoint/2010/main" val="363654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7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3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0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  <a:p>
            <a:r>
              <a:rPr lang="en-US" dirty="0"/>
              <a:t>Other Topics</a:t>
            </a:r>
          </a:p>
          <a:p>
            <a:pPr lvl="1"/>
            <a:r>
              <a:rPr lang="en-US" dirty="0"/>
              <a:t>Adapter Pattern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0557CA55-EC4B-48EE-9F2D-32C446B3B92B}"/>
              </a:ext>
            </a:extLst>
          </p:cNvPr>
          <p:cNvSpPr txBox="1"/>
          <p:nvPr/>
        </p:nvSpPr>
        <p:spPr>
          <a:xfrm>
            <a:off x="402400" y="1200725"/>
            <a:ext cx="3226800" cy="375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Stack&lt;Integer&gt; s = new ALStack&lt;&gt;(); 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s.push(4);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s.push(10);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s.push(13);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s.push(5);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i2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number is stored in i?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A: 4	B: 10	C: 13	D: 5	E: Something else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What number is stored in i2?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A: 4	B: 10	C: 13	D: 5	E: Something else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is the contents of the stack? (starting at the </a:t>
            </a:r>
            <a:r>
              <a:rPr lang="en" sz="900" b="1" dirty="0"/>
              <a:t>top</a:t>
            </a:r>
            <a:r>
              <a:rPr lang="en" sz="900" dirty="0"/>
              <a:t>)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A. 5,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B.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C. 5, 13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D.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E. other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7F85FDAE-C675-4D3D-8CAD-77449B999335}"/>
              </a:ext>
            </a:extLst>
          </p:cNvPr>
          <p:cNvSpPr txBox="1"/>
          <p:nvPr/>
        </p:nvSpPr>
        <p:spPr>
          <a:xfrm>
            <a:off x="402400" y="297951"/>
            <a:ext cx="31002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A </a:t>
            </a:r>
            <a:r>
              <a:rPr lang="en" sz="1050" b="1" dirty="0"/>
              <a:t>stack</a:t>
            </a:r>
            <a:r>
              <a:rPr lang="en" sz="1050" dirty="0"/>
              <a:t> has two operations, </a:t>
            </a:r>
            <a:r>
              <a:rPr lang="en" sz="1050" b="1" dirty="0"/>
              <a:t>push</a:t>
            </a:r>
            <a:r>
              <a:rPr lang="en" sz="1050" dirty="0"/>
              <a:t> and </a:t>
            </a:r>
            <a:r>
              <a:rPr lang="en" sz="1050" b="1" dirty="0"/>
              <a:t>pop</a:t>
            </a:r>
            <a:r>
              <a:rPr lang="en" sz="1050" dirty="0"/>
              <a:t>. Pushing adds an element to the </a:t>
            </a:r>
            <a:r>
              <a:rPr lang="en" sz="1050" b="1" dirty="0"/>
              <a:t>top</a:t>
            </a:r>
            <a:r>
              <a:rPr lang="en" sz="1050" dirty="0"/>
              <a:t> of the stack, and </a:t>
            </a:r>
            <a:r>
              <a:rPr lang="en" sz="1050" b="1" dirty="0"/>
              <a:t>pop</a:t>
            </a:r>
            <a:r>
              <a:rPr lang="en" sz="1050" dirty="0"/>
              <a:t> removes the </a:t>
            </a:r>
            <a:r>
              <a:rPr lang="en" sz="1050" b="1" dirty="0"/>
              <a:t>top</a:t>
            </a:r>
            <a:r>
              <a:rPr lang="en" sz="1050" dirty="0"/>
              <a:t> element and returns it.</a:t>
            </a:r>
            <a:endParaRPr sz="1050" dirty="0"/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4E52212E-560D-4E15-85E3-C447A08B0C87}"/>
              </a:ext>
            </a:extLst>
          </p:cNvPr>
          <p:cNvSpPr txBox="1"/>
          <p:nvPr/>
        </p:nvSpPr>
        <p:spPr>
          <a:xfrm>
            <a:off x="5160195" y="79869"/>
            <a:ext cx="3548400" cy="49985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import java.util.ArrayList;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public interface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void push(E element);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E pop();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// IDEA: Use array lists to implement both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class ALStack&lt;E&gt; implements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58476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E65C-E764-486E-B7F5-C7952F8C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2DA4-1184-45D4-B86C-543B2BDA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  <a:p>
            <a:r>
              <a:rPr lang="en-US" dirty="0"/>
              <a:t>Composition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6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Queue -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51435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One option: Implement the methods in the ADT from scratch.</a:t>
            </a: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589" y="1659210"/>
            <a:ext cx="362310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Object[]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size;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front;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back;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enqueue(E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//if full resize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//change front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//add in the new element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88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7696351" y="4872150"/>
            <a:ext cx="304649" cy="27135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algn="r">
              <a:buNone/>
            </a:pPr>
            <a:r>
              <a:rPr lang="en" sz="135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</p:spTree>
    <p:extLst>
      <p:ext uri="{BB962C8B-B14F-4D97-AF65-F5344CB8AC3E}">
        <p14:creationId xmlns:p14="http://schemas.microsoft.com/office/powerpoint/2010/main" val="379639115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" y="1063228"/>
            <a:ext cx="8229600" cy="372577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1800" dirty="0"/>
              <a:t>Lazy Paul needs to implement the Queue Interface with the following methods:</a:t>
            </a:r>
          </a:p>
          <a:p>
            <a:pPr lvl="1"/>
            <a:r>
              <a:rPr lang="en-US" sz="1500" dirty="0"/>
              <a:t>void enqueue(E element) – add elements to the back of the queue.</a:t>
            </a:r>
          </a:p>
          <a:p>
            <a:pPr lvl="1"/>
            <a:r>
              <a:rPr lang="en-US" sz="1500" dirty="0"/>
              <a:t>E dequeue() – remove element from front of the queue.</a:t>
            </a:r>
          </a:p>
          <a:p>
            <a:pPr lvl="1"/>
            <a:r>
              <a:rPr lang="en-US" sz="1500" dirty="0"/>
              <a:t>int size() – return the size of the queue.</a:t>
            </a:r>
          </a:p>
          <a:p>
            <a:pPr lvl="1"/>
            <a:endParaRPr lang="en-US" sz="1500" dirty="0"/>
          </a:p>
          <a:p>
            <a:pPr>
              <a:buSzPct val="100000"/>
            </a:pPr>
            <a:r>
              <a:rPr lang="en-US" sz="1800" dirty="0"/>
              <a:t>Let’s see what he can do to be as lazy as possible.</a:t>
            </a:r>
          </a:p>
        </p:txBody>
      </p:sp>
    </p:spTree>
    <p:extLst>
      <p:ext uri="{BB962C8B-B14F-4D97-AF65-F5344CB8AC3E}">
        <p14:creationId xmlns:p14="http://schemas.microsoft.com/office/powerpoint/2010/main" val="197214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Paul has access to a data structure implementation that supports the following methods. </a:t>
            </a:r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call this data structure ...........</a:t>
            </a:r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3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2819</TotalTime>
  <Words>958</Words>
  <Application>Microsoft Office PowerPoint</Application>
  <PresentationFormat>On-screen Show (16:9)</PresentationFormat>
  <Paragraphs>179</Paragraphs>
  <Slides>20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Roboto Mono</vt:lpstr>
      <vt:lpstr>Georgia</vt:lpstr>
      <vt:lpstr>Arial</vt:lpstr>
      <vt:lpstr>Calibri</vt:lpstr>
      <vt:lpstr>Calibri Light</vt:lpstr>
      <vt:lpstr>Courier New</vt:lpstr>
      <vt:lpstr>Office Theme</vt:lpstr>
      <vt:lpstr>CSE 12 – Basic Data Structures and Object-Oriented Design Lecture 7</vt:lpstr>
      <vt:lpstr>Announcements</vt:lpstr>
      <vt:lpstr>Topics</vt:lpstr>
      <vt:lpstr>PowerPoint Presentation</vt:lpstr>
      <vt:lpstr>Other Topics</vt:lpstr>
      <vt:lpstr>Queue - Implementation</vt:lpstr>
      <vt:lpstr>Adapter Pattern</vt:lpstr>
      <vt:lpstr>Adapter Pattern</vt:lpstr>
      <vt:lpstr>Adapter Pattern</vt:lpstr>
      <vt:lpstr>Inheritance?</vt:lpstr>
      <vt:lpstr>Inheritance</vt:lpstr>
      <vt:lpstr>Inheritance is not always the right answer</vt:lpstr>
      <vt:lpstr>Adapter Pattern</vt:lpstr>
      <vt:lpstr>Adapter Pattern – Example</vt:lpstr>
      <vt:lpstr>And no one needs to know..</vt:lpstr>
      <vt:lpstr>Stack - Implementation</vt:lpstr>
      <vt:lpstr>Mapping Attributes</vt:lpstr>
      <vt:lpstr>Mapping methods</vt:lpstr>
      <vt:lpstr>Adapter Pattern Summary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142</cp:revision>
  <dcterms:modified xsi:type="dcterms:W3CDTF">2021-01-20T02:09:02Z</dcterms:modified>
</cp:coreProperties>
</file>