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61" r:id="rId4"/>
    <p:sldId id="572" r:id="rId5"/>
    <p:sldId id="687" r:id="rId6"/>
    <p:sldId id="692" r:id="rId7"/>
    <p:sldId id="701" r:id="rId8"/>
    <p:sldId id="700" r:id="rId9"/>
    <p:sldId id="727" r:id="rId10"/>
    <p:sldId id="746" r:id="rId11"/>
    <p:sldId id="722" r:id="rId12"/>
    <p:sldId id="726" r:id="rId13"/>
    <p:sldId id="741" r:id="rId14"/>
    <p:sldId id="742" r:id="rId15"/>
    <p:sldId id="748" r:id="rId16"/>
    <p:sldId id="702" r:id="rId17"/>
    <p:sldId id="703" r:id="rId18"/>
    <p:sldId id="704" r:id="rId19"/>
    <p:sldId id="705" r:id="rId20"/>
    <p:sldId id="706" r:id="rId21"/>
    <p:sldId id="707" r:id="rId22"/>
    <p:sldId id="708" r:id="rId23"/>
    <p:sldId id="709" r:id="rId24"/>
    <p:sldId id="710" r:id="rId25"/>
    <p:sldId id="711" r:id="rId26"/>
    <p:sldId id="712" r:id="rId27"/>
    <p:sldId id="713" r:id="rId28"/>
    <p:sldId id="721" r:id="rId29"/>
    <p:sldId id="716" r:id="rId30"/>
    <p:sldId id="717" r:id="rId31"/>
    <p:sldId id="749" r:id="rId32"/>
    <p:sldId id="720" r:id="rId33"/>
    <p:sldId id="734" r:id="rId34"/>
    <p:sldId id="735" r:id="rId35"/>
    <p:sldId id="266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80" autoAdjust="0"/>
    <p:restoredTop sz="96036" autoAdjust="0"/>
  </p:normalViewPr>
  <p:slideViewPr>
    <p:cSldViewPr snapToGrid="0">
      <p:cViewPr varScale="1">
        <p:scale>
          <a:sx n="108" d="100"/>
          <a:sy n="108" d="100"/>
        </p:scale>
        <p:origin x="66" y="249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5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0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anetmath.org/goodhashtableprim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ymbol_tab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baeldung.com/wp-content/uploads/2019/06/convert-to-ascii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wp-content/uploads/2019/06/folding-sum.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baeldung.com/wp-content/uploads/2019/06/arrange-ascii-codes.pn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ers.stackexchange.com/questions/49550/which-hashing-algorithm-is-best-for-uniqueness-and-spee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1"/>
            <a:ext cx="7886700" cy="994172"/>
          </a:xfrm>
        </p:spPr>
        <p:txBody>
          <a:bodyPr/>
          <a:lstStyle/>
          <a:p>
            <a:r>
              <a:rPr lang="en-US" dirty="0"/>
              <a:t>Collision Resolution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98146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B29B-BFC5-4A3B-9165-2A2E469C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73844"/>
            <a:ext cx="8229600" cy="994172"/>
          </a:xfrm>
        </p:spPr>
        <p:txBody>
          <a:bodyPr/>
          <a:lstStyle/>
          <a:p>
            <a:r>
              <a:rPr lang="en-US" dirty="0"/>
              <a:t>Collision resolution:  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A82C-0228-4744-AE9E-0A46728D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02831"/>
          </a:xfrm>
        </p:spPr>
        <p:txBody>
          <a:bodyPr>
            <a:normAutofit/>
          </a:bodyPr>
          <a:lstStyle/>
          <a:p>
            <a:r>
              <a:rPr lang="en-US" dirty="0"/>
              <a:t>Insert the numbers below into a hash table of size M=11 using the hash function H(k)=k % M. Perform each of the following:</a:t>
            </a:r>
          </a:p>
          <a:p>
            <a:pPr marL="385763" indent="-385763">
              <a:buAutoNum type="arabicPeriod"/>
            </a:pPr>
            <a:r>
              <a:rPr lang="en-US" dirty="0"/>
              <a:t>Separate chaining collision resolution without resizing  What is the load factor?</a:t>
            </a:r>
          </a:p>
          <a:p>
            <a:pPr marL="385763" indent="-385763">
              <a:buAutoNum type="arabicPeriod"/>
            </a:pPr>
            <a:r>
              <a:rPr lang="en-US" dirty="0"/>
              <a:t>Separate chaining collision resolution WITH resizing with the 8</a:t>
            </a:r>
            <a:r>
              <a:rPr lang="en-US" baseline="30000" dirty="0"/>
              <a:t>th</a:t>
            </a:r>
            <a:r>
              <a:rPr lang="en-US" dirty="0"/>
              <a:t> element is inserted (double M to 22).  What is the final load factor?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{22, 32, 43, 11, 12, 35, 24, 7} </a:t>
            </a:r>
          </a:p>
        </p:txBody>
      </p:sp>
    </p:spTree>
    <p:extLst>
      <p:ext uri="{BB962C8B-B14F-4D97-AF65-F5344CB8AC3E}">
        <p14:creationId xmlns:p14="http://schemas.microsoft.com/office/powerpoint/2010/main" val="245489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324E9C-F86C-4C56-882F-77D55DAC48DC}"/>
              </a:ext>
            </a:extLst>
          </p:cNvPr>
          <p:cNvSpPr/>
          <p:nvPr/>
        </p:nvSpPr>
        <p:spPr>
          <a:xfrm>
            <a:off x="3147211" y="285750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{22, 32, 43, 11, 12, 35, 24, 7} </a:t>
            </a:r>
          </a:p>
        </p:txBody>
      </p:sp>
    </p:spTree>
    <p:extLst>
      <p:ext uri="{BB962C8B-B14F-4D97-AF65-F5344CB8AC3E}">
        <p14:creationId xmlns:p14="http://schemas.microsoft.com/office/powerpoint/2010/main" val="190226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9384-960C-41D4-9BA3-7CB49015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Collision resolution:  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9BF3-80DB-4348-A8FE-93834B26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idea is to keep a list of all elements that hash to the same value.</a:t>
            </a:r>
          </a:p>
          <a:p>
            <a:pPr lvl="1"/>
            <a:r>
              <a:rPr lang="en-US" dirty="0"/>
              <a:t>The array elements are pointers to the first nodes of the lists.</a:t>
            </a:r>
          </a:p>
          <a:p>
            <a:pPr lvl="1"/>
            <a:r>
              <a:rPr lang="en-US" dirty="0"/>
              <a:t>A new item is inserted to the front of the list.</a:t>
            </a:r>
          </a:p>
          <a:p>
            <a:pPr lvl="2"/>
            <a:r>
              <a:rPr lang="en-US" dirty="0"/>
              <a:t>Why the front?  O(1) insertion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Better space utilization for large items.</a:t>
            </a:r>
          </a:p>
          <a:p>
            <a:pPr lvl="1"/>
            <a:r>
              <a:rPr lang="en-US" dirty="0"/>
              <a:t>Simple collision handling:  searching linked list.</a:t>
            </a:r>
          </a:p>
          <a:p>
            <a:pPr lvl="1"/>
            <a:r>
              <a:rPr lang="en-US" dirty="0"/>
              <a:t>Overflow:  we can store more items than the hash table size.</a:t>
            </a:r>
          </a:p>
          <a:p>
            <a:pPr lvl="1"/>
            <a:r>
              <a:rPr lang="en-US" dirty="0"/>
              <a:t>Deletion is quick and easy:  deletion from the linked list.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Complicated data structure.  Array of link list.</a:t>
            </a:r>
          </a:p>
        </p:txBody>
      </p:sp>
    </p:spTree>
    <p:extLst>
      <p:ext uri="{BB962C8B-B14F-4D97-AF65-F5344CB8AC3E}">
        <p14:creationId xmlns:p14="http://schemas.microsoft.com/office/powerpoint/2010/main" val="231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B9A9-C5DA-467F-AA17-08A746E3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4B15-DA2C-4846-B0DA-A889C821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factor definition</a:t>
            </a:r>
          </a:p>
          <a:p>
            <a:pPr lvl="1"/>
            <a:r>
              <a:rPr lang="en-US" dirty="0"/>
              <a:t>Ratio of number of elements (M) in a hash table to the hash </a:t>
            </a:r>
            <a:r>
              <a:rPr lang="en-US" dirty="0" err="1"/>
              <a:t>TableSize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Load factor = M/</a:t>
            </a:r>
            <a:r>
              <a:rPr lang="en-US" dirty="0" err="1"/>
              <a:t>TableSize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average length of a list is also a load factor.</a:t>
            </a:r>
          </a:p>
        </p:txBody>
      </p:sp>
    </p:spTree>
    <p:extLst>
      <p:ext uri="{BB962C8B-B14F-4D97-AF65-F5344CB8AC3E}">
        <p14:creationId xmlns:p14="http://schemas.microsoft.com/office/powerpoint/2010/main" val="210249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53EA-7FF4-46A5-9E23-49259F48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size as prime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9ECF-D672-49C2-A6A0-144086D8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size as a prime number helps minimize clustering</a:t>
            </a:r>
          </a:p>
          <a:p>
            <a:r>
              <a:rPr lang="en-US" dirty="0"/>
              <a:t>Doubling the table size using prime numbers.</a:t>
            </a:r>
          </a:p>
          <a:p>
            <a:pPr lvl="1"/>
            <a:r>
              <a:rPr lang="en-US" dirty="0">
                <a:hlinkClick r:id="rId2"/>
              </a:rPr>
              <a:t>https://www.planetmath.org/goodhashtableprimes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0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Keys are not always integers.</a:t>
            </a:r>
          </a:p>
          <a:p>
            <a:endParaRPr lang="en-US" dirty="0"/>
          </a:p>
          <a:p>
            <a:r>
              <a:rPr lang="en-US" dirty="0"/>
              <a:t>The classic example is a dictionary. If you want to put every word of an English-language dictionary, from </a:t>
            </a:r>
            <a:r>
              <a:rPr lang="en-US" i="1" dirty="0"/>
              <a:t>a </a:t>
            </a:r>
            <a:r>
              <a:rPr lang="en-US" dirty="0"/>
              <a:t>to </a:t>
            </a:r>
            <a:r>
              <a:rPr lang="en-US" i="1" dirty="0">
                <a:solidFill>
                  <a:srgbClr val="FF0000"/>
                </a:solidFill>
              </a:rPr>
              <a:t>zyzzyva </a:t>
            </a:r>
          </a:p>
          <a:p>
            <a:pPr lvl="1"/>
            <a:r>
              <a:rPr lang="en-US" i="1" dirty="0"/>
              <a:t>(who knows what it is and how to pronounce it?</a:t>
            </a:r>
            <a:r>
              <a:rPr lang="en-US" dirty="0"/>
              <a:t>)</a:t>
            </a:r>
          </a:p>
          <a:p>
            <a:pPr marL="85725" indent="0">
              <a:buNone/>
            </a:pPr>
            <a:r>
              <a:rPr lang="en-US" dirty="0"/>
              <a:t> into your computer’s memory so they can be accessed quickly, a hash table is a good choice. </a:t>
            </a:r>
          </a:p>
          <a:p>
            <a:endParaRPr lang="en-US" dirty="0"/>
          </a:p>
          <a:p>
            <a:r>
              <a:rPr lang="en-US" dirty="0"/>
              <a:t>A similar widely used application for hash tables is in computer-language compilers, which maintain a </a:t>
            </a:r>
            <a:r>
              <a:rPr lang="en-US" i="1" dirty="0"/>
              <a:t>symbol table </a:t>
            </a:r>
            <a:r>
              <a:rPr lang="en-US" dirty="0"/>
              <a:t>in a hash table.</a:t>
            </a:r>
          </a:p>
          <a:p>
            <a:pPr lvl="1"/>
            <a:r>
              <a:rPr lang="en-US" dirty="0"/>
              <a:t>The symbol table holds all the variable and function names made up by the programmer, along with the address where they can be found in memory. 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https://en.wikipedia.org/wiki/Symbol_table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6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words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Let’s say we want to store </a:t>
            </a:r>
            <a:r>
              <a:rPr lang="en-US" b="1" dirty="0"/>
              <a:t>a 50,000</a:t>
            </a:r>
            <a:r>
              <a:rPr lang="en-US" dirty="0"/>
              <a:t>-word English-language dictionary in main memory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Question: Use the length of a word as a hash function:</a:t>
            </a:r>
          </a:p>
          <a:p>
            <a:pPr marL="0" indent="0">
              <a:buNone/>
            </a:pPr>
            <a:r>
              <a:rPr lang="en-US" dirty="0"/>
              <a:t>A: It is a good choice</a:t>
            </a:r>
          </a:p>
          <a:p>
            <a:pPr marL="0" indent="0">
              <a:buNone/>
            </a:pPr>
            <a:r>
              <a:rPr lang="en-US" dirty="0"/>
              <a:t>B: It is not uniform</a:t>
            </a:r>
          </a:p>
          <a:p>
            <a:pPr marL="0" indent="0">
              <a:buNone/>
            </a:pPr>
            <a:r>
              <a:rPr lang="en-US" dirty="0"/>
              <a:t>C: It is not fast</a:t>
            </a:r>
          </a:p>
          <a:p>
            <a:pPr marL="0" indent="0">
              <a:buNone/>
            </a:pPr>
            <a:r>
              <a:rPr lang="en-US" dirty="0"/>
              <a:t>D: It is not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71790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Converting words to numbers</a:t>
            </a:r>
            <a:br>
              <a:rPr lang="en-US" sz="3000" dirty="0"/>
            </a:br>
            <a:r>
              <a:rPr lang="en-US" sz="3000" dirty="0"/>
              <a:t>(50,000-words)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Another idea: Use ASCII code, in which </a:t>
            </a:r>
            <a:r>
              <a:rPr lang="en-US" i="1" dirty="0"/>
              <a:t>a </a:t>
            </a:r>
            <a:r>
              <a:rPr lang="en-US" dirty="0"/>
              <a:t>is 97, </a:t>
            </a:r>
            <a:r>
              <a:rPr lang="en-US" i="1" dirty="0"/>
              <a:t>b </a:t>
            </a:r>
            <a:r>
              <a:rPr lang="en-US" dirty="0"/>
              <a:t>is 98, and so on, up to 122 for </a:t>
            </a:r>
            <a:r>
              <a:rPr lang="en-US" i="1" dirty="0"/>
              <a:t>z. </a:t>
            </a:r>
            <a:r>
              <a:rPr lang="en-US" dirty="0"/>
              <a:t>Then </a:t>
            </a:r>
            <a:r>
              <a:rPr lang="en-US" b="1" dirty="0"/>
              <a:t>add</a:t>
            </a:r>
            <a:r>
              <a:rPr lang="en-US" dirty="0"/>
              <a:t> the numbers.</a:t>
            </a:r>
            <a:endParaRPr lang="en-US" i="1" dirty="0"/>
          </a:p>
          <a:p>
            <a:r>
              <a:rPr lang="en-US" dirty="0"/>
              <a:t>Let’s say </a:t>
            </a:r>
            <a:r>
              <a:rPr lang="en-US" i="1" dirty="0"/>
              <a:t>a </a:t>
            </a:r>
            <a:r>
              <a:rPr lang="en-US" dirty="0"/>
              <a:t>is 1, </a:t>
            </a:r>
            <a:r>
              <a:rPr lang="en-US" i="1" dirty="0"/>
              <a:t>b </a:t>
            </a:r>
            <a:r>
              <a:rPr lang="en-US" dirty="0"/>
              <a:t>is 2, </a:t>
            </a:r>
            <a:r>
              <a:rPr lang="en-US" i="1" dirty="0"/>
              <a:t>c </a:t>
            </a:r>
            <a:r>
              <a:rPr lang="en-US" dirty="0"/>
              <a:t>is 3, and so on up to 26 for </a:t>
            </a:r>
            <a:r>
              <a:rPr lang="en-US" i="1" dirty="0"/>
              <a:t>z. </a:t>
            </a:r>
            <a:r>
              <a:rPr lang="en-US" dirty="0"/>
              <a:t>We’ll also say a blank is 0, so we have 27 characters. (assume no capitals).</a:t>
            </a:r>
          </a:p>
          <a:p>
            <a:pPr lvl="1"/>
            <a:r>
              <a:rPr lang="en-US" i="1" dirty="0"/>
              <a:t>I subtracted 96 to make the math easier. </a:t>
            </a:r>
          </a:p>
          <a:p>
            <a:endParaRPr lang="en-US" dirty="0"/>
          </a:p>
          <a:p>
            <a:r>
              <a:rPr lang="en-US" dirty="0"/>
              <a:t>“cat”= 3 + 1 + 20 = 24.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A: It is a good choice</a:t>
            </a:r>
          </a:p>
          <a:p>
            <a:pPr marL="0" indent="0">
              <a:buNone/>
            </a:pPr>
            <a:r>
              <a:rPr lang="en-US" dirty="0"/>
              <a:t>B: It is not uniform</a:t>
            </a:r>
          </a:p>
          <a:p>
            <a:pPr marL="0" indent="0">
              <a:buNone/>
            </a:pPr>
            <a:r>
              <a:rPr lang="en-US" dirty="0"/>
              <a:t>C: It is not fast</a:t>
            </a:r>
          </a:p>
          <a:p>
            <a:pPr marL="0" indent="0">
              <a:buNone/>
            </a:pPr>
            <a:r>
              <a:rPr lang="en-US" dirty="0"/>
              <a:t>D: It is not deterministic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57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Converting words to numbers</a:t>
            </a:r>
            <a:br>
              <a:rPr lang="en-US" sz="3000" dirty="0"/>
            </a:br>
            <a:r>
              <a:rPr lang="en-US" sz="30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5725" indent="0">
              <a:buNone/>
            </a:pPr>
            <a:r>
              <a:rPr lang="en-US" dirty="0"/>
              <a:t>Idea: Hash each word into a unique location.</a:t>
            </a:r>
          </a:p>
          <a:p>
            <a:pPr marL="85725" indent="0">
              <a:buNone/>
            </a:pPr>
            <a:r>
              <a:rPr lang="en-US" dirty="0"/>
              <a:t>How?  Number analogy:</a:t>
            </a:r>
          </a:p>
          <a:p>
            <a:pPr marL="85725" indent="0">
              <a:buNone/>
            </a:pPr>
            <a:endParaRPr lang="en-US" dirty="0"/>
          </a:p>
          <a:p>
            <a:pPr marL="85725" indent="0">
              <a:buNone/>
            </a:pPr>
            <a:r>
              <a:rPr lang="en-US" dirty="0"/>
              <a:t>7,546 = 7*1000 + 5*100 + 4*10 + 6*1 </a:t>
            </a:r>
          </a:p>
          <a:p>
            <a:pPr marL="85725" indent="0">
              <a:buNone/>
            </a:pPr>
            <a:r>
              <a:rPr lang="en-US" dirty="0"/>
              <a:t>     (or using powers of 10):</a:t>
            </a:r>
          </a:p>
          <a:p>
            <a:pPr marL="85725" indent="0">
              <a:buNone/>
            </a:pPr>
            <a:r>
              <a:rPr lang="en-US" dirty="0"/>
              <a:t>7,546 = 7*10</a:t>
            </a:r>
            <a:r>
              <a:rPr lang="en-US" baseline="30000" dirty="0"/>
              <a:t>3</a:t>
            </a:r>
            <a:r>
              <a:rPr lang="en-US" dirty="0"/>
              <a:t> + 5*10</a:t>
            </a:r>
            <a:r>
              <a:rPr lang="en-US" baseline="30000" dirty="0"/>
              <a:t>2</a:t>
            </a:r>
            <a:r>
              <a:rPr lang="en-US" dirty="0"/>
              <a:t> + 4*10</a:t>
            </a:r>
            <a:r>
              <a:rPr lang="en-US" baseline="30000" dirty="0"/>
              <a:t>1</a:t>
            </a:r>
            <a:r>
              <a:rPr lang="en-US" dirty="0"/>
              <a:t> + 6*10</a:t>
            </a:r>
            <a:r>
              <a:rPr lang="en-US" baseline="30000" dirty="0"/>
              <a:t>0</a:t>
            </a:r>
            <a:r>
              <a:rPr lang="en-US" dirty="0"/>
              <a:t>     </a:t>
            </a:r>
          </a:p>
          <a:p>
            <a:pPr marL="85725" indent="0">
              <a:buNone/>
            </a:pPr>
            <a:endParaRPr lang="en-US" dirty="0"/>
          </a:p>
          <a:p>
            <a:pPr marL="85725" indent="0">
              <a:buNone/>
            </a:pPr>
            <a:r>
              <a:rPr lang="en-US" dirty="0"/>
              <a:t>Why base 10? Because there are </a:t>
            </a:r>
            <a:r>
              <a:rPr lang="en-US" b="1" dirty="0"/>
              <a:t>10</a:t>
            </a:r>
            <a:r>
              <a:rPr lang="en-US" dirty="0"/>
              <a:t> possible digits. </a:t>
            </a:r>
          </a:p>
        </p:txBody>
      </p:sp>
    </p:spTree>
    <p:extLst>
      <p:ext uri="{BB962C8B-B14F-4D97-AF65-F5344CB8AC3E}">
        <p14:creationId xmlns:p14="http://schemas.microsoft.com/office/powerpoint/2010/main" val="109327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562289"/>
          </a:xfrm>
        </p:spPr>
        <p:txBody>
          <a:bodyPr>
            <a:normAutofit/>
          </a:bodyPr>
          <a:lstStyle/>
          <a:p>
            <a:r>
              <a:rPr lang="en-US" dirty="0"/>
              <a:t>Quiz 16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6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Converting words to numbers</a:t>
            </a:r>
            <a:br>
              <a:rPr lang="en-US" sz="3000" dirty="0"/>
            </a:br>
            <a:r>
              <a:rPr lang="en-US" sz="30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base 10? Because there are 10 possible digits. </a:t>
            </a:r>
          </a:p>
          <a:p>
            <a:endParaRPr lang="en-US" dirty="0"/>
          </a:p>
          <a:p>
            <a:r>
              <a:rPr lang="en-US" dirty="0"/>
              <a:t>If we are apply the same idea to strings, what is our base?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A: 10</a:t>
            </a:r>
          </a:p>
          <a:p>
            <a:pPr marL="0" indent="0">
              <a:buNone/>
            </a:pPr>
            <a:r>
              <a:rPr lang="en-US" dirty="0"/>
              <a:t>B: 27 (26 letters and the space)</a:t>
            </a:r>
          </a:p>
          <a:p>
            <a:pPr marL="0" indent="0">
              <a:buNone/>
            </a:pPr>
            <a:r>
              <a:rPr lang="en-US" dirty="0"/>
              <a:t>C: Can’t apply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2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Converting words to numbers</a:t>
            </a:r>
            <a:br>
              <a:rPr lang="en-US" sz="3000" dirty="0"/>
            </a:br>
            <a:r>
              <a:rPr lang="en-US" sz="30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base 27 because we have 26 letters and 1 space.</a:t>
            </a:r>
          </a:p>
          <a:p>
            <a:r>
              <a:rPr lang="en-US" dirty="0"/>
              <a:t>“cat”: c = 3,  a = 1, t = 20.</a:t>
            </a:r>
          </a:p>
          <a:p>
            <a:pPr marL="85725" indent="0">
              <a:buNone/>
            </a:pPr>
            <a:endParaRPr lang="en-US" dirty="0"/>
          </a:p>
          <a:p>
            <a:r>
              <a:rPr lang="en-US" dirty="0"/>
              <a:t>What is the corresponding conversion?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H(cat) = 3*27</a:t>
            </a:r>
            <a:r>
              <a:rPr lang="en-US" baseline="30000" dirty="0"/>
              <a:t>2</a:t>
            </a:r>
            <a:r>
              <a:rPr lang="en-US" dirty="0"/>
              <a:t> + 1*27</a:t>
            </a:r>
            <a:r>
              <a:rPr lang="en-US" baseline="30000" dirty="0"/>
              <a:t>1</a:t>
            </a:r>
            <a:r>
              <a:rPr lang="en-US" dirty="0"/>
              <a:t> + 20*27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Converting words to numbers</a:t>
            </a:r>
            <a:br>
              <a:rPr lang="en-US" sz="2700" dirty="0"/>
            </a:br>
            <a:r>
              <a:rPr lang="en-US" sz="27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largest 10-letter word (let’s assume 10 is the max length of the word), </a:t>
            </a:r>
            <a:r>
              <a:rPr lang="en-US" i="1" dirty="0" err="1"/>
              <a:t>zzzzzzzzzz</a:t>
            </a:r>
            <a:r>
              <a:rPr lang="en-US" i="1" dirty="0"/>
              <a:t>, </a:t>
            </a:r>
            <a:r>
              <a:rPr lang="en-US" dirty="0"/>
              <a:t>translates into …</a:t>
            </a:r>
          </a:p>
          <a:p>
            <a:endParaRPr lang="en-US" dirty="0"/>
          </a:p>
          <a:p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90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6 at 10.39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04" y="2857823"/>
            <a:ext cx="4747149" cy="2243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Converting words to numbers</a:t>
            </a:r>
            <a:br>
              <a:rPr lang="en-US" sz="2700" dirty="0"/>
            </a:br>
            <a:r>
              <a:rPr lang="en-US" sz="2700" dirty="0"/>
              <a:t>(multiplying powers)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largest 10-letter word (let’s assume 10 is the max length of the word), </a:t>
            </a:r>
            <a:r>
              <a:rPr lang="en-US" i="1" dirty="0" err="1"/>
              <a:t>zzzzzzzzzz</a:t>
            </a:r>
            <a:r>
              <a:rPr lang="en-US" i="1" dirty="0"/>
              <a:t>, </a:t>
            </a:r>
            <a:r>
              <a:rPr lang="en-US" dirty="0"/>
              <a:t>translates into …</a:t>
            </a:r>
          </a:p>
          <a:p>
            <a:endParaRPr lang="en-US" dirty="0"/>
          </a:p>
          <a:p>
            <a:r>
              <a:rPr lang="en-US" sz="1350" dirty="0"/>
              <a:t>26*27</a:t>
            </a:r>
            <a:r>
              <a:rPr lang="en-US" sz="1350" baseline="30000" dirty="0"/>
              <a:t>9</a:t>
            </a:r>
            <a:r>
              <a:rPr lang="en-US" sz="1350" dirty="0"/>
              <a:t> + 26*27</a:t>
            </a:r>
            <a:r>
              <a:rPr lang="en-US" sz="1350" baseline="30000" dirty="0"/>
              <a:t>8</a:t>
            </a:r>
            <a:r>
              <a:rPr lang="en-US" sz="1350" dirty="0"/>
              <a:t> + 26*27</a:t>
            </a:r>
            <a:r>
              <a:rPr lang="en-US" sz="1350" baseline="30000" dirty="0"/>
              <a:t>7</a:t>
            </a:r>
            <a:r>
              <a:rPr lang="en-US" sz="1350" dirty="0"/>
              <a:t> + 26*27</a:t>
            </a:r>
            <a:r>
              <a:rPr lang="en-US" sz="1350" baseline="30000" dirty="0"/>
              <a:t>6</a:t>
            </a:r>
            <a:r>
              <a:rPr lang="en-US" sz="1350" dirty="0"/>
              <a:t> + 26*27</a:t>
            </a:r>
            <a:r>
              <a:rPr lang="en-US" sz="1350" baseline="30000" dirty="0"/>
              <a:t>5</a:t>
            </a:r>
            <a:r>
              <a:rPr lang="en-US" sz="1350" dirty="0"/>
              <a:t> + 26*27</a:t>
            </a:r>
            <a:r>
              <a:rPr lang="en-US" sz="1350" baseline="30000" dirty="0"/>
              <a:t>4</a:t>
            </a:r>
            <a:r>
              <a:rPr lang="en-US" sz="1350" dirty="0"/>
              <a:t> + 26*27</a:t>
            </a:r>
            <a:r>
              <a:rPr lang="en-US" sz="1350" baseline="30000" dirty="0"/>
              <a:t>3</a:t>
            </a:r>
            <a:r>
              <a:rPr lang="en-US" sz="1350" dirty="0"/>
              <a:t> + 26*27</a:t>
            </a:r>
            <a:r>
              <a:rPr lang="en-US" sz="1350" baseline="30000" dirty="0"/>
              <a:t>2</a:t>
            </a:r>
            <a:r>
              <a:rPr lang="en-US" sz="1350" dirty="0"/>
              <a:t> + 26*27</a:t>
            </a:r>
            <a:r>
              <a:rPr lang="en-US" sz="1350" baseline="30000" dirty="0"/>
              <a:t>1</a:t>
            </a:r>
            <a:r>
              <a:rPr lang="en-US" sz="1350" dirty="0"/>
              <a:t> + 26*27</a:t>
            </a:r>
            <a:r>
              <a:rPr lang="en-US" sz="1350" baseline="30000" dirty="0"/>
              <a:t>0</a:t>
            </a:r>
            <a:r>
              <a:rPr lang="en-US" sz="1350" dirty="0"/>
              <a:t>   </a:t>
            </a:r>
            <a:r>
              <a:rPr lang="en-US" sz="1350" dirty="0">
                <a:sym typeface="Wingdings"/>
              </a:rPr>
              <a:t></a:t>
            </a:r>
            <a:r>
              <a:rPr lang="en-US" sz="1350" dirty="0">
                <a:solidFill>
                  <a:srgbClr val="FF0000"/>
                </a:solidFill>
                <a:sym typeface="Wingdings"/>
              </a:rPr>
              <a:t>HUGE NUMBER.</a:t>
            </a:r>
          </a:p>
          <a:p>
            <a:endParaRPr lang="en-US" sz="1350" dirty="0">
              <a:sym typeface="Wingdings"/>
            </a:endParaRPr>
          </a:p>
          <a:p>
            <a:r>
              <a:rPr lang="en-US" sz="1500" dirty="0">
                <a:sym typeface="Wingdings"/>
              </a:rPr>
              <a:t>Another problem: </a:t>
            </a:r>
            <a:endParaRPr lang="en-US" sz="15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6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first scheme—adding the numbers—generated too few indices. </a:t>
            </a:r>
          </a:p>
          <a:p>
            <a:endParaRPr lang="en-US" dirty="0"/>
          </a:p>
          <a:p>
            <a:r>
              <a:rPr lang="en-US" dirty="0"/>
              <a:t>This latest scheme—adding the numbers times powers of 27—generates too many.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Hash Tables have large but reasonable size. We will use the second approach with some changes. </a:t>
            </a:r>
          </a:p>
          <a:p>
            <a:r>
              <a:rPr lang="en-US" dirty="0">
                <a:latin typeface="Courier New"/>
                <a:cs typeface="Courier New"/>
              </a:rPr>
              <a:t>key = 3*27</a:t>
            </a:r>
            <a:r>
              <a:rPr lang="en-US" baseline="30000" dirty="0">
                <a:latin typeface="Courier New"/>
                <a:cs typeface="Courier New"/>
              </a:rPr>
              <a:t>2</a:t>
            </a:r>
            <a:r>
              <a:rPr lang="en-US" dirty="0">
                <a:latin typeface="Courier New"/>
                <a:cs typeface="Courier New"/>
              </a:rPr>
              <a:t> + 1*27</a:t>
            </a:r>
            <a:r>
              <a:rPr lang="en-US" baseline="30000" dirty="0">
                <a:latin typeface="Courier New"/>
                <a:cs typeface="Courier New"/>
              </a:rPr>
              <a:t>1</a:t>
            </a:r>
            <a:r>
              <a:rPr lang="en-US" dirty="0">
                <a:latin typeface="Courier New"/>
                <a:cs typeface="Courier New"/>
              </a:rPr>
              <a:t> + 20*27</a:t>
            </a:r>
            <a:r>
              <a:rPr lang="en-US" baseline="30000" dirty="0">
                <a:latin typeface="Courier New"/>
                <a:cs typeface="Courier New"/>
              </a:rPr>
              <a:t>0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index = (key) % </a:t>
            </a:r>
            <a:r>
              <a:rPr lang="en-US" dirty="0" err="1">
                <a:latin typeface="Courier New"/>
                <a:cs typeface="Courier New"/>
              </a:rPr>
              <a:t>tableSize</a:t>
            </a:r>
            <a:r>
              <a:rPr lang="en-US" dirty="0">
                <a:latin typeface="Courier New"/>
                <a:cs typeface="Courier New"/>
              </a:rPr>
              <a:t>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Strings:  “cat” </a:t>
            </a:r>
            <a:br>
              <a:rPr lang="en-US" dirty="0"/>
            </a:br>
            <a:br>
              <a:rPr lang="en-US" dirty="0"/>
            </a:br>
            <a:r>
              <a:rPr lang="en-US" sz="1500" dirty="0" err="1">
                <a:latin typeface="Courier New"/>
                <a:cs typeface="Courier New"/>
              </a:rPr>
              <a:t>hashVal</a:t>
            </a:r>
            <a:r>
              <a:rPr lang="en-US" sz="1500" dirty="0">
                <a:latin typeface="Courier New"/>
                <a:cs typeface="Courier New"/>
              </a:rPr>
              <a:t>= 3*27</a:t>
            </a:r>
            <a:r>
              <a:rPr lang="en-US" sz="1500" baseline="30000" dirty="0">
                <a:latin typeface="Courier New"/>
                <a:cs typeface="Courier New"/>
              </a:rPr>
              <a:t>2</a:t>
            </a:r>
            <a:r>
              <a:rPr lang="en-US" sz="1500" dirty="0">
                <a:latin typeface="Courier New"/>
                <a:cs typeface="Courier New"/>
              </a:rPr>
              <a:t> + 1*27</a:t>
            </a:r>
            <a:r>
              <a:rPr lang="en-US" sz="1500" baseline="30000" dirty="0">
                <a:latin typeface="Courier New"/>
                <a:cs typeface="Courier New"/>
              </a:rPr>
              <a:t>1</a:t>
            </a:r>
            <a:r>
              <a:rPr lang="en-US" sz="1500" dirty="0">
                <a:latin typeface="Courier New"/>
                <a:cs typeface="Courier New"/>
              </a:rPr>
              <a:t> + 20*27</a:t>
            </a:r>
            <a:r>
              <a:rPr lang="en-US" sz="1500" baseline="30000" dirty="0">
                <a:latin typeface="Courier New"/>
                <a:cs typeface="Courier New"/>
              </a:rPr>
              <a:t>0</a:t>
            </a:r>
            <a:br>
              <a:rPr lang="en-US" sz="1500" dirty="0">
                <a:latin typeface="Courier New"/>
                <a:cs typeface="Courier New"/>
              </a:rPr>
            </a:b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01333-93A6-43F4-B47F-1865C9431069}"/>
              </a:ext>
            </a:extLst>
          </p:cNvPr>
          <p:cNvSpPr txBox="1"/>
          <p:nvPr/>
        </p:nvSpPr>
        <p:spPr>
          <a:xfrm>
            <a:off x="457201" y="2084519"/>
            <a:ext cx="7235189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hashFunc1(String key)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pow27 = 1;      // 1, 27, 27*27,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key.length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()-1; j&gt;=0; j--) { // right to left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key.charAt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 - 96;      // char code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pow27*letter;              // times the power of 27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pow27 *= 27;                          // Increase the power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tableSize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// mod by table size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01500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efficient yet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Aside from the character conversion, there are </a:t>
            </a:r>
            <a:r>
              <a:rPr lang="en-US" b="1" dirty="0"/>
              <a:t>two</a:t>
            </a:r>
            <a:r>
              <a:rPr lang="en-US" dirty="0"/>
              <a:t> multiplications and an </a:t>
            </a:r>
            <a:r>
              <a:rPr lang="en-US" b="1" dirty="0"/>
              <a:t>addition</a:t>
            </a:r>
            <a:r>
              <a:rPr lang="en-US" dirty="0"/>
              <a:t> inside the loop </a:t>
            </a:r>
          </a:p>
          <a:p>
            <a:endParaRPr lang="en-US" dirty="0"/>
          </a:p>
          <a:p>
            <a:r>
              <a:rPr lang="en-US" b="1" dirty="0"/>
              <a:t>Horner’s Method.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5-11-16 at 10.53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143250"/>
            <a:ext cx="4972050" cy="12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6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 (Horner's method)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C9719-34DE-42CC-AE2B-C497BAE6E73E}"/>
              </a:ext>
            </a:extLst>
          </p:cNvPr>
          <p:cNvSpPr txBox="1"/>
          <p:nvPr/>
        </p:nvSpPr>
        <p:spPr>
          <a:xfrm>
            <a:off x="594361" y="1268017"/>
            <a:ext cx="7235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hashFunc2(String key)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key.charAt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pow27 = 1;      // 1, 27, 27*27,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j=1; j&lt;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key.length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// left to right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key.charAt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 - 96;      // char code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*27 + letter;        // multiply and add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tableSize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// mod by table size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ECB62-0337-4DDC-B2F7-890115EE9158}"/>
              </a:ext>
            </a:extLst>
          </p:cNvPr>
          <p:cNvSpPr txBox="1"/>
          <p:nvPr/>
        </p:nvSpPr>
        <p:spPr>
          <a:xfrm>
            <a:off x="857250" y="4000501"/>
            <a:ext cx="2057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There's still at least one problem for long strings…</a:t>
            </a:r>
          </a:p>
        </p:txBody>
      </p:sp>
      <p:pic>
        <p:nvPicPr>
          <p:cNvPr id="5" name="Picture 4" descr="Screen Shot 2015-11-16 at 10.53.55 AM.png">
            <a:extLst>
              <a:ext uri="{FF2B5EF4-FFF2-40B4-BE49-F238E27FC236}">
                <a16:creationId xmlns:a16="http://schemas.microsoft.com/office/drawing/2014/main" id="{6FF39F95-AB1F-4532-A1ED-C09BB1596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114800"/>
            <a:ext cx="3600450" cy="8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46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improvement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C9719-34DE-42CC-AE2B-C497BAE6E73E}"/>
              </a:ext>
            </a:extLst>
          </p:cNvPr>
          <p:cNvSpPr txBox="1"/>
          <p:nvPr/>
        </p:nvSpPr>
        <p:spPr>
          <a:xfrm>
            <a:off x="623455" y="1771651"/>
            <a:ext cx="7235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hashFunc_final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key)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key.charAt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pow27 = 1;      // 1, 27, 27*27,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j=1; j&lt;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key.length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// left to right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key.charAt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 - 96;      // char code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*27 + letter) %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tableSize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multiply and add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68302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faster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bit- manipulation tricks can be played as well, such as</a:t>
            </a:r>
          </a:p>
          <a:p>
            <a:pPr marL="85725" indent="0">
              <a:buNone/>
            </a:pPr>
            <a:r>
              <a:rPr lang="en-US" dirty="0"/>
              <a:t>using a base of 32 (or a larger power of 2) instead of 27, so that multiplication can be effected using the shift operator (&gt;&gt;),</a:t>
            </a:r>
          </a:p>
        </p:txBody>
      </p:sp>
    </p:spTree>
    <p:extLst>
      <p:ext uri="{BB962C8B-B14F-4D97-AF65-F5344CB8AC3E}">
        <p14:creationId xmlns:p14="http://schemas.microsoft.com/office/powerpoint/2010/main" val="368486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Folding: another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larger strings: (length over 7)</a:t>
            </a:r>
          </a:p>
          <a:p>
            <a:pPr lvl="1"/>
            <a:r>
              <a:rPr lang="en-US" dirty="0"/>
              <a:t>Group more than one digit. (2, 3, 4).</a:t>
            </a:r>
          </a:p>
          <a:p>
            <a:pPr lvl="1"/>
            <a:r>
              <a:rPr lang="en-US" dirty="0"/>
              <a:t>Add them.</a:t>
            </a:r>
          </a:p>
          <a:p>
            <a:pPr lvl="1"/>
            <a:r>
              <a:rPr lang="en-US" dirty="0"/>
              <a:t>% </a:t>
            </a:r>
            <a:r>
              <a:rPr lang="en-US" dirty="0" err="1"/>
              <a:t>tableSize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1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D4A2-8DAC-4628-BE10-D8B901E6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126206"/>
          </a:xfrm>
        </p:spPr>
        <p:txBody>
          <a:bodyPr>
            <a:noAutofit/>
          </a:bodyPr>
          <a:lstStyle/>
          <a:p>
            <a:r>
              <a:rPr lang="en-US" sz="2400" dirty="0"/>
              <a:t>Folding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888DE-6DFA-4970-9C25-47305C3F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51" y="543851"/>
            <a:ext cx="8686800" cy="2192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75" dirty="0">
                <a:solidFill>
                  <a:srgbClr val="333333"/>
                </a:solidFill>
                <a:latin typeface="raleway"/>
              </a:rPr>
              <a:t>Let's start by converting the string's characters into numbers. ASCII is a good candidate for this operation:</a:t>
            </a:r>
            <a:endParaRPr lang="en-US" altLang="en-US" sz="975" u="sng" dirty="0">
              <a:solidFill>
                <a:srgbClr val="63B175"/>
              </a:solidFill>
              <a:latin typeface="raleway"/>
            </a:endParaRPr>
          </a:p>
        </p:txBody>
      </p:sp>
      <p:pic>
        <p:nvPicPr>
          <p:cNvPr id="2054" name="Picture 6" descr="Convert the string into ascii">
            <a:hlinkClick r:id="rId2"/>
            <a:extLst>
              <a:ext uri="{FF2B5EF4-FFF2-40B4-BE49-F238E27FC236}">
                <a16:creationId xmlns:a16="http://schemas.microsoft.com/office/drawing/2014/main" id="{E0FA3D14-7FCD-4960-A328-ECE13D6B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742951"/>
            <a:ext cx="5336381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6654C-7997-422A-AAE5-07C75A0063A2}"/>
              </a:ext>
            </a:extLst>
          </p:cNvPr>
          <p:cNvSpPr/>
          <p:nvPr/>
        </p:nvSpPr>
        <p:spPr>
          <a:xfrm>
            <a:off x="571500" y="1941214"/>
            <a:ext cx="84582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raleway"/>
              </a:rPr>
              <a:t>Now, we arrange the numbers we just obtained into groups of some size. Generally, we choose the group size value based on the size of our array which is 10</a:t>
            </a:r>
            <a:r>
              <a:rPr lang="en-US" sz="1050" baseline="30000" dirty="0">
                <a:solidFill>
                  <a:srgbClr val="333333"/>
                </a:solidFill>
                <a:latin typeface="raleway"/>
              </a:rPr>
              <a:t>5</a:t>
            </a:r>
            <a:r>
              <a:rPr lang="en-US" sz="1050" dirty="0">
                <a:solidFill>
                  <a:srgbClr val="333333"/>
                </a:solidFill>
                <a:latin typeface="raleway"/>
              </a:rPr>
              <a:t>. Since the numbers, in which we transformed the characters into, contain from two to three digits, without loss of generality, we may set the group size to two:</a:t>
            </a:r>
            <a:endParaRPr lang="en-US" sz="1050" dirty="0"/>
          </a:p>
        </p:txBody>
      </p:sp>
      <p:pic>
        <p:nvPicPr>
          <p:cNvPr id="2056" name="Picture 8" descr="Arrange string's ascii codes">
            <a:hlinkClick r:id="rId4"/>
            <a:extLst>
              <a:ext uri="{FF2B5EF4-FFF2-40B4-BE49-F238E27FC236}">
                <a16:creationId xmlns:a16="http://schemas.microsoft.com/office/drawing/2014/main" id="{CD0ACA88-6184-4225-8B35-3326A60D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495212"/>
            <a:ext cx="5800725" cy="4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D59513-706B-4A20-9A4D-E893DE085911}"/>
              </a:ext>
            </a:extLst>
          </p:cNvPr>
          <p:cNvSpPr/>
          <p:nvPr/>
        </p:nvSpPr>
        <p:spPr>
          <a:xfrm>
            <a:off x="520750" y="2920229"/>
            <a:ext cx="85089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33333"/>
                </a:solidFill>
                <a:latin typeface="raleway"/>
              </a:rPr>
              <a:t>The next step is to concatenate the numbers in each group as if they were strings and find their sum:</a:t>
            </a:r>
            <a:endParaRPr lang="en-US" sz="1050" dirty="0"/>
          </a:p>
        </p:txBody>
      </p:sp>
      <p:pic>
        <p:nvPicPr>
          <p:cNvPr id="2058" name="Picture 10" descr="Concatenate and sum up the numbers">
            <a:hlinkClick r:id="rId6"/>
            <a:extLst>
              <a:ext uri="{FF2B5EF4-FFF2-40B4-BE49-F238E27FC236}">
                <a16:creationId xmlns:a16="http://schemas.microsoft.com/office/drawing/2014/main" id="{FEF9D4FE-AF65-4C8E-B8DE-1EA2AC034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3" y="3107011"/>
            <a:ext cx="5850731" cy="9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A56C0C-8542-4FCA-9303-F5346C621475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4576465"/>
          <a:ext cx="4610100" cy="332399"/>
        </p:xfrm>
        <a:graphic>
          <a:graphicData uri="http://schemas.openxmlformats.org/drawingml/2006/table">
            <a:tbl>
              <a:tblPr/>
              <a:tblGrid>
                <a:gridCol w="4610100">
                  <a:extLst>
                    <a:ext uri="{9D8B030D-6E8A-4147-A177-3AD203B41FA5}">
                      <a16:colId xmlns:a16="http://schemas.microsoft.com/office/drawing/2014/main" val="476237190"/>
                    </a:ext>
                  </a:extLst>
                </a:gridCol>
              </a:tblGrid>
              <a:tr h="3323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effectLst/>
                          <a:latin typeface="source code pro"/>
                        </a:rPr>
                        <a:t>348933 % 10000 = 48933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87148"/>
                  </a:ext>
                </a:extLst>
              </a:tr>
            </a:tbl>
          </a:graphicData>
        </a:graphic>
      </p:graphicFrame>
      <p:sp>
        <p:nvSpPr>
          <p:cNvPr id="10" name="Rectangle 11">
            <a:extLst>
              <a:ext uri="{FF2B5EF4-FFF2-40B4-BE49-F238E27FC236}">
                <a16:creationId xmlns:a16="http://schemas.microsoft.com/office/drawing/2014/main" id="{B5AE9AAF-13A6-4663-BB31-DA62A745A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114800"/>
            <a:ext cx="83377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altLang="en-US" sz="975" dirty="0">
                <a:solidFill>
                  <a:srgbClr val="333333"/>
                </a:solidFill>
                <a:latin typeface="raleway"/>
              </a:rPr>
              <a:t>Now we must make the final step. Let's check whether the number </a:t>
            </a:r>
            <a:r>
              <a:rPr lang="en-US" altLang="en-US" sz="975" i="1" dirty="0">
                <a:solidFill>
                  <a:srgbClr val="333333"/>
                </a:solidFill>
                <a:latin typeface="raleway"/>
              </a:rPr>
              <a:t>348933</a:t>
            </a:r>
            <a:r>
              <a:rPr lang="en-US" altLang="en-US" sz="975" dirty="0">
                <a:solidFill>
                  <a:srgbClr val="333333"/>
                </a:solidFill>
                <a:latin typeface="raleway"/>
              </a:rPr>
              <a:t> may serve as an index of our array of size 10</a:t>
            </a:r>
            <a:r>
              <a:rPr lang="en-US" altLang="en-US" sz="675" baseline="30000" dirty="0">
                <a:solidFill>
                  <a:srgbClr val="333333"/>
                </a:solidFill>
                <a:latin typeface="raleway"/>
              </a:rPr>
              <a:t>5</a:t>
            </a:r>
            <a:r>
              <a:rPr lang="en-US" altLang="en-US" sz="975" dirty="0">
                <a:solidFill>
                  <a:srgbClr val="333333"/>
                </a:solidFill>
                <a:latin typeface="raleway"/>
              </a:rPr>
              <a:t>.  Naturally, it exceeds the maximum allowed value </a:t>
            </a:r>
            <a:r>
              <a:rPr lang="en-US" altLang="en-US" sz="975" i="1" dirty="0">
                <a:solidFill>
                  <a:srgbClr val="333333"/>
                </a:solidFill>
                <a:latin typeface="raleway"/>
              </a:rPr>
              <a:t>99999.</a:t>
            </a:r>
            <a:r>
              <a:rPr lang="en-US" altLang="en-US" sz="975" dirty="0">
                <a:solidFill>
                  <a:srgbClr val="333333"/>
                </a:solidFill>
                <a:latin typeface="raleway"/>
              </a:rPr>
              <a:t> We may easily overcome this problem by applying the modulo operator in order to find the final result:</a:t>
            </a:r>
            <a:endParaRPr lang="en-US" altLang="en-US" sz="450" dirty="0"/>
          </a:p>
          <a:p>
            <a:pPr defTabSz="685800"/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73468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ideas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few word documents with different hash function ideas. There are a few implementations in C++ so you can convert to Java.  (credit goes to Geoff </a:t>
            </a:r>
            <a:r>
              <a:rPr lang="en-US" dirty="0" err="1"/>
              <a:t>Kuenning</a:t>
            </a:r>
            <a:r>
              <a:rPr lang="en-US" dirty="0"/>
              <a:t>)</a:t>
            </a:r>
          </a:p>
          <a:p>
            <a:pPr marL="308610" lvl="1" indent="0">
              <a:buNone/>
            </a:pPr>
            <a:endParaRPr lang="en-US" dirty="0"/>
          </a:p>
          <a:p>
            <a:pPr marL="308610" lvl="1" indent="0">
              <a:buNone/>
            </a:pPr>
            <a:r>
              <a:rPr lang="en-US" dirty="0"/>
              <a:t>Statistics:</a:t>
            </a:r>
          </a:p>
          <a:p>
            <a:pPr marL="308610" lvl="1" indent="0">
              <a:buNone/>
            </a:pPr>
            <a:r>
              <a:rPr lang="en-US" dirty="0">
                <a:hlinkClick r:id="rId2"/>
              </a:rPr>
              <a:t>http://programmers.stackexchange.com/questions/49550/which-hashing-algorithm-is-best-for-uniqueness-and-speed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4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290457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309699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290457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set(“Maria”,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set(“Christine”,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set(“Julia”,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set(“Wesley”,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4517D-39BD-469E-A387-FAAC797B99FB}"/>
              </a:ext>
            </a:extLst>
          </p:cNvPr>
          <p:cNvSpPr/>
          <p:nvPr/>
        </p:nvSpPr>
        <p:spPr>
          <a:xfrm>
            <a:off x="673555" y="2787518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 of buckets – 4</a:t>
            </a:r>
          </a:p>
          <a:p>
            <a:pPr marL="342904" lvl="1" indent="0">
              <a:buNone/>
            </a:pPr>
            <a:r>
              <a:rPr lang="en-US" sz="1400" dirty="0"/>
              <a:t>(i.e. the size of the array)</a:t>
            </a:r>
          </a:p>
          <a:p>
            <a:pPr marL="342904" lvl="1" indent="0">
              <a:buNone/>
            </a:pPr>
            <a:endParaRPr lang="en-US" sz="1400" dirty="0"/>
          </a:p>
          <a:p>
            <a:r>
              <a:rPr lang="en-US" sz="2000" dirty="0" err="1"/>
              <a:t>expandCapacity</a:t>
            </a:r>
            <a:r>
              <a:rPr lang="en-US" sz="2000" dirty="0"/>
              <a:t>() called in set()</a:t>
            </a:r>
          </a:p>
          <a:p>
            <a:r>
              <a:rPr lang="en-US" sz="2000" dirty="0" err="1"/>
              <a:t>LoadFactor</a:t>
            </a:r>
            <a:r>
              <a:rPr lang="en-US" sz="2000" dirty="0"/>
              <a:t> – 0.75</a:t>
            </a:r>
          </a:p>
        </p:txBody>
      </p:sp>
    </p:spTree>
    <p:extLst>
      <p:ext uri="{BB962C8B-B14F-4D97-AF65-F5344CB8AC3E}">
        <p14:creationId xmlns:p14="http://schemas.microsoft.com/office/powerpoint/2010/main" val="3244715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grpSp>
        <p:nvGrpSpPr>
          <p:cNvPr id="71" name="Group 70"/>
          <p:cNvGrpSpPr/>
          <p:nvPr>
            <p:custDataLst>
              <p:tags r:id="rId2"/>
            </p:custDataLst>
          </p:nvPr>
        </p:nvGrpSpPr>
        <p:grpSpPr>
          <a:xfrm>
            <a:off x="3029766" y="457200"/>
            <a:ext cx="5657034" cy="4531649"/>
            <a:chOff x="1148570" y="457217"/>
            <a:chExt cx="7542712" cy="6042198"/>
          </a:xfrm>
        </p:grpSpPr>
        <p:sp>
          <p:nvSpPr>
            <p:cNvPr id="6" name="Oval 5"/>
            <p:cNvSpPr/>
            <p:nvPr>
              <p:custDataLst>
                <p:tags r:id="rId3"/>
              </p:custDataLst>
            </p:nvPr>
          </p:nvSpPr>
          <p:spPr>
            <a:xfrm>
              <a:off x="1224770" y="5694831"/>
              <a:ext cx="11430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Key </a:t>
              </a:r>
            </a:p>
          </p:txBody>
        </p:sp>
        <p:sp>
          <p:nvSpPr>
            <p:cNvPr id="7" name="Rounded Rectangle 6"/>
            <p:cNvSpPr/>
            <p:nvPr>
              <p:custDataLst>
                <p:tags r:id="rId4"/>
              </p:custDataLst>
            </p:nvPr>
          </p:nvSpPr>
          <p:spPr>
            <a:xfrm>
              <a:off x="1148570" y="4367495"/>
              <a:ext cx="1295400" cy="723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Hash function</a:t>
              </a:r>
            </a:p>
          </p:txBody>
        </p:sp>
        <p:cxnSp>
          <p:nvCxnSpPr>
            <p:cNvPr id="10" name="Straight Arrow Connector 9"/>
            <p:cNvCxnSpPr>
              <a:stCxn id="6" idx="0"/>
              <a:endCxn id="7" idx="2"/>
            </p:cNvCxnSpPr>
            <p:nvPr>
              <p:custDataLst>
                <p:tags r:id="rId5"/>
              </p:custDataLst>
            </p:nvPr>
          </p:nvCxnSpPr>
          <p:spPr>
            <a:xfrm flipV="1">
              <a:off x="1796270" y="5091395"/>
              <a:ext cx="0" cy="603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>
              <p:custDataLst>
                <p:tags r:id="rId6"/>
              </p:custDataLst>
            </p:nvPr>
          </p:nvSpPr>
          <p:spPr>
            <a:xfrm>
              <a:off x="2443970" y="3066399"/>
              <a:ext cx="1295400" cy="11072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Hash Code (HC)</a:t>
              </a:r>
            </a:p>
          </p:txBody>
        </p:sp>
        <p:cxnSp>
          <p:nvCxnSpPr>
            <p:cNvPr id="14" name="Straight Arrow Connector 13"/>
            <p:cNvCxnSpPr>
              <a:stCxn id="7" idx="0"/>
              <a:endCxn id="13" idx="3"/>
            </p:cNvCxnSpPr>
            <p:nvPr>
              <p:custDataLst>
                <p:tags r:id="rId7"/>
              </p:custDataLst>
            </p:nvPr>
          </p:nvCxnSpPr>
          <p:spPr>
            <a:xfrm flipV="1">
              <a:off x="1796270" y="4011481"/>
              <a:ext cx="837407" cy="356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>
              <p:custDataLst>
                <p:tags r:id="rId8"/>
              </p:custDataLst>
            </p:nvPr>
          </p:nvSpPr>
          <p:spPr>
            <a:xfrm>
              <a:off x="4541168" y="1524000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>
              <p:custDataLst>
                <p:tags r:id="rId9"/>
              </p:custDataLst>
            </p:nvPr>
          </p:nvSpPr>
          <p:spPr>
            <a:xfrm>
              <a:off x="4541168" y="20237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>
              <p:custDataLst>
                <p:tags r:id="rId10"/>
              </p:custDataLst>
            </p:nvPr>
          </p:nvSpPr>
          <p:spPr>
            <a:xfrm>
              <a:off x="4541168" y="2519082"/>
              <a:ext cx="1752600" cy="4953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Key</a:t>
              </a:r>
            </a:p>
          </p:txBody>
        </p:sp>
        <p:sp>
          <p:nvSpPr>
            <p:cNvPr id="21" name="Rectangle 20"/>
            <p:cNvSpPr/>
            <p:nvPr>
              <p:custDataLst>
                <p:tags r:id="rId11"/>
              </p:custDataLst>
            </p:nvPr>
          </p:nvSpPr>
          <p:spPr>
            <a:xfrm>
              <a:off x="4538383" y="30143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>
              <p:custDataLst>
                <p:tags r:id="rId12"/>
              </p:custDataLst>
            </p:nvPr>
          </p:nvSpPr>
          <p:spPr>
            <a:xfrm>
              <a:off x="4538383" y="35096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>
              <p:custDataLst>
                <p:tags r:id="rId13"/>
              </p:custDataLst>
            </p:nvPr>
          </p:nvSpPr>
          <p:spPr>
            <a:xfrm>
              <a:off x="4538383" y="4009464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>
              <p:custDataLst>
                <p:tags r:id="rId14"/>
              </p:custDataLst>
            </p:nvPr>
          </p:nvSpPr>
          <p:spPr>
            <a:xfrm>
              <a:off x="4538383" y="4504764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>
              <p:custDataLst>
                <p:tags r:id="rId15"/>
              </p:custDataLst>
            </p:nvPr>
          </p:nvSpPr>
          <p:spPr>
            <a:xfrm>
              <a:off x="4542865" y="5000065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>
              <p:custDataLst>
                <p:tags r:id="rId16"/>
              </p:custDataLst>
            </p:nvPr>
          </p:nvSpPr>
          <p:spPr>
            <a:xfrm>
              <a:off x="4542865" y="5495365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>
              <p:custDataLst>
                <p:tags r:id="rId17"/>
              </p:custDataLst>
            </p:nvPr>
          </p:nvSpPr>
          <p:spPr>
            <a:xfrm>
              <a:off x="4542865" y="5995147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/>
            <p:cNvSpPr txBox="1"/>
            <p:nvPr>
              <p:custDataLst>
                <p:tags r:id="rId18"/>
              </p:custDataLst>
            </p:nvPr>
          </p:nvSpPr>
          <p:spPr>
            <a:xfrm>
              <a:off x="4038601" y="457217"/>
              <a:ext cx="191223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u="sng" dirty="0"/>
                <a:t>Hash table (array)</a:t>
              </a:r>
            </a:p>
          </p:txBody>
        </p:sp>
        <p:sp>
          <p:nvSpPr>
            <p:cNvPr id="31" name="Rectangle 30"/>
            <p:cNvSpPr/>
            <p:nvPr>
              <p:custDataLst>
                <p:tags r:id="rId19"/>
              </p:custDataLst>
            </p:nvPr>
          </p:nvSpPr>
          <p:spPr>
            <a:xfrm>
              <a:off x="4191000" y="152624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>
              <p:custDataLst>
                <p:tags r:id="rId20"/>
              </p:custDataLst>
            </p:nvPr>
          </p:nvSpPr>
          <p:spPr>
            <a:xfrm>
              <a:off x="4195482" y="201257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>
              <p:custDataLst>
                <p:tags r:id="rId21"/>
              </p:custDataLst>
            </p:nvPr>
          </p:nvSpPr>
          <p:spPr>
            <a:xfrm>
              <a:off x="4195482" y="2512356"/>
              <a:ext cx="347383" cy="4975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HC</a:t>
              </a:r>
            </a:p>
          </p:txBody>
        </p:sp>
        <p:sp>
          <p:nvSpPr>
            <p:cNvPr id="34" name="Rectangle 33"/>
            <p:cNvSpPr/>
            <p:nvPr>
              <p:custDataLst>
                <p:tags r:id="rId22"/>
              </p:custDataLst>
            </p:nvPr>
          </p:nvSpPr>
          <p:spPr>
            <a:xfrm>
              <a:off x="4193785" y="3018864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>
              <p:custDataLst>
                <p:tags r:id="rId23"/>
              </p:custDataLst>
            </p:nvPr>
          </p:nvSpPr>
          <p:spPr>
            <a:xfrm>
              <a:off x="4193785" y="3518648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>
              <p:custDataLst>
                <p:tags r:id="rId24"/>
              </p:custDataLst>
            </p:nvPr>
          </p:nvSpPr>
          <p:spPr>
            <a:xfrm>
              <a:off x="4198267" y="4004978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>
              <p:custDataLst>
                <p:tags r:id="rId25"/>
              </p:custDataLst>
            </p:nvPr>
          </p:nvSpPr>
          <p:spPr>
            <a:xfrm>
              <a:off x="4198267" y="450476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>
              <p:custDataLst>
                <p:tags r:id="rId26"/>
              </p:custDataLst>
            </p:nvPr>
          </p:nvSpPr>
          <p:spPr>
            <a:xfrm>
              <a:off x="4193785" y="5015759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>
              <p:custDataLst>
                <p:tags r:id="rId27"/>
              </p:custDataLst>
            </p:nvPr>
          </p:nvSpPr>
          <p:spPr>
            <a:xfrm>
              <a:off x="4198267" y="5502089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/>
            <p:cNvSpPr/>
            <p:nvPr>
              <p:custDataLst>
                <p:tags r:id="rId28"/>
              </p:custDataLst>
            </p:nvPr>
          </p:nvSpPr>
          <p:spPr>
            <a:xfrm>
              <a:off x="4198267" y="6001873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TextBox 40"/>
            <p:cNvSpPr txBox="1"/>
            <p:nvPr>
              <p:custDataLst>
                <p:tags r:id="rId29"/>
              </p:custDataLst>
            </p:nvPr>
          </p:nvSpPr>
          <p:spPr>
            <a:xfrm>
              <a:off x="4994849" y="1063908"/>
              <a:ext cx="7044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data</a:t>
              </a:r>
            </a:p>
          </p:txBody>
        </p:sp>
        <p:sp>
          <p:nvSpPr>
            <p:cNvPr id="42" name="TextBox 41"/>
            <p:cNvSpPr txBox="1"/>
            <p:nvPr>
              <p:custDataLst>
                <p:tags r:id="rId30"/>
              </p:custDataLst>
            </p:nvPr>
          </p:nvSpPr>
          <p:spPr>
            <a:xfrm>
              <a:off x="3987825" y="1069048"/>
              <a:ext cx="8109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index</a:t>
              </a:r>
            </a:p>
          </p:txBody>
        </p:sp>
        <p:cxnSp>
          <p:nvCxnSpPr>
            <p:cNvPr id="44" name="Elbow Connector 43"/>
            <p:cNvCxnSpPr>
              <a:stCxn id="13" idx="0"/>
              <a:endCxn id="33" idx="1"/>
            </p:cNvCxnSpPr>
            <p:nvPr>
              <p:custDataLst>
                <p:tags r:id="rId31"/>
              </p:custDataLst>
            </p:nvPr>
          </p:nvCxnSpPr>
          <p:spPr>
            <a:xfrm rot="5400000" flipH="1" flipV="1">
              <a:off x="3490940" y="2361857"/>
              <a:ext cx="305272" cy="110381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>
              <p:custDataLst>
                <p:tags r:id="rId32"/>
              </p:custDataLst>
            </p:nvPr>
          </p:nvSpPr>
          <p:spPr>
            <a:xfrm>
              <a:off x="2378719" y="4500834"/>
              <a:ext cx="16802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(must be fast)</a:t>
              </a:r>
            </a:p>
          </p:txBody>
        </p:sp>
        <p:sp>
          <p:nvSpPr>
            <p:cNvPr id="68" name="TextBox 67"/>
            <p:cNvSpPr txBox="1"/>
            <p:nvPr>
              <p:custDataLst>
                <p:tags r:id="rId33"/>
              </p:custDataLst>
            </p:nvPr>
          </p:nvSpPr>
          <p:spPr>
            <a:xfrm>
              <a:off x="2102822" y="2440351"/>
              <a:ext cx="21251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(might be collisions)</a:t>
              </a:r>
            </a:p>
          </p:txBody>
        </p:sp>
        <p:sp>
          <p:nvSpPr>
            <p:cNvPr id="69" name="Right Brace 68"/>
            <p:cNvSpPr/>
            <p:nvPr>
              <p:custDataLst>
                <p:tags r:id="rId34"/>
              </p:custDataLst>
            </p:nvPr>
          </p:nvSpPr>
          <p:spPr>
            <a:xfrm>
              <a:off x="6443426" y="1524000"/>
              <a:ext cx="566974" cy="496644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TextBox 69"/>
            <p:cNvSpPr txBox="1"/>
            <p:nvPr>
              <p:custDataLst>
                <p:tags r:id="rId35"/>
              </p:custDataLst>
            </p:nvPr>
          </p:nvSpPr>
          <p:spPr>
            <a:xfrm>
              <a:off x="7098306" y="3280931"/>
              <a:ext cx="159297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Size is proportional to # of keys (not value of keys)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53154" y="1120355"/>
            <a:ext cx="3916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buFont typeface="Arial"/>
              <a:buChar char="•"/>
            </a:pPr>
            <a:r>
              <a:rPr lang="en-US" sz="1350" dirty="0"/>
              <a:t>Let’s modify our array-based look up table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/>
              <a:t>Need a hash-function h(x): takes in a key, returns an index in the array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/>
              <a:t>gold standard: random hash function</a:t>
            </a:r>
          </a:p>
          <a:p>
            <a:pPr marL="557213" lvl="1" indent="-214313">
              <a:buFont typeface="Arial"/>
              <a:buChar char="•"/>
            </a:pPr>
            <a:endParaRPr lang="en-US" sz="1350" dirty="0"/>
          </a:p>
          <a:p>
            <a:pPr marL="557213" lvl="1" indent="-214313">
              <a:buFont typeface="Arial"/>
              <a:buChar char="•"/>
            </a:pPr>
            <a:endParaRPr lang="en-US" sz="1350" dirty="0"/>
          </a:p>
          <a:p>
            <a:pPr marL="557213" lvl="1" indent="-214313">
              <a:buFont typeface="Arial"/>
              <a:buChar char="•"/>
            </a:pPr>
            <a:r>
              <a:rPr lang="en-US" sz="1350" dirty="0">
                <a:solidFill>
                  <a:srgbClr val="FF0000"/>
                </a:solidFill>
              </a:rPr>
              <a:t>In general, no null value is allowed in table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>
                <a:solidFill>
                  <a:srgbClr val="FF0000"/>
                </a:solidFill>
              </a:rPr>
              <a:t>Table size is fixed and in general large</a:t>
            </a:r>
          </a:p>
        </p:txBody>
      </p:sp>
    </p:spTree>
    <p:extLst>
      <p:ext uri="{BB962C8B-B14F-4D97-AF65-F5344CB8AC3E}">
        <p14:creationId xmlns:p14="http://schemas.microsoft.com/office/powerpoint/2010/main" val="60142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1"/>
            <a:ext cx="3028950" cy="21740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every element of type E defined a method called "</a:t>
            </a:r>
            <a:r>
              <a:rPr lang="en-US" dirty="0" err="1"/>
              <a:t>getLocationInArray</a:t>
            </a:r>
            <a:r>
              <a:rPr lang="en-US" dirty="0"/>
              <a:t>()" that was guaranteed to return a unique </a:t>
            </a:r>
            <a:r>
              <a:rPr lang="en-US" dirty="0" err="1"/>
              <a:t>int</a:t>
            </a:r>
            <a:r>
              <a:rPr lang="en-US" dirty="0"/>
              <a:t> value between 0 and 999.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00F71-F92D-4DC3-898C-41689207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03584"/>
            <a:ext cx="9144000" cy="3742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82380-9D07-4EBD-AD26-8EA7F74048AE}"/>
              </a:ext>
            </a:extLst>
          </p:cNvPr>
          <p:cNvSpPr txBox="1"/>
          <p:nvPr/>
        </p:nvSpPr>
        <p:spPr>
          <a:xfrm>
            <a:off x="2057400" y="4171950"/>
            <a:ext cx="65874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Generates a number that can be used by a hash function (or simply as the hash value itself)</a:t>
            </a:r>
          </a:p>
        </p:txBody>
      </p:sp>
    </p:spTree>
    <p:extLst>
      <p:ext uri="{BB962C8B-B14F-4D97-AF65-F5344CB8AC3E}">
        <p14:creationId xmlns:p14="http://schemas.microsoft.com/office/powerpoint/2010/main" val="27419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FBBCDA-2856-4C55-8BA3-C0F6F0391C5F}"/>
              </a:ext>
            </a:extLst>
          </p:cNvPr>
          <p:cNvSpPr txBox="1"/>
          <p:nvPr/>
        </p:nvSpPr>
        <p:spPr>
          <a:xfrm>
            <a:off x="460681" y="3774281"/>
            <a:ext cx="2606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But Java (almost) has this method!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00F71-F92D-4DC3-898C-41689207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3115"/>
            <a:ext cx="9144000" cy="3742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590D9-8294-46DC-BD43-C6C924F8E2C8}"/>
              </a:ext>
            </a:extLst>
          </p:cNvPr>
          <p:cNvSpPr txBox="1"/>
          <p:nvPr/>
        </p:nvSpPr>
        <p:spPr>
          <a:xfrm>
            <a:off x="228600" y="0"/>
            <a:ext cx="8401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 general, what is the difference between the value returned by </a:t>
            </a:r>
            <a:r>
              <a:rPr lang="en-US" sz="1350" dirty="0" err="1"/>
              <a:t>hashCode</a:t>
            </a:r>
            <a:r>
              <a:rPr lang="en-US" sz="1350" dirty="0"/>
              <a:t>() and the index location where the item ends up in a particular hash table?</a:t>
            </a:r>
          </a:p>
          <a:p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Nothing. The value returned by </a:t>
            </a:r>
            <a:r>
              <a:rPr lang="en-US" sz="1350" dirty="0" err="1"/>
              <a:t>hashCode</a:t>
            </a:r>
            <a:r>
              <a:rPr lang="en-US" sz="1350" dirty="0"/>
              <a:t> can be used directly as the index for the item in any hash table</a:t>
            </a:r>
          </a:p>
          <a:p>
            <a:pPr marL="257175" indent="-257175">
              <a:buAutoNum type="alphaUcPeriod"/>
            </a:pPr>
            <a:r>
              <a:rPr lang="en-US" sz="1350" dirty="0"/>
              <a:t>The value returned by </a:t>
            </a:r>
            <a:r>
              <a:rPr lang="en-US" sz="1350" dirty="0" err="1"/>
              <a:t>hashCode</a:t>
            </a:r>
            <a:r>
              <a:rPr lang="en-US" sz="1350" dirty="0"/>
              <a:t> might be larger than the size of the hash table</a:t>
            </a:r>
          </a:p>
          <a:p>
            <a:pPr marL="257175" indent="-257175">
              <a:buAutoNum type="alphaUcPeriod"/>
            </a:pPr>
            <a:r>
              <a:rPr lang="en-US" sz="1350" dirty="0"/>
              <a:t>The </a:t>
            </a:r>
            <a:r>
              <a:rPr lang="en-US" sz="1350" dirty="0" err="1"/>
              <a:t>hashCode</a:t>
            </a:r>
            <a:r>
              <a:rPr lang="en-US" sz="1350" dirty="0"/>
              <a:t> function might return the same value for two different objects, and indexes in hash tables must always be unique for different objects</a:t>
            </a:r>
          </a:p>
          <a:p>
            <a:pPr marL="257175" indent="-257175">
              <a:buAutoNum type="alphaUcPeriod"/>
            </a:pPr>
            <a:r>
              <a:rPr lang="en-US" sz="1350" dirty="0"/>
              <a:t>The </a:t>
            </a:r>
            <a:r>
              <a:rPr lang="en-US" sz="1350" dirty="0" err="1"/>
              <a:t>hashCode</a:t>
            </a:r>
            <a:r>
              <a:rPr lang="en-US" sz="1350" dirty="0"/>
              <a:t> function might return different values for two objects that are considered equal (and for hash tables, two values that are considered equal must have the same </a:t>
            </a:r>
            <a:r>
              <a:rPr lang="en-US" sz="1350" dirty="0" err="1"/>
              <a:t>hashcode</a:t>
            </a:r>
            <a:r>
              <a:rPr lang="en-US" sz="1350" dirty="0"/>
              <a:t>/index value)</a:t>
            </a:r>
          </a:p>
          <a:p>
            <a:pPr marL="257175" indent="-257175">
              <a:buAutoNum type="alphaUcPeriod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0103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hash function maps an object or key to a position in an array (the hash table).  What properties are required and/or desired from a good hash function?</a:t>
            </a:r>
          </a:p>
        </p:txBody>
      </p:sp>
    </p:spTree>
    <p:extLst>
      <p:ext uri="{BB962C8B-B14F-4D97-AF65-F5344CB8AC3E}">
        <p14:creationId xmlns:p14="http://schemas.microsoft.com/office/powerpoint/2010/main" val="359396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be useful, a hash function must be </a:t>
            </a:r>
            <a:r>
              <a:rPr lang="en-US" b="1" i="1" dirty="0"/>
              <a:t>fast</a:t>
            </a:r>
          </a:p>
          <a:p>
            <a:pPr lvl="1"/>
            <a:r>
              <a:rPr lang="en-US" dirty="0"/>
              <a:t>Its performance should not depend on the particular key. </a:t>
            </a:r>
          </a:p>
          <a:p>
            <a:pPr lvl="1"/>
            <a:r>
              <a:rPr lang="en-US" dirty="0"/>
              <a:t>Runs in "constant time" (more on this later…)</a:t>
            </a:r>
          </a:p>
          <a:p>
            <a:pPr lvl="1"/>
            <a:endParaRPr lang="en-US" dirty="0"/>
          </a:p>
          <a:p>
            <a:r>
              <a:rPr lang="en-US" dirty="0"/>
              <a:t>A hash function must also be </a:t>
            </a:r>
            <a:r>
              <a:rPr lang="en-US" b="1" i="1" dirty="0"/>
              <a:t>deterministic</a:t>
            </a:r>
            <a:r>
              <a:rPr lang="en-US" i="1" dirty="0"/>
              <a:t>: </a:t>
            </a:r>
            <a:endParaRPr lang="en-US" dirty="0"/>
          </a:p>
          <a:p>
            <a:pPr lvl="1"/>
            <a:r>
              <a:rPr lang="en-US" dirty="0"/>
              <a:t>Given the </a:t>
            </a:r>
            <a:r>
              <a:rPr lang="en-US" i="1" dirty="0"/>
              <a:t>same value, </a:t>
            </a:r>
            <a:r>
              <a:rPr lang="en-US" dirty="0"/>
              <a:t>it must </a:t>
            </a:r>
            <a:r>
              <a:rPr lang="en-US" i="1" dirty="0"/>
              <a:t>always </a:t>
            </a:r>
            <a:r>
              <a:rPr lang="en-US" dirty="0"/>
              <a:t>return the </a:t>
            </a:r>
            <a:r>
              <a:rPr lang="en-US" i="1" dirty="0"/>
              <a:t>same array index. </a:t>
            </a:r>
            <a:r>
              <a:rPr lang="en-US" dirty="0"/>
              <a:t>(Otherwise, how would we find something we stored earlier?) </a:t>
            </a:r>
          </a:p>
          <a:p>
            <a:pPr marL="308610" lvl="1" indent="0">
              <a:buNone/>
            </a:pPr>
            <a:endParaRPr lang="en-US" dirty="0"/>
          </a:p>
          <a:p>
            <a:r>
              <a:rPr lang="en-US" dirty="0"/>
              <a:t>A “good” hash function should also be </a:t>
            </a:r>
            <a:r>
              <a:rPr lang="en-US" b="1" dirty="0"/>
              <a:t>uniform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“slot”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array should be equally likely to be chosen as any other slot </a:t>
            </a:r>
            <a:r>
              <a:rPr lang="en-US" i="1" dirty="0"/>
              <a:t>j.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B073-2B72-483F-8941-6F573B05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Is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A924-E5C6-46CA-B043-C32C936F7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most used and important data structure in CSE</a:t>
            </a:r>
          </a:p>
          <a:p>
            <a:r>
              <a:rPr lang="en-US" dirty="0"/>
              <a:t>Probably in every system you’ve ever used</a:t>
            </a:r>
          </a:p>
          <a:p>
            <a:r>
              <a:rPr lang="en-US" dirty="0"/>
              <a:t>Part of every modern programming language</a:t>
            </a:r>
          </a:p>
          <a:p>
            <a:r>
              <a:rPr lang="en-US" dirty="0"/>
              <a:t>Remember it’s derived from Dictionary ADT</a:t>
            </a:r>
          </a:p>
          <a:p>
            <a:pPr lvl="1"/>
            <a:r>
              <a:rPr lang="en-US" dirty="0"/>
              <a:t>Key, value pair (insert, delete, and search)</a:t>
            </a:r>
          </a:p>
          <a:p>
            <a:pPr lvl="1"/>
            <a:r>
              <a:rPr lang="en-US" dirty="0"/>
              <a:t>Does the key exist, if so, give me the item associated with that key</a:t>
            </a:r>
          </a:p>
          <a:p>
            <a:pPr lvl="1"/>
            <a:r>
              <a:rPr lang="en-US" dirty="0"/>
              <a:t>Assuming no two items have the same key</a:t>
            </a:r>
          </a:p>
        </p:txBody>
      </p:sp>
    </p:spTree>
    <p:extLst>
      <p:ext uri="{BB962C8B-B14F-4D97-AF65-F5344CB8AC3E}">
        <p14:creationId xmlns:p14="http://schemas.microsoft.com/office/powerpoint/2010/main" val="27129310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3051</TotalTime>
  <Words>2329</Words>
  <Application>Microsoft Office PowerPoint</Application>
  <PresentationFormat>On-screen Show (16:9)</PresentationFormat>
  <Paragraphs>280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Courier New</vt:lpstr>
      <vt:lpstr>Calibri Light</vt:lpstr>
      <vt:lpstr>raleway</vt:lpstr>
      <vt:lpstr>Calibri</vt:lpstr>
      <vt:lpstr>source code pro</vt:lpstr>
      <vt:lpstr>Arial</vt:lpstr>
      <vt:lpstr>Office Theme</vt:lpstr>
      <vt:lpstr>CSE 12 – Basic Data Structures and Object-Oriented Design Lecture 16</vt:lpstr>
      <vt:lpstr>Announcements</vt:lpstr>
      <vt:lpstr>Topics</vt:lpstr>
      <vt:lpstr>Hashing</vt:lpstr>
      <vt:lpstr>PowerPoint Presentation</vt:lpstr>
      <vt:lpstr>PowerPoint Presentation</vt:lpstr>
      <vt:lpstr>Hash functions</vt:lpstr>
      <vt:lpstr>Hash function</vt:lpstr>
      <vt:lpstr>Hashing Is Cool</vt:lpstr>
      <vt:lpstr>Collision Resolution Strategies</vt:lpstr>
      <vt:lpstr>Collision resolution:  Separate Chaining</vt:lpstr>
      <vt:lpstr>PowerPoint Presentation</vt:lpstr>
      <vt:lpstr>Collision resolution:  Separate Chaining</vt:lpstr>
      <vt:lpstr>Analysis of Separate Chaining</vt:lpstr>
      <vt:lpstr>Table size as prime number</vt:lpstr>
      <vt:lpstr>Strings as keys</vt:lpstr>
      <vt:lpstr>Converting words to numbers</vt:lpstr>
      <vt:lpstr>Converting words to numbers (50,000-words) </vt:lpstr>
      <vt:lpstr>Converting words to numbers (multiplying powers) </vt:lpstr>
      <vt:lpstr>Converting words to numbers (multiplying powers) </vt:lpstr>
      <vt:lpstr>Converting words to numbers (multiplying powers) </vt:lpstr>
      <vt:lpstr>Converting words to numbers (multiplying powers) </vt:lpstr>
      <vt:lpstr>Converting words to numbers (multiplying powers) </vt:lpstr>
      <vt:lpstr>Conclusion</vt:lpstr>
      <vt:lpstr>Hash Strings:  “cat”   hashVal= 3*272 + 1*271 + 20*270 </vt:lpstr>
      <vt:lpstr>Not efficient yet</vt:lpstr>
      <vt:lpstr>Another version (Horner's method)</vt:lpstr>
      <vt:lpstr>Final improvement </vt:lpstr>
      <vt:lpstr>Even faster</vt:lpstr>
      <vt:lpstr>Folding: another idea</vt:lpstr>
      <vt:lpstr>Folding Example</vt:lpstr>
      <vt:lpstr>More ideas </vt:lpstr>
      <vt:lpstr>Hash Table – draw the picture (Separate Chaining)</vt:lpstr>
      <vt:lpstr>Hash Table – draw the picture (Separate Chaining)</vt:lpstr>
      <vt:lpstr>Questions on Lecture 16?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193</cp:revision>
  <dcterms:modified xsi:type="dcterms:W3CDTF">2021-02-11T22:01:49Z</dcterms:modified>
</cp:coreProperties>
</file>