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66" r:id="rId5"/>
    <p:sldId id="732" r:id="rId6"/>
    <p:sldId id="735" r:id="rId7"/>
    <p:sldId id="733" r:id="rId8"/>
    <p:sldId id="734" r:id="rId9"/>
    <p:sldId id="736" r:id="rId10"/>
    <p:sldId id="738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0" autoAdjust="0"/>
    <p:restoredTop sz="96036" autoAdjust="0"/>
  </p:normalViewPr>
  <p:slideViewPr>
    <p:cSldViewPr snapToGrid="0">
      <p:cViewPr varScale="1">
        <p:scale>
          <a:sx n="109" d="100"/>
          <a:sy n="109" d="100"/>
        </p:scale>
        <p:origin x="45" y="231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 for calculating the Big O (Theta, Omega) bound on code or algorithms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Count the number of instructions in your code (or algorithm) as precisely as possible as a function of n, which represents the size of your input (e.g. the length of the array).  This is your f(n).</a:t>
            </a:r>
          </a:p>
          <a:p>
            <a:pPr lvl="1"/>
            <a:r>
              <a:rPr lang="en-US" dirty="0"/>
              <a:t>Make sure you know if you are counting best case, worst case or average case – could be any of these!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Simplify your f(n) to find a simple g(n) such that f(n) = O(g(n)) (or </a:t>
            </a:r>
            <a:r>
              <a:rPr lang="en-US" dirty="0">
                <a:sym typeface="Symbol" panose="05050102010706020507" pitchFamily="18" charset="2"/>
              </a:rPr>
              <a:t>(g(n) or (g(n))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– ignore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	//ignore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1202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D12-DF1E-4A1F-8DA6-54267D73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Expand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BC40-618B-4C6A-8B88-45B1931D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/>
              <a:t>expandCapacity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currentCapacity</a:t>
            </a:r>
            <a:r>
              <a:rPr lang="en-US" dirty="0"/>
              <a:t> = </a:t>
            </a:r>
            <a:r>
              <a:rPr lang="en-US" dirty="0" err="1"/>
              <a:t>this.elements.length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this.size</a:t>
            </a:r>
            <a:r>
              <a:rPr lang="en-US" dirty="0"/>
              <a:t> &lt; </a:t>
            </a:r>
            <a:r>
              <a:rPr lang="en-US" dirty="0" err="1"/>
              <a:t>currentCapacity</a:t>
            </a:r>
            <a:r>
              <a:rPr lang="en-US" dirty="0"/>
              <a:t>) { return; }</a:t>
            </a:r>
          </a:p>
          <a:p>
            <a:pPr marL="0" indent="0">
              <a:buNone/>
            </a:pPr>
            <a:r>
              <a:rPr lang="en-US" dirty="0"/>
              <a:t>	String[] expanded = new String[</a:t>
            </a:r>
            <a:r>
              <a:rPr lang="en-US" dirty="0" err="1"/>
              <a:t>currentCapacity</a:t>
            </a:r>
            <a:r>
              <a:rPr lang="en-US" dirty="0"/>
              <a:t> * 2];</a:t>
            </a:r>
          </a:p>
          <a:p>
            <a:pPr marL="0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pPr marL="0" indent="0">
              <a:buNone/>
            </a:pPr>
            <a:r>
              <a:rPr lang="en-US" dirty="0"/>
              <a:t>		expanded[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this.elements</a:t>
            </a:r>
            <a:r>
              <a:rPr lang="en-US" dirty="0"/>
              <a:t> = expanded;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5715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w/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245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9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released Friday @ </a:t>
            </a:r>
            <a:r>
              <a:rPr lang="en-US" dirty="0" err="1"/>
              <a:t>8am</a:t>
            </a:r>
            <a:r>
              <a:rPr lang="en-US" dirty="0"/>
              <a:t>, due Saturday before </a:t>
            </a:r>
            <a:r>
              <a:rPr lang="en-US" dirty="0" err="1"/>
              <a:t>8am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9?</a:t>
            </a:r>
          </a:p>
          <a:p>
            <a:r>
              <a:rPr lang="en-US" dirty="0"/>
              <a:t>Counting Steps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worst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5053" y="1729211"/>
            <a:ext cx="584006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))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0" y="3543301"/>
            <a:ext cx="48006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instructions do you have to execute to find out if the element is in the list in the worst case, if n represents the length of the list?</a:t>
            </a:r>
          </a:p>
        </p:txBody>
      </p:sp>
    </p:spTree>
    <p:extLst>
      <p:ext uri="{BB962C8B-B14F-4D97-AF65-F5344CB8AC3E}">
        <p14:creationId xmlns:p14="http://schemas.microsoft.com/office/powerpoint/2010/main" val="205303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worst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" y="3336881"/>
            <a:ext cx="6838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How many instructions do you have to execute to find out if the element is in the list in the worst case, if n represents the length of the list?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AD656B-7622-4D14-82A5-4DE38387D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498384"/>
              </p:ext>
            </p:extLst>
          </p:nvPr>
        </p:nvGraphicFramePr>
        <p:xfrm>
          <a:off x="685800" y="1028700"/>
          <a:ext cx="69532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8104">
                  <a:extLst>
                    <a:ext uri="{9D8B030D-6E8A-4147-A177-3AD203B41FA5}">
                      <a16:colId xmlns:a16="http://schemas.microsoft.com/office/drawing/2014/main" val="2319658319"/>
                    </a:ext>
                  </a:extLst>
                </a:gridCol>
                <a:gridCol w="1995146">
                  <a:extLst>
                    <a:ext uri="{9D8B030D-6E8A-4147-A177-3AD203B41FA5}">
                      <a16:colId xmlns:a16="http://schemas.microsoft.com/office/drawing/2014/main" val="237851019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/>
                        <a:t>Code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of instr.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1159417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 String[]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theList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String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toFind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 {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N/A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748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(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0;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theList.length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 ) {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388305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theList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].equals(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toFind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)) 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734363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true;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973691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39492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false;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99911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348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3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3277" y="1011742"/>
            <a:ext cx="6019597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mysteryFind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3700" y="3920230"/>
            <a:ext cx="2193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Which method is faster?</a:t>
            </a:r>
          </a:p>
          <a:p>
            <a:pPr marL="257175" indent="-257175">
              <a:buAutoNum type="alphaUcPeriod"/>
            </a:pPr>
            <a:r>
              <a:rPr lang="en-US" sz="1350" dirty="0"/>
              <a:t>find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mysteryFind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2025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worst case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48" y="937365"/>
            <a:ext cx="5707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find(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for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theList.length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++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].equals(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 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toFind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6906" y="3886201"/>
            <a:ext cx="2193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Which method is faster?</a:t>
            </a:r>
          </a:p>
          <a:p>
            <a:pPr marL="257175" indent="-257175">
              <a:buAutoNum type="alphaUcPeriod"/>
            </a:pPr>
            <a:r>
              <a:rPr lang="en-US" sz="1350" dirty="0"/>
              <a:t>find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fastFind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They are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73923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3n vs 2n vs 1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71700" y="1371600"/>
            <a:ext cx="0" cy="314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28700" y="3257550"/>
            <a:ext cx="4457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9634" y="138363"/>
            <a:ext cx="39843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(Play)lists typically have 1000s (or more!)</a:t>
            </a:r>
            <a:br>
              <a:rPr lang="en-US" sz="1600" dirty="0"/>
            </a:br>
            <a:r>
              <a:rPr lang="en-US" sz="1600" dirty="0"/>
              <a:t>elements, so we only care about very large n.</a:t>
            </a:r>
          </a:p>
          <a:p>
            <a:endParaRPr lang="en-US" sz="1600" dirty="0"/>
          </a:p>
          <a:p>
            <a:r>
              <a:rPr lang="en-US" sz="1600" dirty="0"/>
              <a:t>find and </a:t>
            </a:r>
            <a:r>
              <a:rPr lang="en-US" sz="1600" dirty="0" err="1"/>
              <a:t>mysteryFind</a:t>
            </a:r>
            <a:r>
              <a:rPr lang="en-US" sz="1600" dirty="0"/>
              <a:t> are “more similar” than find and </a:t>
            </a:r>
            <a:r>
              <a:rPr lang="en-US" sz="1600" dirty="0" err="1"/>
              <a:t>fastFind</a:t>
            </a:r>
            <a:r>
              <a:rPr lang="en-US" sz="1600" dirty="0"/>
              <a:t>.   </a:t>
            </a:r>
          </a:p>
          <a:p>
            <a:endParaRPr lang="en-US" sz="1600" dirty="0"/>
          </a:p>
          <a:p>
            <a:r>
              <a:rPr lang="en-US" sz="1600" dirty="0"/>
              <a:t>We use Big-O notation to represent “classes” of running time—e.g. those that have similar behavior as N gets large, give or take a constant factor.</a:t>
            </a:r>
          </a:p>
        </p:txBody>
      </p:sp>
    </p:spTree>
    <p:extLst>
      <p:ext uri="{BB962C8B-B14F-4D97-AF65-F5344CB8AC3E}">
        <p14:creationId xmlns:p14="http://schemas.microsoft.com/office/powerpoint/2010/main" val="8879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2729</TotalTime>
  <Words>934</Words>
  <Application>Microsoft Office PowerPoint</Application>
  <PresentationFormat>On-screen Show (16:9)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Calibri Light</vt:lpstr>
      <vt:lpstr>Calibri</vt:lpstr>
      <vt:lpstr>Arial</vt:lpstr>
      <vt:lpstr>Office Theme</vt:lpstr>
      <vt:lpstr>CSE 12 – Basic Data Structures and Object-Oriented Design Lecture 9</vt:lpstr>
      <vt:lpstr>Announcements</vt:lpstr>
      <vt:lpstr>Topics</vt:lpstr>
      <vt:lpstr>Questions on Lecture 9?</vt:lpstr>
      <vt:lpstr>Analyzing the worst case</vt:lpstr>
      <vt:lpstr>Analyzing the worst case</vt:lpstr>
      <vt:lpstr>Analyzing the worst case </vt:lpstr>
      <vt:lpstr>Analyzing the worst case </vt:lpstr>
      <vt:lpstr>3n vs 2n vs 1 </vt:lpstr>
      <vt:lpstr>Steps for calculating the Big O (Theta, Omega) bound on code or algorithms</vt:lpstr>
      <vt:lpstr>Counting Steps – ArrayList Insert – ignore EC</vt:lpstr>
      <vt:lpstr>Counting Steps – ArrayList Expand Capacity</vt:lpstr>
      <vt:lpstr>Counting Steps – ArrayList Insert w/ 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paul cao</cp:lastModifiedBy>
  <cp:revision>148</cp:revision>
  <dcterms:modified xsi:type="dcterms:W3CDTF">2021-01-24T23:52:39Z</dcterms:modified>
</cp:coreProperties>
</file>