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1" r:id="rId4"/>
    <p:sldId id="774" r:id="rId5"/>
    <p:sldId id="888" r:id="rId6"/>
    <p:sldId id="917" r:id="rId7"/>
    <p:sldId id="912" r:id="rId8"/>
    <p:sldId id="916" r:id="rId9"/>
    <p:sldId id="889" r:id="rId10"/>
    <p:sldId id="890" r:id="rId11"/>
    <p:sldId id="892" r:id="rId12"/>
    <p:sldId id="893" r:id="rId13"/>
    <p:sldId id="894" r:id="rId14"/>
    <p:sldId id="773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6036" autoAdjust="0"/>
  </p:normalViewPr>
  <p:slideViewPr>
    <p:cSldViewPr snapToGrid="0">
      <p:cViewPr varScale="1">
        <p:scale>
          <a:sx n="146" d="100"/>
          <a:sy n="146" d="100"/>
        </p:scale>
        <p:origin x="714" y="108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53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85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79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26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37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68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wWBy6J5gz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13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 and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Quick Sort: Using a “good” pivot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1314450"/>
            <a:ext cx="3938427" cy="2628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72150" y="1314450"/>
            <a:ext cx="15430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If the time to partition on each level takes N comparisons, how long does Quicksort take with a good partition?</a:t>
            </a:r>
          </a:p>
          <a:p>
            <a:pPr marL="257175" indent="-257175">
              <a:buAutoNum type="alphaUcPeriod"/>
            </a:pPr>
            <a:r>
              <a:rPr lang="en-US" sz="1350" dirty="0"/>
              <a:t>O(1)</a:t>
            </a:r>
          </a:p>
          <a:p>
            <a:pPr marL="257175" indent="-257175">
              <a:buAutoNum type="alphaUcPeriod"/>
            </a:pPr>
            <a:r>
              <a:rPr lang="en-US" sz="1350" dirty="0"/>
              <a:t>O(log(N))</a:t>
            </a:r>
          </a:p>
          <a:p>
            <a:pPr marL="257175" indent="-257175">
              <a:buAutoNum type="alphaUcPeriod"/>
            </a:pPr>
            <a:r>
              <a:rPr lang="en-US" sz="1350" dirty="0"/>
              <a:t>O(N)</a:t>
            </a:r>
          </a:p>
          <a:p>
            <a:pPr marL="257175" indent="-257175">
              <a:buAutoNum type="alphaUcPeriod"/>
            </a:pPr>
            <a:r>
              <a:rPr lang="en-US" sz="1350" dirty="0"/>
              <a:t>O(N*log(N))</a:t>
            </a:r>
          </a:p>
          <a:p>
            <a:pPr marL="257175" indent="-257175">
              <a:buAutoNum type="alphaUcPeriod"/>
            </a:pPr>
            <a:r>
              <a:rPr lang="en-US" sz="1350" dirty="0"/>
              <a:t>O(N</a:t>
            </a:r>
            <a:r>
              <a:rPr lang="en-US" sz="1350" baseline="30000" dirty="0"/>
              <a:t>2</a:t>
            </a:r>
            <a:r>
              <a:rPr lang="en-US" sz="13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0651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Which of these choices would be the </a:t>
            </a:r>
            <a:r>
              <a:rPr lang="en-US" sz="2400" i="1" dirty="0"/>
              <a:t>worst </a:t>
            </a:r>
            <a:r>
              <a:rPr lang="en-US" sz="2400" dirty="0"/>
              <a:t>choice for the pivot?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00301" y="1714500"/>
            <a:ext cx="34998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buAutoNum type="alphaUcPeriod"/>
            </a:pPr>
            <a:r>
              <a:rPr lang="en-US" dirty="0"/>
              <a:t>The minimum element in the list</a:t>
            </a:r>
          </a:p>
          <a:p>
            <a:pPr marL="257175" indent="-257175">
              <a:buAutoNum type="alphaUcPeriod"/>
            </a:pPr>
            <a:r>
              <a:rPr lang="en-US" dirty="0"/>
              <a:t>The last element in the list</a:t>
            </a:r>
          </a:p>
          <a:p>
            <a:pPr marL="257175" indent="-257175">
              <a:buAutoNum type="alphaUcPeriod"/>
            </a:pPr>
            <a:r>
              <a:rPr lang="en-US" dirty="0"/>
              <a:t>The first element in the list</a:t>
            </a:r>
          </a:p>
          <a:p>
            <a:pPr marL="257175" indent="-257175">
              <a:buAutoNum type="alphaUcPeriod"/>
            </a:pPr>
            <a:r>
              <a:rPr lang="en-US" dirty="0"/>
              <a:t>A random element in the list</a:t>
            </a:r>
          </a:p>
        </p:txBody>
      </p:sp>
    </p:spTree>
    <p:extLst>
      <p:ext uri="{BB962C8B-B14F-4D97-AF65-F5344CB8AC3E}">
        <p14:creationId xmlns:p14="http://schemas.microsoft.com/office/powerpoint/2010/main" val="120794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2834" y="171450"/>
            <a:ext cx="5268558" cy="857250"/>
          </a:xfrm>
        </p:spPr>
        <p:txBody>
          <a:bodyPr/>
          <a:lstStyle/>
          <a:p>
            <a:r>
              <a:rPr lang="en-US" dirty="0"/>
              <a:t>Quick sort with a bad pivot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143000"/>
            <a:ext cx="6349008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00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Which of these choices is a better choice for the pivot?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00301" y="1714501"/>
            <a:ext cx="3116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buAutoNum type="alphaUcPeriod"/>
            </a:pPr>
            <a:r>
              <a:rPr lang="en-US" dirty="0"/>
              <a:t>The first element in the list</a:t>
            </a:r>
          </a:p>
          <a:p>
            <a:pPr marL="257175" indent="-257175">
              <a:buAutoNum type="alphaUcPeriod"/>
            </a:pPr>
            <a:r>
              <a:rPr lang="en-US" dirty="0"/>
              <a:t>A random element in the list</a:t>
            </a:r>
          </a:p>
          <a:p>
            <a:pPr marL="257175" indent="-257175">
              <a:buAutoNum type="alphaUcPeriod"/>
            </a:pPr>
            <a:r>
              <a:rPr lang="en-US" dirty="0"/>
              <a:t>They are about the same</a:t>
            </a:r>
          </a:p>
        </p:txBody>
      </p:sp>
    </p:spTree>
    <p:extLst>
      <p:ext uri="{BB962C8B-B14F-4D97-AF65-F5344CB8AC3E}">
        <p14:creationId xmlns:p14="http://schemas.microsoft.com/office/powerpoint/2010/main" val="2920169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53F88-5FD4-46FF-8677-DF041B660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-2936"/>
            <a:ext cx="4256859" cy="3263504"/>
          </a:xfrm>
        </p:spPr>
        <p:txBody>
          <a:bodyPr>
            <a:normAutofit fontScale="3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public class Sort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public static void swap(String[] array, int </a:t>
            </a:r>
            <a:r>
              <a:rPr lang="en-US" sz="24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i1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, int </a:t>
            </a:r>
            <a:r>
              <a:rPr lang="en-US" sz="24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i2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String temp = array[</a:t>
            </a:r>
            <a:r>
              <a:rPr lang="en-US" sz="24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i1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array[</a:t>
            </a:r>
            <a:r>
              <a:rPr lang="en-US" sz="24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i1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] = array[</a:t>
            </a:r>
            <a:r>
              <a:rPr lang="en-US" sz="24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i2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array[</a:t>
            </a:r>
            <a:r>
              <a:rPr lang="en-US" sz="24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i2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] = temp;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public static int partition(String[] array, int low, int high)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int </a:t>
            </a:r>
            <a:r>
              <a:rPr lang="en-US" sz="24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pivotStartIndex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= high - 1;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String pivot = array[</a:t>
            </a:r>
            <a:r>
              <a:rPr lang="en-US" sz="24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pivotStartIndex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int </a:t>
            </a:r>
            <a:r>
              <a:rPr lang="en-US" sz="24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smallerBefore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= low, </a:t>
            </a:r>
            <a:r>
              <a:rPr lang="en-US" sz="24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largerAfter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= high - 2;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	 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while (</a:t>
            </a:r>
            <a:r>
              <a:rPr lang="en-US" sz="24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smallerBefore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&lt;= </a:t>
            </a:r>
            <a:r>
              <a:rPr lang="en-US" sz="24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largerAfter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if (array[</a:t>
            </a:r>
            <a:r>
              <a:rPr lang="en-US" sz="24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smallerBefore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].</a:t>
            </a:r>
            <a:r>
              <a:rPr lang="en-US" sz="24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compareTo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(pivot) &lt; 0)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  </a:t>
            </a:r>
            <a:r>
              <a:rPr lang="en-US" sz="24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smallerBefore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+= 1;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else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  swap(array, </a:t>
            </a:r>
            <a:r>
              <a:rPr lang="en-US" sz="24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smallerBefore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largerAfter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  </a:t>
            </a:r>
            <a:r>
              <a:rPr lang="en-US" sz="24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largerAfter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-= 1;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	 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swap(array, </a:t>
            </a:r>
            <a:r>
              <a:rPr lang="en-US" sz="24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smallerBefore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pivotStartIndex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return </a:t>
            </a:r>
            <a:r>
              <a:rPr lang="en-US" sz="24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smallerBefore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A035D-6100-426D-B636-0143F041E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01442" y="0"/>
            <a:ext cx="4142558" cy="3705519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public static void </a:t>
            </a:r>
            <a:r>
              <a:rPr lang="en-US" sz="24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qsort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(String[] array, int low, int high)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if (high - low &lt;= 1) { return; 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int </a:t>
            </a:r>
            <a:r>
              <a:rPr lang="en-US" sz="24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splitAt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= partition(array, low, high);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qsort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(array, low, </a:t>
            </a:r>
            <a:r>
              <a:rPr lang="en-US" sz="24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splitAt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qsort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(array, </a:t>
            </a:r>
            <a:r>
              <a:rPr lang="en-US" sz="24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splitAt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+ 1, high);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}</a:t>
            </a:r>
          </a:p>
          <a:p>
            <a:pPr marL="0" indent="0">
              <a:buNone/>
            </a:pPr>
            <a:endParaRPr lang="en-US" sz="2400" dirty="0">
              <a:solidFill>
                <a:schemeClr val="dk1"/>
              </a:solidFill>
              <a:latin typeface="Courier New" panose="02070309020205020404" pitchFamily="49" charset="0"/>
              <a:ea typeface="Roboto Mono"/>
              <a:cs typeface="Courier New" panose="02070309020205020404" pitchFamily="49" charset="0"/>
              <a:sym typeface="Roboto Mono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public static void sort(String[] array)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qsort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(array, 0, </a:t>
            </a:r>
            <a:r>
              <a:rPr lang="en-US" sz="24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array.length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}</a:t>
            </a:r>
          </a:p>
          <a:p>
            <a:pPr marL="0" indent="0">
              <a:buNone/>
            </a:pPr>
            <a:endParaRPr lang="en-US" sz="2400" dirty="0">
              <a:solidFill>
                <a:schemeClr val="dk1"/>
              </a:solidFill>
              <a:latin typeface="Courier New" panose="02070309020205020404" pitchFamily="49" charset="0"/>
              <a:ea typeface="Roboto Mono"/>
              <a:cs typeface="Courier New" panose="02070309020205020404" pitchFamily="49" charset="0"/>
              <a:sym typeface="Roboto Mono"/>
            </a:endParaRPr>
          </a:p>
          <a:p>
            <a:pPr marL="0" indent="0">
              <a:buNone/>
            </a:pPr>
            <a:endParaRPr lang="en-US" sz="2400" dirty="0">
              <a:solidFill>
                <a:schemeClr val="dk1"/>
              </a:solidFill>
              <a:latin typeface="Courier New" panose="02070309020205020404" pitchFamily="49" charset="0"/>
              <a:ea typeface="Roboto Mono"/>
              <a:cs typeface="Courier New" panose="02070309020205020404" pitchFamily="49" charset="0"/>
              <a:sym typeface="Roboto Mono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main()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String[] str = {"f", "b", "a", "e", "d", "c" };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int[] result = </a:t>
            </a:r>
            <a:r>
              <a:rPr lang="en-US" sz="24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Sort.sort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(str);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</a:t>
            </a:r>
            <a:r>
              <a:rPr lang="en-US" sz="24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System.out.println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Arrays.deepToString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(result));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3286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13 due Wednesday @ </a:t>
            </a:r>
            <a:r>
              <a:rPr lang="en-US" dirty="0" err="1"/>
              <a:t>9am</a:t>
            </a:r>
            <a:endParaRPr lang="en-US" dirty="0"/>
          </a:p>
          <a:p>
            <a:r>
              <a:rPr lang="en-US" dirty="0"/>
              <a:t>Survey 5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PA4 due Wednesday @ 11:59pm</a:t>
            </a:r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Partition/Sort</a:t>
            </a:r>
          </a:p>
          <a:p>
            <a:r>
              <a:rPr lang="en-US" dirty="0"/>
              <a:t>Questions on Lecture 13?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53F88-5FD4-46FF-8677-DF041B660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0"/>
            <a:ext cx="5948500" cy="4140926"/>
          </a:xfrm>
        </p:spPr>
        <p:txBody>
          <a:bodyPr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public class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SortFast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solidFill>
                <a:schemeClr val="dk1"/>
              </a:solidFill>
              <a:latin typeface="Courier New" panose="02070309020205020404" pitchFamily="49" charset="0"/>
              <a:ea typeface="Roboto Mono"/>
              <a:cs typeface="Courier New" panose="02070309020205020404" pitchFamily="49" charset="0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public static String s(int[]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arr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 { return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Arrays.toString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(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arr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);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solidFill>
                <a:schemeClr val="dk1"/>
              </a:solidFill>
              <a:latin typeface="Courier New" panose="02070309020205020404" pitchFamily="49" charset="0"/>
              <a:ea typeface="Roboto Mono"/>
              <a:cs typeface="Courier New" panose="02070309020205020404" pitchFamily="49" charset="0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public static int[] combine(int[] 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part1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, int[] 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part2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int 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index1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= 0, 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index2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= 0;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int[] combined = new int[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part1.length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+ 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part2.length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while(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index1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&lt; 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part1.length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&amp;&amp; 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index2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&lt; 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part2.length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if(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part1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[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index1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] &lt; 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part2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[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index2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])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  combined[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index1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+ 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index2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] = 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part1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[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index1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  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index1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+= 1;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else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  combined[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index1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+ 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index2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] = 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part2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[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index2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  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index2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+= 1;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while(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index1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&lt; 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part1.length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combined[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index1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+ 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index2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] = 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part1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[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index1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]; 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index1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+= 1;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while(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index2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&lt; 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part2.length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combined[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index1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+ 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index2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] = 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part2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[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index2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]; 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index2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+= 1;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System.out.println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(s(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part1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 + " + " + s(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part2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 + " -&gt; " + s(combined));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return combined;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A035D-6100-426D-B636-0143F041E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31969" y="0"/>
            <a:ext cx="4740185" cy="31139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public static int[] 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sortC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(int[]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arr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 {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if(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arr.length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&lt;= 1) { return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arr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; }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else {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int[]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part1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=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Arrays.copyOfRange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(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arr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, 0,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arr.length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/ 2);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int[]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part2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=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Arrays.copyOfRange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(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arr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,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arr.length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/ 2,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arr.length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);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System.out.println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(s(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arr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 + " -&gt; " + s(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part1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 + " + " + s(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part2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));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int[]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sortedPart1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=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sortC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(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part1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);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int[]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sortedPart2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=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sortC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(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part2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);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int[] sorted = combine(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sortedPart1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,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sortedPart2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);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return sorted;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}}}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public static void main(String[]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args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 {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int[] result =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SortFast.sortC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(new int[]{34, 93, 12, 49, 69, 25, 39 });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System.out.println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(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SortFast.s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(result));}</a:t>
            </a:r>
          </a:p>
          <a:p>
            <a:pPr marL="0" indent="0">
              <a:buNone/>
            </a:pPr>
            <a:endParaRPr lang="en-US" sz="800" dirty="0">
              <a:solidFill>
                <a:schemeClr val="dk1"/>
              </a:solidFill>
              <a:latin typeface="Courier New" panose="02070309020205020404" pitchFamily="49" charset="0"/>
              <a:ea typeface="Roboto Mono"/>
              <a:cs typeface="Courier New" panose="02070309020205020404" pitchFamily="49" charset="0"/>
              <a:sym typeface="Roboto Mono"/>
            </a:endParaRP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1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Quicksort: Another magical (recursive) algorithm</a:t>
            </a:r>
          </a:p>
        </p:txBody>
      </p:sp>
      <p:sp>
        <p:nvSpPr>
          <p:cNvPr id="6" name="Rectangle 5"/>
          <p:cNvSpPr/>
          <p:nvPr/>
        </p:nvSpPr>
        <p:spPr>
          <a:xfrm>
            <a:off x="2640698" y="168900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7" name="Rectangle 6"/>
          <p:cNvSpPr/>
          <p:nvPr/>
        </p:nvSpPr>
        <p:spPr>
          <a:xfrm>
            <a:off x="3097898" y="168900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3555098" y="168900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" name="Rectangle 8"/>
          <p:cNvSpPr/>
          <p:nvPr/>
        </p:nvSpPr>
        <p:spPr>
          <a:xfrm>
            <a:off x="4012298" y="168900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69498" y="168900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26698" y="168900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83898" y="168900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1098" y="168900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95145" y="2291830"/>
            <a:ext cx="18085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Select a </a:t>
            </a:r>
            <a:r>
              <a:rPr lang="en-US" sz="1350" b="1" dirty="0">
                <a:solidFill>
                  <a:srgbClr val="FF0000"/>
                </a:solidFill>
              </a:rPr>
              <a:t>pivot</a:t>
            </a:r>
            <a:r>
              <a:rPr lang="en-US" sz="1350" dirty="0"/>
              <a:t> element: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13108" y="258144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70308" y="258144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27508" y="258144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84708" y="2581440"/>
            <a:ext cx="457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41908" y="258144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99108" y="258144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56308" y="258144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813508" y="258144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29780" y="3125949"/>
            <a:ext cx="670590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“Partition” the elements in the array (</a:t>
            </a:r>
            <a:r>
              <a:rPr lang="en-US" sz="1350" b="1" dirty="0">
                <a:solidFill>
                  <a:srgbClr val="0070C0"/>
                </a:solidFill>
              </a:rPr>
              <a:t>smaller or equal to pivot</a:t>
            </a:r>
            <a:r>
              <a:rPr lang="en-US" sz="1350" b="1" dirty="0"/>
              <a:t>, larger or equal to pivot)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603255" y="346401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060455" y="346401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517655" y="346401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974855" y="346401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32055" y="346401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889255" y="346401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346455" y="346401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803655" y="346401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78061" y="3963013"/>
            <a:ext cx="60674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Magically sort the smaller elements and the larger elements (Quicksort)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603255" y="4292276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060455" y="4292276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17655" y="4292276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974855" y="4292276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432055" y="4292276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889255" y="4292276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346455" y="4292276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803655" y="4292276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175EF1-ADFD-4820-9CB3-C3002B854B6D}"/>
              </a:ext>
            </a:extLst>
          </p:cNvPr>
          <p:cNvSpPr/>
          <p:nvPr/>
        </p:nvSpPr>
        <p:spPr>
          <a:xfrm>
            <a:off x="2529010" y="1242973"/>
            <a:ext cx="378911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hlinkClick r:id="rId3"/>
              </a:rPr>
              <a:t>https://www.youtube.com/watch?v=ywWBy6J5gz8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533484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058F-D9A0-4B9D-BFD1-1F8E88F5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2F2EE8-BA83-49EE-A305-94354AABC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1390" y="57150"/>
            <a:ext cx="4472610" cy="50366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0C7143-D24D-42D2-8854-5113A16FF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9" y="71618"/>
            <a:ext cx="4472612" cy="14575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591EF1-F9DE-4D53-B48C-29FBFDF44A13}"/>
              </a:ext>
            </a:extLst>
          </p:cNvPr>
          <p:cNvSpPr txBox="1"/>
          <p:nvPr/>
        </p:nvSpPr>
        <p:spPr>
          <a:xfrm>
            <a:off x="628650" y="2686050"/>
            <a:ext cx="260968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FF0000"/>
                </a:solidFill>
              </a:rPr>
              <a:t>There are many ways to partition!</a:t>
            </a:r>
          </a:p>
        </p:txBody>
      </p:sp>
    </p:spTree>
    <p:extLst>
      <p:ext uri="{BB962C8B-B14F-4D97-AF65-F5344CB8AC3E}">
        <p14:creationId xmlns:p14="http://schemas.microsoft.com/office/powerpoint/2010/main" val="3566298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CFB7-CE6B-483E-9BA8-7D859876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" y="27433"/>
            <a:ext cx="2052828" cy="658368"/>
          </a:xfrm>
        </p:spPr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D2A7-F166-4D81-B108-2153DA5B8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7250"/>
            <a:ext cx="7886700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sort {12, 4, 9, 3, 15, 8, 19, 2}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404F4C-2668-49F9-99E1-7BEF2464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390" y="57150"/>
            <a:ext cx="4472610" cy="503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353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A3466-EBEC-4692-BA69-9DE521B6C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C5FD7-0673-4774-BC9A-52C43545A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85763" indent="-385763">
              <a:buAutoNum type="arabicPeriod"/>
            </a:pPr>
            <a:r>
              <a:rPr lang="en-US" dirty="0"/>
              <a:t>We always pick the middle location as pivot</a:t>
            </a:r>
          </a:p>
          <a:p>
            <a:pPr marL="385763" indent="-385763">
              <a:buAutoNum type="arabicPeriod"/>
            </a:pPr>
            <a:r>
              <a:rPr lang="en-US" dirty="0"/>
              <a:t>The data we sort is {2, 3, 1, 5, 4, 6, 7}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After the first split, what is the order of elements in the list that was &lt;= pivot?</a:t>
            </a:r>
          </a:p>
          <a:p>
            <a:pPr marL="385763" indent="-385763">
              <a:buAutoNum type="alphaUcPeriod"/>
            </a:pPr>
            <a:r>
              <a:rPr lang="en-US" dirty="0"/>
              <a:t>1 2 3 4</a:t>
            </a:r>
          </a:p>
          <a:p>
            <a:pPr marL="385763" indent="-385763">
              <a:buAutoNum type="alphaUcPeriod"/>
            </a:pPr>
            <a:r>
              <a:rPr lang="en-US" dirty="0"/>
              <a:t>2 3 1 4</a:t>
            </a:r>
          </a:p>
          <a:p>
            <a:pPr marL="385763" indent="-385763">
              <a:buAutoNum type="alphaUcPeriod"/>
            </a:pPr>
            <a:r>
              <a:rPr lang="en-US" dirty="0"/>
              <a:t>4 3 2 1</a:t>
            </a:r>
          </a:p>
          <a:p>
            <a:pPr marL="385763" indent="-385763">
              <a:buAutoNum type="alphaUcPeriod"/>
            </a:pPr>
            <a:r>
              <a:rPr lang="en-US" dirty="0"/>
              <a:t>3 4 1 2</a:t>
            </a:r>
          </a:p>
          <a:p>
            <a:pPr marL="385763" indent="-385763">
              <a:buAutoNum type="alphaUcPeriod"/>
            </a:pPr>
            <a:r>
              <a:rPr lang="en-US" dirty="0"/>
              <a:t>None of the above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374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Quick Sort: Using a “good” pivot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50" y="1771650"/>
            <a:ext cx="3938427" cy="2628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86451" y="1943100"/>
            <a:ext cx="154305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How many levels will there be if you choose a pivot that divides the list in half?</a:t>
            </a:r>
          </a:p>
          <a:p>
            <a:pPr marL="257175" indent="-257175">
              <a:buAutoNum type="alphaUcPeriod"/>
            </a:pPr>
            <a:r>
              <a:rPr lang="en-US" sz="1350" dirty="0"/>
              <a:t>1</a:t>
            </a:r>
          </a:p>
          <a:p>
            <a:pPr marL="257175" indent="-257175">
              <a:buAutoNum type="alphaUcPeriod"/>
            </a:pPr>
            <a:r>
              <a:rPr lang="en-US" sz="1350" dirty="0"/>
              <a:t>log(N)</a:t>
            </a:r>
          </a:p>
          <a:p>
            <a:pPr marL="257175" indent="-257175">
              <a:buAutoNum type="alphaUcPeriod"/>
            </a:pPr>
            <a:r>
              <a:rPr lang="en-US" sz="1350" dirty="0"/>
              <a:t>N</a:t>
            </a:r>
          </a:p>
          <a:p>
            <a:pPr marL="257175" indent="-257175">
              <a:buAutoNum type="alphaUcPeriod"/>
            </a:pPr>
            <a:r>
              <a:rPr lang="en-US" sz="1350" dirty="0"/>
              <a:t>N*log(N)</a:t>
            </a:r>
          </a:p>
          <a:p>
            <a:pPr marL="257175" indent="-257175">
              <a:buAutoNum type="alphaUcPeriod"/>
            </a:pPr>
            <a:r>
              <a:rPr lang="en-US" sz="1350" dirty="0"/>
              <a:t>N</a:t>
            </a:r>
            <a:r>
              <a:rPr lang="en-US" sz="1350" baseline="30000" dirty="0"/>
              <a:t>2</a:t>
            </a:r>
            <a:r>
              <a:rPr lang="en-US" sz="13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9949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3036</TotalTime>
  <Words>1131</Words>
  <Application>Microsoft Office PowerPoint</Application>
  <PresentationFormat>On-screen Show (16:9)</PresentationFormat>
  <Paragraphs>171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Courier New</vt:lpstr>
      <vt:lpstr>Calibri Light</vt:lpstr>
      <vt:lpstr>Calibri</vt:lpstr>
      <vt:lpstr>Office Theme</vt:lpstr>
      <vt:lpstr>CSE 12 – Basic Data Structures and Object-Oriented Design Lecture 13</vt:lpstr>
      <vt:lpstr>Announcements</vt:lpstr>
      <vt:lpstr>Topics</vt:lpstr>
      <vt:lpstr>PowerPoint Presentation</vt:lpstr>
      <vt:lpstr>Quicksort: Another magical (recursive) algorithm</vt:lpstr>
      <vt:lpstr>PowerPoint Presentation</vt:lpstr>
      <vt:lpstr>Quick sort</vt:lpstr>
      <vt:lpstr>Quick Sort Details</vt:lpstr>
      <vt:lpstr>Quick Sort: Using a “good” pivot</vt:lpstr>
      <vt:lpstr>Quick Sort: Using a “good” pivot </vt:lpstr>
      <vt:lpstr>Which of these choices would be the worst choice for the pivot? </vt:lpstr>
      <vt:lpstr>Quick sort with a bad pivot</vt:lpstr>
      <vt:lpstr>Which of these choices is a better choice for the pivot?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paul cao</cp:lastModifiedBy>
  <cp:revision>176</cp:revision>
  <dcterms:modified xsi:type="dcterms:W3CDTF">2021-02-05T01:40:39Z</dcterms:modified>
</cp:coreProperties>
</file>