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7"/>
  </p:notesMasterIdLst>
  <p:sldIdLst>
    <p:sldId id="256" r:id="rId2"/>
    <p:sldId id="257" r:id="rId3"/>
    <p:sldId id="261" r:id="rId4"/>
    <p:sldId id="259" r:id="rId5"/>
    <p:sldId id="260" r:id="rId6"/>
  </p:sldIdLst>
  <p:sldSz cx="9144000" cy="5143500" type="screen16x9"/>
  <p:notesSz cx="6858000" cy="9144000"/>
  <p:embeddedFontLst>
    <p:embeddedFont>
      <p:font typeface="Calibri" panose="020F0502020204030204" pitchFamily="34" charset="0"/>
      <p:regular r:id="rId8"/>
      <p:bold r:id="rId9"/>
      <p:italic r:id="rId10"/>
      <p:boldItalic r:id="rId11"/>
    </p:embeddedFont>
    <p:embeddedFont>
      <p:font typeface="Calibri Light" panose="020F0302020204030204" pitchFamily="34" charset="0"/>
      <p:regular r:id="rId12"/>
      <p:italic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9DB1BE5-3484-4F06-9A1D-1EC006BF8B03}">
  <a:tblStyle styleId="{A9DB1BE5-3484-4F06-9A1D-1EC006BF8B0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80" autoAdjust="0"/>
    <p:restoredTop sz="96036" autoAdjust="0"/>
  </p:normalViewPr>
  <p:slideViewPr>
    <p:cSldViewPr snapToGrid="0">
      <p:cViewPr varScale="1">
        <p:scale>
          <a:sx n="124" d="100"/>
          <a:sy n="124" d="100"/>
        </p:scale>
        <p:origin x="102" y="339"/>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E84F-32DE-4C41-86E6-14E001D66E8B}"/>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B4B328C3-AB25-4659-AB98-9436AFE255F8}"/>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1E334D17-DEDB-4E24-9640-C43E4CEDF271}"/>
              </a:ext>
            </a:extLst>
          </p:cNvPr>
          <p:cNvSpPr>
            <a:spLocks noGrp="1"/>
          </p:cNvSpPr>
          <p:nvPr>
            <p:ph type="dt" sz="half" idx="10"/>
          </p:nvPr>
        </p:nvSpPr>
        <p:spPr/>
        <p:txBody>
          <a:bodyPr/>
          <a:lstStyle/>
          <a:p>
            <a:fld id="{3A2BF66F-FEB0-48C1-A8B9-A73F54BB1A08}" type="datetimeFigureOut">
              <a:rPr lang="en-US" smtClean="0"/>
              <a:t>1/6/2021</a:t>
            </a:fld>
            <a:endParaRPr lang="en-US"/>
          </a:p>
        </p:txBody>
      </p:sp>
      <p:sp>
        <p:nvSpPr>
          <p:cNvPr id="5" name="Footer Placeholder 4">
            <a:extLst>
              <a:ext uri="{FF2B5EF4-FFF2-40B4-BE49-F238E27FC236}">
                <a16:creationId xmlns:a16="http://schemas.microsoft.com/office/drawing/2014/main" id="{DFAA5E8A-0CD4-4765-B49E-726B8ADE6D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46C054-07F4-4D73-986A-F9D14386F31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6046222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BDAD2-8087-4DE8-8570-231A701640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83302A-71AA-4785-8FB3-548AA510E5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08CB9E-6FAF-4704-BCE4-A6C4A46CC07F}"/>
              </a:ext>
            </a:extLst>
          </p:cNvPr>
          <p:cNvSpPr>
            <a:spLocks noGrp="1"/>
          </p:cNvSpPr>
          <p:nvPr>
            <p:ph type="dt" sz="half" idx="10"/>
          </p:nvPr>
        </p:nvSpPr>
        <p:spPr/>
        <p:txBody>
          <a:bodyPr/>
          <a:lstStyle/>
          <a:p>
            <a:fld id="{3A2BF66F-FEB0-48C1-A8B9-A73F54BB1A08}" type="datetimeFigureOut">
              <a:rPr lang="en-US" smtClean="0"/>
              <a:t>1/6/2021</a:t>
            </a:fld>
            <a:endParaRPr lang="en-US"/>
          </a:p>
        </p:txBody>
      </p:sp>
      <p:sp>
        <p:nvSpPr>
          <p:cNvPr id="5" name="Footer Placeholder 4">
            <a:extLst>
              <a:ext uri="{FF2B5EF4-FFF2-40B4-BE49-F238E27FC236}">
                <a16:creationId xmlns:a16="http://schemas.microsoft.com/office/drawing/2014/main" id="{E0E415CD-4334-4A73-B447-EAFD0BC1D1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8D146E-0341-45BF-A325-AA055080A4C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182396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E2D962-0D88-45DE-B367-D2AB1D30297B}"/>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45C7662-55C4-4512-811B-482D4C5495DB}"/>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FB10FB-89F7-4037-8FDF-F3529396486F}"/>
              </a:ext>
            </a:extLst>
          </p:cNvPr>
          <p:cNvSpPr>
            <a:spLocks noGrp="1"/>
          </p:cNvSpPr>
          <p:nvPr>
            <p:ph type="dt" sz="half" idx="10"/>
          </p:nvPr>
        </p:nvSpPr>
        <p:spPr/>
        <p:txBody>
          <a:bodyPr/>
          <a:lstStyle/>
          <a:p>
            <a:fld id="{3A2BF66F-FEB0-48C1-A8B9-A73F54BB1A08}" type="datetimeFigureOut">
              <a:rPr lang="en-US" smtClean="0"/>
              <a:t>1/6/2021</a:t>
            </a:fld>
            <a:endParaRPr lang="en-US"/>
          </a:p>
        </p:txBody>
      </p:sp>
      <p:sp>
        <p:nvSpPr>
          <p:cNvPr id="5" name="Footer Placeholder 4">
            <a:extLst>
              <a:ext uri="{FF2B5EF4-FFF2-40B4-BE49-F238E27FC236}">
                <a16:creationId xmlns:a16="http://schemas.microsoft.com/office/drawing/2014/main" id="{70E01BE0-88AD-4331-8BD0-66F128E57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F302F2-A808-42E0-A45A-A116CC8A15C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0579755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026A5-213C-441B-9524-4266D772E4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2A1EDE-237A-43D5-A72D-752B2ACCF8C6}"/>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ADD70A-2E80-4EE3-B208-587A45EDEA04}"/>
              </a:ext>
            </a:extLst>
          </p:cNvPr>
          <p:cNvSpPr>
            <a:spLocks noGrp="1"/>
          </p:cNvSpPr>
          <p:nvPr>
            <p:ph type="dt" sz="half" idx="10"/>
          </p:nvPr>
        </p:nvSpPr>
        <p:spPr/>
        <p:txBody>
          <a:bodyPr/>
          <a:lstStyle/>
          <a:p>
            <a:fld id="{3A2BF66F-FEB0-48C1-A8B9-A73F54BB1A08}" type="datetimeFigureOut">
              <a:rPr lang="en-US" smtClean="0"/>
              <a:t>1/6/2021</a:t>
            </a:fld>
            <a:endParaRPr lang="en-US"/>
          </a:p>
        </p:txBody>
      </p:sp>
      <p:sp>
        <p:nvSpPr>
          <p:cNvPr id="5" name="Footer Placeholder 4">
            <a:extLst>
              <a:ext uri="{FF2B5EF4-FFF2-40B4-BE49-F238E27FC236}">
                <a16:creationId xmlns:a16="http://schemas.microsoft.com/office/drawing/2014/main" id="{895383B4-18C1-4F3D-9A23-CC0DF44232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1FD620-EA91-450E-8761-603E29F8649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5698062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D4B78-8A78-4325-A13A-84C88A7B431D}"/>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68C10AC6-D901-4663-AE61-402F6815036F}"/>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AAA77C-635F-4AC9-A535-C79C4D8D32CA}"/>
              </a:ext>
            </a:extLst>
          </p:cNvPr>
          <p:cNvSpPr>
            <a:spLocks noGrp="1"/>
          </p:cNvSpPr>
          <p:nvPr>
            <p:ph type="dt" sz="half" idx="10"/>
          </p:nvPr>
        </p:nvSpPr>
        <p:spPr/>
        <p:txBody>
          <a:bodyPr/>
          <a:lstStyle/>
          <a:p>
            <a:fld id="{3A2BF66F-FEB0-48C1-A8B9-A73F54BB1A08}" type="datetimeFigureOut">
              <a:rPr lang="en-US" smtClean="0"/>
              <a:t>1/6/2021</a:t>
            </a:fld>
            <a:endParaRPr lang="en-US"/>
          </a:p>
        </p:txBody>
      </p:sp>
      <p:sp>
        <p:nvSpPr>
          <p:cNvPr id="5" name="Footer Placeholder 4">
            <a:extLst>
              <a:ext uri="{FF2B5EF4-FFF2-40B4-BE49-F238E27FC236}">
                <a16:creationId xmlns:a16="http://schemas.microsoft.com/office/drawing/2014/main" id="{DCB30C90-4DC2-49C7-97D2-AA043A9A72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AC4316-EBCD-4C26-AD1F-45EF54B5BDE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4890873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FE6C6-6E40-4744-85D0-3714E27DDD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063EC8-5461-4612-A07E-DCE6ECBA8254}"/>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4CCD4C0-A266-4FA4-AABC-B2FF351DB473}"/>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396387-C5DB-46AD-BAC3-C211F76856E9}"/>
              </a:ext>
            </a:extLst>
          </p:cNvPr>
          <p:cNvSpPr>
            <a:spLocks noGrp="1"/>
          </p:cNvSpPr>
          <p:nvPr>
            <p:ph type="dt" sz="half" idx="10"/>
          </p:nvPr>
        </p:nvSpPr>
        <p:spPr/>
        <p:txBody>
          <a:bodyPr/>
          <a:lstStyle/>
          <a:p>
            <a:fld id="{3A2BF66F-FEB0-48C1-A8B9-A73F54BB1A08}" type="datetimeFigureOut">
              <a:rPr lang="en-US" smtClean="0"/>
              <a:t>1/6/2021</a:t>
            </a:fld>
            <a:endParaRPr lang="en-US"/>
          </a:p>
        </p:txBody>
      </p:sp>
      <p:sp>
        <p:nvSpPr>
          <p:cNvPr id="6" name="Footer Placeholder 5">
            <a:extLst>
              <a:ext uri="{FF2B5EF4-FFF2-40B4-BE49-F238E27FC236}">
                <a16:creationId xmlns:a16="http://schemas.microsoft.com/office/drawing/2014/main" id="{4EFCA7C6-7A66-4D38-87A4-E968EFBD8F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363D43-0C92-42E1-9C71-F83E362C234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047625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DBC4F-98F4-4EEB-BCE0-C6B4F1091FC9}"/>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65F868-D8E8-45BF-96B5-55AFD2CD3D8F}"/>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47163953-8ACE-493E-A7B2-07AEE2C348E1}"/>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8A52FA-E0B0-4B2E-87DF-1B941BD61E96}"/>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B5437E36-E5C6-4A65-AC78-DE4AA664CFFE}"/>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C28A6A-82EA-4A22-8D37-66692F395281}"/>
              </a:ext>
            </a:extLst>
          </p:cNvPr>
          <p:cNvSpPr>
            <a:spLocks noGrp="1"/>
          </p:cNvSpPr>
          <p:nvPr>
            <p:ph type="dt" sz="half" idx="10"/>
          </p:nvPr>
        </p:nvSpPr>
        <p:spPr/>
        <p:txBody>
          <a:bodyPr/>
          <a:lstStyle/>
          <a:p>
            <a:fld id="{3A2BF66F-FEB0-48C1-A8B9-A73F54BB1A08}" type="datetimeFigureOut">
              <a:rPr lang="en-US" smtClean="0"/>
              <a:t>1/6/2021</a:t>
            </a:fld>
            <a:endParaRPr lang="en-US"/>
          </a:p>
        </p:txBody>
      </p:sp>
      <p:sp>
        <p:nvSpPr>
          <p:cNvPr id="8" name="Footer Placeholder 7">
            <a:extLst>
              <a:ext uri="{FF2B5EF4-FFF2-40B4-BE49-F238E27FC236}">
                <a16:creationId xmlns:a16="http://schemas.microsoft.com/office/drawing/2014/main" id="{FCB2B112-5D57-4710-AA0B-AB30278F2C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05F0455-2D5B-4B87-86AB-7C933C25120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4083892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C094C-FFF2-4A7A-AB05-806232B2444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3EAFFB-8372-47F4-B987-80EF890E3695}"/>
              </a:ext>
            </a:extLst>
          </p:cNvPr>
          <p:cNvSpPr>
            <a:spLocks noGrp="1"/>
          </p:cNvSpPr>
          <p:nvPr>
            <p:ph type="dt" sz="half" idx="10"/>
          </p:nvPr>
        </p:nvSpPr>
        <p:spPr/>
        <p:txBody>
          <a:bodyPr/>
          <a:lstStyle/>
          <a:p>
            <a:fld id="{3A2BF66F-FEB0-48C1-A8B9-A73F54BB1A08}" type="datetimeFigureOut">
              <a:rPr lang="en-US" smtClean="0"/>
              <a:t>1/6/2021</a:t>
            </a:fld>
            <a:endParaRPr lang="en-US"/>
          </a:p>
        </p:txBody>
      </p:sp>
      <p:sp>
        <p:nvSpPr>
          <p:cNvPr id="4" name="Footer Placeholder 3">
            <a:extLst>
              <a:ext uri="{FF2B5EF4-FFF2-40B4-BE49-F238E27FC236}">
                <a16:creationId xmlns:a16="http://schemas.microsoft.com/office/drawing/2014/main" id="{7BD28F42-472A-42DD-B45F-653F6D1459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DA82AA-7652-4717-83E1-4EAC67CCCE9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2564917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FD9079-CAF9-46E9-B391-7C0C2E1F5EE3}"/>
              </a:ext>
            </a:extLst>
          </p:cNvPr>
          <p:cNvSpPr>
            <a:spLocks noGrp="1"/>
          </p:cNvSpPr>
          <p:nvPr>
            <p:ph type="dt" sz="half" idx="10"/>
          </p:nvPr>
        </p:nvSpPr>
        <p:spPr/>
        <p:txBody>
          <a:bodyPr/>
          <a:lstStyle/>
          <a:p>
            <a:fld id="{3A2BF66F-FEB0-48C1-A8B9-A73F54BB1A08}" type="datetimeFigureOut">
              <a:rPr lang="en-US" smtClean="0"/>
              <a:t>1/6/2021</a:t>
            </a:fld>
            <a:endParaRPr lang="en-US"/>
          </a:p>
        </p:txBody>
      </p:sp>
      <p:sp>
        <p:nvSpPr>
          <p:cNvPr id="3" name="Footer Placeholder 2">
            <a:extLst>
              <a:ext uri="{FF2B5EF4-FFF2-40B4-BE49-F238E27FC236}">
                <a16:creationId xmlns:a16="http://schemas.microsoft.com/office/drawing/2014/main" id="{C2831AB3-FD7B-40CA-9254-3EA878BEE4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0EA46F-6E5F-4526-AF94-4EE58CE3F1F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31954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EB78B-F869-49A5-94BD-2DE6D30184DC}"/>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280197A9-C192-494A-B88C-52106408994D}"/>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4D79FE0-BAEF-412D-94E5-4C5753F1C566}"/>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FED5ADD-FEB9-4C96-B2D8-2A1C3BEF7FB2}"/>
              </a:ext>
            </a:extLst>
          </p:cNvPr>
          <p:cNvSpPr>
            <a:spLocks noGrp="1"/>
          </p:cNvSpPr>
          <p:nvPr>
            <p:ph type="dt" sz="half" idx="10"/>
          </p:nvPr>
        </p:nvSpPr>
        <p:spPr/>
        <p:txBody>
          <a:bodyPr/>
          <a:lstStyle/>
          <a:p>
            <a:fld id="{3A2BF66F-FEB0-48C1-A8B9-A73F54BB1A08}" type="datetimeFigureOut">
              <a:rPr lang="en-US" smtClean="0"/>
              <a:t>1/6/2021</a:t>
            </a:fld>
            <a:endParaRPr lang="en-US"/>
          </a:p>
        </p:txBody>
      </p:sp>
      <p:sp>
        <p:nvSpPr>
          <p:cNvPr id="6" name="Footer Placeholder 5">
            <a:extLst>
              <a:ext uri="{FF2B5EF4-FFF2-40B4-BE49-F238E27FC236}">
                <a16:creationId xmlns:a16="http://schemas.microsoft.com/office/drawing/2014/main" id="{E1ED4C35-FEF8-43C9-93DD-4F23D20993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B66A7F-45C0-4F4D-9E77-3429142FF1A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6144957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BDC39-8BB3-41DD-B9E4-ED9973850A4E}"/>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976DC3CB-E423-47F6-8C27-347B3E4AD12A}"/>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8D9AA6CA-2533-45C6-B6A2-C779D9A914A6}"/>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A069179-DEE9-43BC-A3F2-84ADAFF48058}"/>
              </a:ext>
            </a:extLst>
          </p:cNvPr>
          <p:cNvSpPr>
            <a:spLocks noGrp="1"/>
          </p:cNvSpPr>
          <p:nvPr>
            <p:ph type="dt" sz="half" idx="10"/>
          </p:nvPr>
        </p:nvSpPr>
        <p:spPr/>
        <p:txBody>
          <a:bodyPr/>
          <a:lstStyle/>
          <a:p>
            <a:fld id="{3A2BF66F-FEB0-48C1-A8B9-A73F54BB1A08}" type="datetimeFigureOut">
              <a:rPr lang="en-US" smtClean="0"/>
              <a:t>1/6/2021</a:t>
            </a:fld>
            <a:endParaRPr lang="en-US"/>
          </a:p>
        </p:txBody>
      </p:sp>
      <p:sp>
        <p:nvSpPr>
          <p:cNvPr id="6" name="Footer Placeholder 5">
            <a:extLst>
              <a:ext uri="{FF2B5EF4-FFF2-40B4-BE49-F238E27FC236}">
                <a16:creationId xmlns:a16="http://schemas.microsoft.com/office/drawing/2014/main" id="{C429DAA5-638A-46B0-8B1E-30CD0DAA00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B4A587-5E80-41C2-98FE-5CBA0F4DAFE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7614032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6D6AE6-ECEF-4A5B-B904-01E2AB2D7A90}"/>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3C3724-0976-461F-9064-A99796276C47}"/>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DCBC634-FBE0-4556-B4AE-D215257AF90C}"/>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3A2BF66F-FEB0-48C1-A8B9-A73F54BB1A08}" type="datetimeFigureOut">
              <a:rPr lang="en-US" smtClean="0"/>
              <a:t>1/6/2021</a:t>
            </a:fld>
            <a:endParaRPr lang="en-US"/>
          </a:p>
        </p:txBody>
      </p:sp>
      <p:sp>
        <p:nvSpPr>
          <p:cNvPr id="5" name="Footer Placeholder 4">
            <a:extLst>
              <a:ext uri="{FF2B5EF4-FFF2-40B4-BE49-F238E27FC236}">
                <a16:creationId xmlns:a16="http://schemas.microsoft.com/office/drawing/2014/main" id="{953CE3D1-CD37-4E94-A12B-5A2B73A90CCF}"/>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8A7546-7C21-4E8B-ADC4-395A78DC8976}"/>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532865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10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0" y="841772"/>
            <a:ext cx="9144000" cy="17907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dirty="0"/>
              <a:t>CSE 12 – Basic Data Structures and Object-Oriented Design</a:t>
            </a:r>
            <a:br>
              <a:rPr lang="en-US" dirty="0"/>
            </a:br>
            <a:r>
              <a:rPr lang="en-US" dirty="0"/>
              <a:t>Lecture 2</a:t>
            </a:r>
            <a:endParaRPr dirty="0"/>
          </a:p>
        </p:txBody>
      </p:sp>
      <p:sp>
        <p:nvSpPr>
          <p:cNvPr id="60" name="Google Shape;60;p13"/>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Greg Miranda &amp; Paul Cao, Winter 2021</a:t>
            </a:r>
          </a:p>
        </p:txBody>
      </p:sp>
      <p:sp>
        <p:nvSpPr>
          <p:cNvPr id="2" name="TextBox 1">
            <a:extLst>
              <a:ext uri="{FF2B5EF4-FFF2-40B4-BE49-F238E27FC236}">
                <a16:creationId xmlns:a16="http://schemas.microsoft.com/office/drawing/2014/main" id="{2EAF5E3C-A639-488D-8ACD-A05525CF7342}"/>
              </a:ext>
            </a:extLst>
          </p:cNvPr>
          <p:cNvSpPr txBox="1"/>
          <p:nvPr/>
        </p:nvSpPr>
        <p:spPr>
          <a:xfrm>
            <a:off x="-47065" y="4774168"/>
            <a:ext cx="2940357" cy="369332"/>
          </a:xfrm>
          <a:prstGeom prst="rect">
            <a:avLst/>
          </a:prstGeom>
          <a:noFill/>
        </p:spPr>
        <p:txBody>
          <a:bodyPr wrap="none" rtlCol="0">
            <a:spAutoFit/>
          </a:bodyPr>
          <a:lstStyle/>
          <a:p>
            <a:r>
              <a:rPr lang="en-US" dirty="0">
                <a:solidFill>
                  <a:srgbClr val="FF0000"/>
                </a:solidFill>
              </a:rPr>
              <a:t>This lecture is being recorded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A16B1-9F9A-498F-913F-226BF3339BBF}"/>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219FAE43-B586-42CE-86C8-95B73153AAAE}"/>
              </a:ext>
            </a:extLst>
          </p:cNvPr>
          <p:cNvSpPr>
            <a:spLocks noGrp="1"/>
          </p:cNvSpPr>
          <p:nvPr>
            <p:ph idx="1"/>
          </p:nvPr>
        </p:nvSpPr>
        <p:spPr/>
        <p:txBody>
          <a:bodyPr/>
          <a:lstStyle/>
          <a:p>
            <a:r>
              <a:rPr lang="en-US" dirty="0"/>
              <a:t>Quiz 2 due Friday @ </a:t>
            </a:r>
            <a:r>
              <a:rPr lang="en-US" dirty="0" err="1"/>
              <a:t>8am</a:t>
            </a:r>
            <a:endParaRPr lang="en-US" dirty="0"/>
          </a:p>
          <a:p>
            <a:r>
              <a:rPr lang="en-US" dirty="0"/>
              <a:t>Survey 1 due Friday @ </a:t>
            </a:r>
            <a:r>
              <a:rPr lang="en-US" dirty="0" err="1"/>
              <a:t>11:59pm</a:t>
            </a:r>
            <a:endParaRPr lang="en-US" dirty="0"/>
          </a:p>
          <a:p>
            <a:r>
              <a:rPr lang="en-US" dirty="0" err="1"/>
              <a:t>PA1</a:t>
            </a:r>
            <a:r>
              <a:rPr lang="en-US" dirty="0"/>
              <a:t> released today – open collaboration</a:t>
            </a:r>
          </a:p>
        </p:txBody>
      </p:sp>
    </p:spTree>
    <p:extLst>
      <p:ext uri="{BB962C8B-B14F-4D97-AF65-F5344CB8AC3E}">
        <p14:creationId xmlns:p14="http://schemas.microsoft.com/office/powerpoint/2010/main" val="2852407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28C46-C77D-42EC-9C58-516EBF031801}"/>
              </a:ext>
            </a:extLst>
          </p:cNvPr>
          <p:cNvSpPr>
            <a:spLocks noGrp="1"/>
          </p:cNvSpPr>
          <p:nvPr>
            <p:ph type="title"/>
          </p:nvPr>
        </p:nvSpPr>
        <p:spPr/>
        <p:txBody>
          <a:bodyPr/>
          <a:lstStyle/>
          <a:p>
            <a:r>
              <a:rPr lang="en-US" dirty="0"/>
              <a:t>Topics</a:t>
            </a:r>
          </a:p>
        </p:txBody>
      </p:sp>
      <p:sp>
        <p:nvSpPr>
          <p:cNvPr id="3" name="Content Placeholder 2">
            <a:extLst>
              <a:ext uri="{FF2B5EF4-FFF2-40B4-BE49-F238E27FC236}">
                <a16:creationId xmlns:a16="http://schemas.microsoft.com/office/drawing/2014/main" id="{C3FFE242-CB18-49BD-8A04-B189EA0A1DF1}"/>
              </a:ext>
            </a:extLst>
          </p:cNvPr>
          <p:cNvSpPr>
            <a:spLocks noGrp="1"/>
          </p:cNvSpPr>
          <p:nvPr>
            <p:ph idx="1"/>
          </p:nvPr>
        </p:nvSpPr>
        <p:spPr/>
        <p:txBody>
          <a:bodyPr/>
          <a:lstStyle/>
          <a:p>
            <a:r>
              <a:rPr lang="en-US" dirty="0"/>
              <a:t>Add </a:t>
            </a:r>
            <a:r>
              <a:rPr lang="en-US" dirty="0" err="1"/>
              <a:t>jUnit</a:t>
            </a:r>
            <a:r>
              <a:rPr lang="en-US" dirty="0"/>
              <a:t> to Eclipse project</a:t>
            </a:r>
          </a:p>
          <a:p>
            <a:r>
              <a:rPr lang="en-US" dirty="0"/>
              <a:t>Questions on Lecture 2?</a:t>
            </a:r>
          </a:p>
          <a:p>
            <a:r>
              <a:rPr lang="en-US" dirty="0"/>
              <a:t>Practice writing tests</a:t>
            </a:r>
          </a:p>
          <a:p>
            <a:endParaRPr lang="en-US" dirty="0"/>
          </a:p>
        </p:txBody>
      </p:sp>
    </p:spTree>
    <p:extLst>
      <p:ext uri="{BB962C8B-B14F-4D97-AF65-F5344CB8AC3E}">
        <p14:creationId xmlns:p14="http://schemas.microsoft.com/office/powerpoint/2010/main" val="962691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756CE-A077-4EB8-84FC-32DDF4FF5E01}"/>
              </a:ext>
            </a:extLst>
          </p:cNvPr>
          <p:cNvSpPr>
            <a:spLocks noGrp="1"/>
          </p:cNvSpPr>
          <p:nvPr>
            <p:ph type="title"/>
          </p:nvPr>
        </p:nvSpPr>
        <p:spPr/>
        <p:txBody>
          <a:bodyPr/>
          <a:lstStyle/>
          <a:p>
            <a:r>
              <a:rPr lang="en-US" dirty="0" err="1"/>
              <a:t>sumNumbers</a:t>
            </a:r>
            <a:endParaRPr lang="en-US" dirty="0"/>
          </a:p>
        </p:txBody>
      </p:sp>
      <p:sp>
        <p:nvSpPr>
          <p:cNvPr id="3" name="Content Placeholder 2">
            <a:extLst>
              <a:ext uri="{FF2B5EF4-FFF2-40B4-BE49-F238E27FC236}">
                <a16:creationId xmlns:a16="http://schemas.microsoft.com/office/drawing/2014/main" id="{CF603925-567F-4006-8763-E66F7F49CCFF}"/>
              </a:ext>
            </a:extLst>
          </p:cNvPr>
          <p:cNvSpPr>
            <a:spLocks noGrp="1"/>
          </p:cNvSpPr>
          <p:nvPr>
            <p:ph idx="1"/>
          </p:nvPr>
        </p:nvSpPr>
        <p:spPr>
          <a:xfrm>
            <a:off x="211311" y="1369218"/>
            <a:ext cx="8721377" cy="3706085"/>
          </a:xfrm>
        </p:spPr>
        <p:txBody>
          <a:bodyPr>
            <a:normAutofit/>
          </a:bodyPr>
          <a:lstStyle/>
          <a:p>
            <a:r>
              <a:rPr lang="en-US" dirty="0"/>
              <a:t>Given a string, return the sum of the numbers appearing in the string, ignoring all other characters. A number is a series of 1 or more digit chars in a row. (Note: </a:t>
            </a:r>
            <a:r>
              <a:rPr lang="en-US" dirty="0" err="1"/>
              <a:t>Character.isDigit</a:t>
            </a:r>
            <a:r>
              <a:rPr lang="en-US" dirty="0"/>
              <a:t>(char) tests if a char is one of the chars '0', '1', .. '9'. </a:t>
            </a:r>
            <a:r>
              <a:rPr lang="en-US" dirty="0" err="1"/>
              <a:t>Integer.parseInt</a:t>
            </a:r>
            <a:r>
              <a:rPr lang="en-US" dirty="0"/>
              <a:t>(string) converts a string to an int.)</a:t>
            </a:r>
          </a:p>
          <a:p>
            <a:endParaRPr lang="en-US" dirty="0"/>
          </a:p>
          <a:p>
            <a:r>
              <a:rPr lang="en-US" dirty="0" err="1"/>
              <a:t>sumNumbers</a:t>
            </a:r>
            <a:r>
              <a:rPr lang="en-US" dirty="0"/>
              <a:t>("</a:t>
            </a:r>
            <a:r>
              <a:rPr lang="en-US" dirty="0" err="1"/>
              <a:t>abc123xyz</a:t>
            </a:r>
            <a:r>
              <a:rPr lang="en-US" dirty="0"/>
              <a:t>") → 123</a:t>
            </a:r>
          </a:p>
          <a:p>
            <a:r>
              <a:rPr lang="en-US" dirty="0" err="1"/>
              <a:t>sumNumbers</a:t>
            </a:r>
            <a:r>
              <a:rPr lang="en-US" dirty="0"/>
              <a:t>("</a:t>
            </a:r>
            <a:r>
              <a:rPr lang="en-US" dirty="0" err="1"/>
              <a:t>aa11b33</a:t>
            </a:r>
            <a:r>
              <a:rPr lang="en-US" dirty="0"/>
              <a:t>") → 44</a:t>
            </a:r>
          </a:p>
          <a:p>
            <a:r>
              <a:rPr lang="en-US" dirty="0" err="1"/>
              <a:t>sumNumbers</a:t>
            </a:r>
            <a:r>
              <a:rPr lang="en-US" dirty="0"/>
              <a:t>("7 11") → 18</a:t>
            </a:r>
          </a:p>
        </p:txBody>
      </p:sp>
      <p:sp>
        <p:nvSpPr>
          <p:cNvPr id="4" name="TextBox 3">
            <a:extLst>
              <a:ext uri="{FF2B5EF4-FFF2-40B4-BE49-F238E27FC236}">
                <a16:creationId xmlns:a16="http://schemas.microsoft.com/office/drawing/2014/main" id="{F16C328A-CD45-44EE-B372-1C0D1BF01985}"/>
              </a:ext>
            </a:extLst>
          </p:cNvPr>
          <p:cNvSpPr txBox="1"/>
          <p:nvPr/>
        </p:nvSpPr>
        <p:spPr>
          <a:xfrm>
            <a:off x="4871677" y="3880436"/>
            <a:ext cx="4061012" cy="646331"/>
          </a:xfrm>
          <a:prstGeom prst="rect">
            <a:avLst/>
          </a:prstGeom>
          <a:noFill/>
        </p:spPr>
        <p:txBody>
          <a:bodyPr wrap="square" rtlCol="0">
            <a:spAutoFit/>
          </a:bodyPr>
          <a:lstStyle/>
          <a:p>
            <a:r>
              <a:rPr lang="en-US" b="1" dirty="0">
                <a:solidFill>
                  <a:srgbClr val="FF0000"/>
                </a:solidFill>
              </a:rPr>
              <a:t>What test cases should we write to confirm that our implementation works?</a:t>
            </a:r>
          </a:p>
        </p:txBody>
      </p:sp>
    </p:spTree>
    <p:extLst>
      <p:ext uri="{BB962C8B-B14F-4D97-AF65-F5344CB8AC3E}">
        <p14:creationId xmlns:p14="http://schemas.microsoft.com/office/powerpoint/2010/main" val="1094512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756CE-A077-4EB8-84FC-32DDF4FF5E01}"/>
              </a:ext>
            </a:extLst>
          </p:cNvPr>
          <p:cNvSpPr>
            <a:spLocks noGrp="1"/>
          </p:cNvSpPr>
          <p:nvPr>
            <p:ph type="title"/>
          </p:nvPr>
        </p:nvSpPr>
        <p:spPr/>
        <p:txBody>
          <a:bodyPr/>
          <a:lstStyle/>
          <a:p>
            <a:r>
              <a:rPr lang="en-US" dirty="0" err="1"/>
              <a:t>evenOdd</a:t>
            </a:r>
            <a:endParaRPr lang="en-US" dirty="0"/>
          </a:p>
        </p:txBody>
      </p:sp>
      <p:sp>
        <p:nvSpPr>
          <p:cNvPr id="3" name="Content Placeholder 2">
            <a:extLst>
              <a:ext uri="{FF2B5EF4-FFF2-40B4-BE49-F238E27FC236}">
                <a16:creationId xmlns:a16="http://schemas.microsoft.com/office/drawing/2014/main" id="{CF603925-567F-4006-8763-E66F7F49CCFF}"/>
              </a:ext>
            </a:extLst>
          </p:cNvPr>
          <p:cNvSpPr>
            <a:spLocks noGrp="1"/>
          </p:cNvSpPr>
          <p:nvPr>
            <p:ph idx="1"/>
          </p:nvPr>
        </p:nvSpPr>
        <p:spPr>
          <a:xfrm>
            <a:off x="211311" y="1369218"/>
            <a:ext cx="8721377" cy="3706085"/>
          </a:xfrm>
        </p:spPr>
        <p:txBody>
          <a:bodyPr>
            <a:normAutofit/>
          </a:bodyPr>
          <a:lstStyle/>
          <a:p>
            <a:r>
              <a:rPr lang="en-US" dirty="0"/>
              <a:t>Return an array that contains the exact same numbers as the given array, but rearranged so that all the even numbers come before all the odd numbers. Other than that, the numbers can be in any order. You may modify and return the given array, or make a new array.</a:t>
            </a:r>
          </a:p>
          <a:p>
            <a:endParaRPr lang="en-US" dirty="0"/>
          </a:p>
          <a:p>
            <a:r>
              <a:rPr lang="en-US" dirty="0" err="1"/>
              <a:t>evenOdd</a:t>
            </a:r>
            <a:r>
              <a:rPr lang="en-US" dirty="0"/>
              <a:t>([1, 0, 1, 0, 0, 1, 1]) → [0, 0, 0, 1, 1, 1, 1]</a:t>
            </a:r>
          </a:p>
          <a:p>
            <a:r>
              <a:rPr lang="en-US" dirty="0" err="1"/>
              <a:t>evenOdd</a:t>
            </a:r>
            <a:r>
              <a:rPr lang="en-US" dirty="0"/>
              <a:t>([3, 3, 2]) → [2, 3, 3]</a:t>
            </a:r>
          </a:p>
          <a:p>
            <a:r>
              <a:rPr lang="en-US" dirty="0" err="1"/>
              <a:t>evenOdd</a:t>
            </a:r>
            <a:r>
              <a:rPr lang="en-US" dirty="0"/>
              <a:t>([2, 2, 2]) → [2, 2, 2]</a:t>
            </a:r>
          </a:p>
        </p:txBody>
      </p:sp>
      <p:sp>
        <p:nvSpPr>
          <p:cNvPr id="4" name="TextBox 3">
            <a:extLst>
              <a:ext uri="{FF2B5EF4-FFF2-40B4-BE49-F238E27FC236}">
                <a16:creationId xmlns:a16="http://schemas.microsoft.com/office/drawing/2014/main" id="{F16C328A-CD45-44EE-B372-1C0D1BF01985}"/>
              </a:ext>
            </a:extLst>
          </p:cNvPr>
          <p:cNvSpPr txBox="1"/>
          <p:nvPr/>
        </p:nvSpPr>
        <p:spPr>
          <a:xfrm>
            <a:off x="4871677" y="3880436"/>
            <a:ext cx="4061012" cy="646331"/>
          </a:xfrm>
          <a:prstGeom prst="rect">
            <a:avLst/>
          </a:prstGeom>
          <a:noFill/>
        </p:spPr>
        <p:txBody>
          <a:bodyPr wrap="square" rtlCol="0">
            <a:spAutoFit/>
          </a:bodyPr>
          <a:lstStyle/>
          <a:p>
            <a:r>
              <a:rPr lang="en-US" b="1" dirty="0">
                <a:solidFill>
                  <a:srgbClr val="FF0000"/>
                </a:solidFill>
              </a:rPr>
              <a:t>What test cases should we write to confirm that our implementation works?</a:t>
            </a:r>
          </a:p>
        </p:txBody>
      </p:sp>
    </p:spTree>
    <p:extLst>
      <p:ext uri="{BB962C8B-B14F-4D97-AF65-F5344CB8AC3E}">
        <p14:creationId xmlns:p14="http://schemas.microsoft.com/office/powerpoint/2010/main" val="430162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1829</TotalTime>
  <Words>298</Words>
  <Application>Microsoft Office PowerPoint</Application>
  <PresentationFormat>On-screen Show (16:9)</PresentationFormat>
  <Paragraphs>25</Paragraphs>
  <Slides>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 Light</vt:lpstr>
      <vt:lpstr>Calibri</vt:lpstr>
      <vt:lpstr>Office Theme</vt:lpstr>
      <vt:lpstr>CSE 12 – Basic Data Structures and Object-Oriented Design Lecture 2</vt:lpstr>
      <vt:lpstr>Announcements</vt:lpstr>
      <vt:lpstr>Topics</vt:lpstr>
      <vt:lpstr>sumNumbers</vt:lpstr>
      <vt:lpstr>evenOdd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11 – Expedited Java</dc:title>
  <dc:creator>Greg Miranda</dc:creator>
  <cp:lastModifiedBy>Greg Miranda</cp:lastModifiedBy>
  <cp:revision>97</cp:revision>
  <dcterms:modified xsi:type="dcterms:W3CDTF">2021-01-06T19:41:10Z</dcterms:modified>
</cp:coreProperties>
</file>