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Poppins Bold" charset="1" panose="00000800000000000000"/>
      <p:regular r:id="rId14"/>
    </p:embeddedFont>
    <p:embeddedFont>
      <p:font typeface="Poppins" charset="1" panose="0000050000000000000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77" r="0" b="-777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290982" y="3415882"/>
            <a:ext cx="14130653" cy="16100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578"/>
              </a:lnSpc>
            </a:pPr>
            <a:r>
              <a:rPr lang="en-US" sz="8984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GESTION DE EMPLEADOS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290982" y="4930134"/>
            <a:ext cx="7088425" cy="6099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06"/>
              </a:lnSpc>
            </a:pPr>
            <a:r>
              <a:rPr lang="en-US" sz="336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Proyecto Apliacaiones Web II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290982" y="6141503"/>
            <a:ext cx="14130653" cy="17910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06"/>
              </a:lnSpc>
            </a:pPr>
            <a:r>
              <a:rPr lang="en-US" sz="336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Integrantes: </a:t>
            </a:r>
          </a:p>
          <a:p>
            <a:pPr algn="l" marL="725848" indent="-362924" lvl="1">
              <a:lnSpc>
                <a:spcPts val="4706"/>
              </a:lnSpc>
              <a:buFont typeface="Arial"/>
              <a:buChar char="•"/>
            </a:pPr>
            <a:r>
              <a:rPr lang="en-US" sz="336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Modesto Adrian Morante Quispe i202213869</a:t>
            </a:r>
          </a:p>
          <a:p>
            <a:pPr algn="l" marL="725848" indent="-362924" lvl="1">
              <a:lnSpc>
                <a:spcPts val="4706"/>
              </a:lnSpc>
              <a:buFont typeface="Arial"/>
              <a:buChar char="•"/>
            </a:pPr>
            <a:r>
              <a:rPr lang="en-US" sz="336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Juan Diego Carrion Garcia i202212921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14" r="0" b="-814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634679" y="1442420"/>
            <a:ext cx="15018641" cy="7402160"/>
            <a:chOff x="0" y="0"/>
            <a:chExt cx="3955527" cy="194954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955527" cy="1949540"/>
            </a:xfrm>
            <a:custGeom>
              <a:avLst/>
              <a:gdLst/>
              <a:ahLst/>
              <a:cxnLst/>
              <a:rect r="r" b="b" t="t" l="l"/>
              <a:pathLst>
                <a:path h="1949540" w="3955527">
                  <a:moveTo>
                    <a:pt x="26290" y="0"/>
                  </a:moveTo>
                  <a:lnTo>
                    <a:pt x="3929237" y="0"/>
                  </a:lnTo>
                  <a:cubicBezTo>
                    <a:pt x="3943757" y="0"/>
                    <a:pt x="3955527" y="11770"/>
                    <a:pt x="3955527" y="26290"/>
                  </a:cubicBezTo>
                  <a:lnTo>
                    <a:pt x="3955527" y="1923250"/>
                  </a:lnTo>
                  <a:cubicBezTo>
                    <a:pt x="3955527" y="1937770"/>
                    <a:pt x="3943757" y="1949540"/>
                    <a:pt x="3929237" y="1949540"/>
                  </a:cubicBezTo>
                  <a:lnTo>
                    <a:pt x="26290" y="1949540"/>
                  </a:lnTo>
                  <a:cubicBezTo>
                    <a:pt x="11770" y="1949540"/>
                    <a:pt x="0" y="1937770"/>
                    <a:pt x="0" y="1923250"/>
                  </a:cubicBezTo>
                  <a:lnTo>
                    <a:pt x="0" y="26290"/>
                  </a:lnTo>
                  <a:cubicBezTo>
                    <a:pt x="0" y="11770"/>
                    <a:pt x="11770" y="0"/>
                    <a:pt x="26290" y="0"/>
                  </a:cubicBez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3955527" cy="20066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5070972" y="2076154"/>
            <a:ext cx="8146056" cy="13116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127"/>
              </a:lnSpc>
            </a:pPr>
            <a:r>
              <a:rPr lang="en-US" b="true" sz="7233">
                <a:solidFill>
                  <a:srgbClr val="0A152F"/>
                </a:solidFill>
                <a:latin typeface="Poppins Bold"/>
                <a:ea typeface="Poppins Bold"/>
                <a:cs typeface="Poppins Bold"/>
                <a:sym typeface="Poppins Bold"/>
              </a:rPr>
              <a:t>INTRODUCCION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615720" y="3458029"/>
            <a:ext cx="13034598" cy="47934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381"/>
              </a:lnSpc>
            </a:pPr>
            <a:r>
              <a:rPr lang="en-US" sz="3129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El Sistema de Administración de Empleados ofrece una alternativa segura y eficaz para gestionar la información. Promueve el registro, actualización y gestión de la información de los trabajadores, mejorando los procedimientos administrativos. Este sistema asegura la privacidad y salvaguarda de los datos a través del encriptado de las contraseñas y la autenticación, garantizando un acceso seguro y regulado. </a:t>
            </a:r>
          </a:p>
          <a:p>
            <a:pPr algn="just">
              <a:lnSpc>
                <a:spcPts val="2701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14" r="0" b="-814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470068" y="1809736"/>
            <a:ext cx="13347864" cy="6667528"/>
            <a:chOff x="0" y="0"/>
            <a:chExt cx="3515487" cy="175605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515487" cy="1756057"/>
            </a:xfrm>
            <a:custGeom>
              <a:avLst/>
              <a:gdLst/>
              <a:ahLst/>
              <a:cxnLst/>
              <a:rect r="r" b="b" t="t" l="l"/>
              <a:pathLst>
                <a:path h="1756057" w="3515487">
                  <a:moveTo>
                    <a:pt x="29581" y="0"/>
                  </a:moveTo>
                  <a:lnTo>
                    <a:pt x="3485906" y="0"/>
                  </a:lnTo>
                  <a:cubicBezTo>
                    <a:pt x="3502243" y="0"/>
                    <a:pt x="3515487" y="13244"/>
                    <a:pt x="3515487" y="29581"/>
                  </a:cubicBezTo>
                  <a:lnTo>
                    <a:pt x="3515487" y="1726476"/>
                  </a:lnTo>
                  <a:cubicBezTo>
                    <a:pt x="3515487" y="1734321"/>
                    <a:pt x="3512370" y="1741845"/>
                    <a:pt x="3506823" y="1747393"/>
                  </a:cubicBezTo>
                  <a:cubicBezTo>
                    <a:pt x="3501275" y="1752940"/>
                    <a:pt x="3493751" y="1756057"/>
                    <a:pt x="3485906" y="1756057"/>
                  </a:cubicBezTo>
                  <a:lnTo>
                    <a:pt x="29581" y="1756057"/>
                  </a:lnTo>
                  <a:cubicBezTo>
                    <a:pt x="21735" y="1756057"/>
                    <a:pt x="14211" y="1752940"/>
                    <a:pt x="8664" y="1747393"/>
                  </a:cubicBezTo>
                  <a:cubicBezTo>
                    <a:pt x="3117" y="1741845"/>
                    <a:pt x="0" y="1734321"/>
                    <a:pt x="0" y="1726476"/>
                  </a:cubicBezTo>
                  <a:lnTo>
                    <a:pt x="0" y="29581"/>
                  </a:lnTo>
                  <a:cubicBezTo>
                    <a:pt x="0" y="13244"/>
                    <a:pt x="13244" y="0"/>
                    <a:pt x="29581" y="0"/>
                  </a:cubicBez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3515487" cy="18132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5612383" y="2291146"/>
            <a:ext cx="7063235" cy="16522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b="true" sz="9200">
                <a:solidFill>
                  <a:srgbClr val="0A152F"/>
                </a:solidFill>
                <a:latin typeface="Poppins Bold"/>
                <a:ea typeface="Poppins Bold"/>
                <a:cs typeface="Poppins Bold"/>
                <a:sym typeface="Poppins Bold"/>
              </a:rPr>
              <a:t>OBJETIVOS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448575" y="4482578"/>
            <a:ext cx="11390851" cy="37524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51223" indent="-325612" lvl="1">
              <a:lnSpc>
                <a:spcPts val="4222"/>
              </a:lnSpc>
              <a:buFont typeface="Arial"/>
              <a:buChar char="•"/>
            </a:pPr>
            <a:r>
              <a:rPr lang="en-US" sz="3016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Implementar un sistema eficiente para registrar, consultar y gestionar empleados mediante una plataforma web y base de datos.</a:t>
            </a:r>
          </a:p>
          <a:p>
            <a:pPr algn="l" marL="651223" indent="-325612" lvl="1">
              <a:lnSpc>
                <a:spcPts val="4222"/>
              </a:lnSpc>
              <a:buFont typeface="Arial"/>
              <a:buChar char="•"/>
            </a:pPr>
            <a:r>
              <a:rPr lang="en-US" sz="3016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Garantizar la integridad de los datos, aplicando validaciones </a:t>
            </a:r>
          </a:p>
          <a:p>
            <a:pPr algn="l" marL="651223" indent="-325612" lvl="1">
              <a:lnSpc>
                <a:spcPts val="4222"/>
              </a:lnSpc>
              <a:buFont typeface="Arial"/>
              <a:buChar char="•"/>
            </a:pPr>
            <a:r>
              <a:rPr lang="en-US" sz="3016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Implementar autenticación segura con cifrado de contraseñas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14" r="0" b="-814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275185" y="1258245"/>
            <a:ext cx="7429458" cy="13434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474"/>
              </a:lnSpc>
            </a:pPr>
            <a:r>
              <a:rPr lang="en-US" sz="7481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PROBLEMATICA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615116" y="3451205"/>
            <a:ext cx="7089527" cy="5410639"/>
            <a:chOff x="0" y="0"/>
            <a:chExt cx="1867201" cy="142502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867201" cy="1425024"/>
            </a:xfrm>
            <a:custGeom>
              <a:avLst/>
              <a:gdLst/>
              <a:ahLst/>
              <a:cxnLst/>
              <a:rect r="r" b="b" t="t" l="l"/>
              <a:pathLst>
                <a:path h="1425024" w="1867201">
                  <a:moveTo>
                    <a:pt x="55693" y="0"/>
                  </a:moveTo>
                  <a:lnTo>
                    <a:pt x="1811507" y="0"/>
                  </a:lnTo>
                  <a:cubicBezTo>
                    <a:pt x="1826278" y="0"/>
                    <a:pt x="1840444" y="5868"/>
                    <a:pt x="1850888" y="16312"/>
                  </a:cubicBezTo>
                  <a:cubicBezTo>
                    <a:pt x="1861333" y="26757"/>
                    <a:pt x="1867201" y="40922"/>
                    <a:pt x="1867201" y="55693"/>
                  </a:cubicBezTo>
                  <a:lnTo>
                    <a:pt x="1867201" y="1369331"/>
                  </a:lnTo>
                  <a:cubicBezTo>
                    <a:pt x="1867201" y="1384102"/>
                    <a:pt x="1861333" y="1398268"/>
                    <a:pt x="1850888" y="1408712"/>
                  </a:cubicBezTo>
                  <a:cubicBezTo>
                    <a:pt x="1840444" y="1419157"/>
                    <a:pt x="1826278" y="1425024"/>
                    <a:pt x="1811507" y="1425024"/>
                  </a:cubicBezTo>
                  <a:lnTo>
                    <a:pt x="55693" y="1425024"/>
                  </a:lnTo>
                  <a:cubicBezTo>
                    <a:pt x="40922" y="1425024"/>
                    <a:pt x="26757" y="1419157"/>
                    <a:pt x="16312" y="1408712"/>
                  </a:cubicBezTo>
                  <a:cubicBezTo>
                    <a:pt x="5868" y="1398268"/>
                    <a:pt x="0" y="1384102"/>
                    <a:pt x="0" y="1369331"/>
                  </a:cubicBezTo>
                  <a:lnTo>
                    <a:pt x="0" y="55693"/>
                  </a:lnTo>
                  <a:cubicBezTo>
                    <a:pt x="0" y="40922"/>
                    <a:pt x="5868" y="26757"/>
                    <a:pt x="16312" y="16312"/>
                  </a:cubicBezTo>
                  <a:cubicBezTo>
                    <a:pt x="26757" y="5868"/>
                    <a:pt x="40922" y="0"/>
                    <a:pt x="55693" y="0"/>
                  </a:cubicBez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57150"/>
              <a:ext cx="1867201" cy="14821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9583357" y="3451205"/>
            <a:ext cx="7089527" cy="5410639"/>
            <a:chOff x="0" y="0"/>
            <a:chExt cx="1867201" cy="142502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867201" cy="1425024"/>
            </a:xfrm>
            <a:custGeom>
              <a:avLst/>
              <a:gdLst/>
              <a:ahLst/>
              <a:cxnLst/>
              <a:rect r="r" b="b" t="t" l="l"/>
              <a:pathLst>
                <a:path h="1425024" w="1867201">
                  <a:moveTo>
                    <a:pt x="55693" y="0"/>
                  </a:moveTo>
                  <a:lnTo>
                    <a:pt x="1811507" y="0"/>
                  </a:lnTo>
                  <a:cubicBezTo>
                    <a:pt x="1826278" y="0"/>
                    <a:pt x="1840444" y="5868"/>
                    <a:pt x="1850888" y="16312"/>
                  </a:cubicBezTo>
                  <a:cubicBezTo>
                    <a:pt x="1861333" y="26757"/>
                    <a:pt x="1867201" y="40922"/>
                    <a:pt x="1867201" y="55693"/>
                  </a:cubicBezTo>
                  <a:lnTo>
                    <a:pt x="1867201" y="1369331"/>
                  </a:lnTo>
                  <a:cubicBezTo>
                    <a:pt x="1867201" y="1384102"/>
                    <a:pt x="1861333" y="1398268"/>
                    <a:pt x="1850888" y="1408712"/>
                  </a:cubicBezTo>
                  <a:cubicBezTo>
                    <a:pt x="1840444" y="1419157"/>
                    <a:pt x="1826278" y="1425024"/>
                    <a:pt x="1811507" y="1425024"/>
                  </a:cubicBezTo>
                  <a:lnTo>
                    <a:pt x="55693" y="1425024"/>
                  </a:lnTo>
                  <a:cubicBezTo>
                    <a:pt x="40922" y="1425024"/>
                    <a:pt x="26757" y="1419157"/>
                    <a:pt x="16312" y="1408712"/>
                  </a:cubicBezTo>
                  <a:cubicBezTo>
                    <a:pt x="5868" y="1398268"/>
                    <a:pt x="0" y="1384102"/>
                    <a:pt x="0" y="1369331"/>
                  </a:cubicBezTo>
                  <a:lnTo>
                    <a:pt x="0" y="55693"/>
                  </a:lnTo>
                  <a:cubicBezTo>
                    <a:pt x="0" y="40922"/>
                    <a:pt x="5868" y="26757"/>
                    <a:pt x="16312" y="16312"/>
                  </a:cubicBezTo>
                  <a:cubicBezTo>
                    <a:pt x="26757" y="5868"/>
                    <a:pt x="40922" y="0"/>
                    <a:pt x="55693" y="0"/>
                  </a:cubicBez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57150"/>
              <a:ext cx="1867201" cy="14821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2113452" y="3762966"/>
            <a:ext cx="6092856" cy="45728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29"/>
              </a:lnSpc>
            </a:pPr>
            <a:r>
              <a:rPr lang="en-US" sz="2592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El problema detectado en nuestro proyecto se fundamenta en los problemas de registro y gestión manual de los trabajadores en una organización. La utilización de hojas de cálculo, documentos en papel o sistemas desordenados complica la administración eficaz del personal, incrementando la probabilidad de equivocaciones y pérdida de datos.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081692" y="3753441"/>
            <a:ext cx="6092856" cy="45461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49"/>
              </a:lnSpc>
            </a:pPr>
            <a:r>
              <a:rPr lang="en-US" sz="2892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Nuestra propuesta sugiere un sistema web que facilite el registro, actualización y gestión de la información de los empleados de forma centralizada y segura, mejorando los procesos y disminuyendo la carga de administración.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081692" y="1258245"/>
            <a:ext cx="6591192" cy="13434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474"/>
              </a:lnSpc>
            </a:pPr>
            <a:r>
              <a:rPr lang="en-US" sz="7481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PROPUESTA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14" r="0" b="-814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808311"/>
            <a:ext cx="7756085" cy="1284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036"/>
              </a:lnSpc>
            </a:pPr>
            <a:r>
              <a:rPr lang="en-US" sz="7168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HERRAMIENTAS: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338769" y="3524524"/>
            <a:ext cx="6679304" cy="4456922"/>
            <a:chOff x="0" y="0"/>
            <a:chExt cx="2160819" cy="144185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160819" cy="1441857"/>
            </a:xfrm>
            <a:custGeom>
              <a:avLst/>
              <a:gdLst/>
              <a:ahLst/>
              <a:cxnLst/>
              <a:rect r="r" b="b" t="t" l="l"/>
              <a:pathLst>
                <a:path h="1441857" w="2160819">
                  <a:moveTo>
                    <a:pt x="59114" y="0"/>
                  </a:moveTo>
                  <a:lnTo>
                    <a:pt x="2101705" y="0"/>
                  </a:lnTo>
                  <a:cubicBezTo>
                    <a:pt x="2117383" y="0"/>
                    <a:pt x="2132419" y="6228"/>
                    <a:pt x="2143505" y="17314"/>
                  </a:cubicBezTo>
                  <a:cubicBezTo>
                    <a:pt x="2154591" y="28400"/>
                    <a:pt x="2160819" y="43436"/>
                    <a:pt x="2160819" y="59114"/>
                  </a:cubicBezTo>
                  <a:lnTo>
                    <a:pt x="2160819" y="1382743"/>
                  </a:lnTo>
                  <a:cubicBezTo>
                    <a:pt x="2160819" y="1398421"/>
                    <a:pt x="2154591" y="1413457"/>
                    <a:pt x="2143505" y="1424543"/>
                  </a:cubicBezTo>
                  <a:cubicBezTo>
                    <a:pt x="2132419" y="1435629"/>
                    <a:pt x="2117383" y="1441857"/>
                    <a:pt x="2101705" y="1441857"/>
                  </a:cubicBezTo>
                  <a:lnTo>
                    <a:pt x="59114" y="1441857"/>
                  </a:lnTo>
                  <a:cubicBezTo>
                    <a:pt x="43436" y="1441857"/>
                    <a:pt x="28400" y="1435629"/>
                    <a:pt x="17314" y="1424543"/>
                  </a:cubicBezTo>
                  <a:cubicBezTo>
                    <a:pt x="6228" y="1413457"/>
                    <a:pt x="0" y="1398421"/>
                    <a:pt x="0" y="1382743"/>
                  </a:cubicBezTo>
                  <a:lnTo>
                    <a:pt x="0" y="59114"/>
                  </a:lnTo>
                  <a:cubicBezTo>
                    <a:pt x="0" y="43436"/>
                    <a:pt x="6228" y="28400"/>
                    <a:pt x="17314" y="17314"/>
                  </a:cubicBezTo>
                  <a:cubicBezTo>
                    <a:pt x="28400" y="6228"/>
                    <a:pt x="43436" y="0"/>
                    <a:pt x="59114" y="0"/>
                  </a:cubicBez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57150"/>
              <a:ext cx="2160819" cy="14990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970389" y="4083502"/>
            <a:ext cx="5416065" cy="33762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1587" indent="-345793" lvl="1">
              <a:lnSpc>
                <a:spcPts val="4484"/>
              </a:lnSpc>
              <a:buFont typeface="Arial"/>
              <a:buChar char="•"/>
            </a:pPr>
            <a:r>
              <a:rPr lang="en-US" sz="3203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SQL SERVER: Gestor de base de datos.</a:t>
            </a:r>
          </a:p>
          <a:p>
            <a:pPr algn="l" marL="691587" indent="-345793" lvl="1">
              <a:lnSpc>
                <a:spcPts val="4484"/>
              </a:lnSpc>
              <a:buFont typeface="Arial"/>
              <a:buChar char="•"/>
            </a:pPr>
            <a:r>
              <a:rPr lang="en-US" sz="3203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VISUAL STUDIO: Desarrollo del frontend</a:t>
            </a:r>
          </a:p>
          <a:p>
            <a:pPr algn="l" marL="691587" indent="-345793" lvl="1">
              <a:lnSpc>
                <a:spcPts val="4484"/>
              </a:lnSpc>
              <a:buFont typeface="Arial"/>
              <a:buChar char="•"/>
            </a:pPr>
            <a:r>
              <a:rPr lang="en-US" sz="3203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STS (codigo backEnd)</a:t>
            </a:r>
          </a:p>
          <a:p>
            <a:pPr algn="l">
              <a:lnSpc>
                <a:spcPts val="4484"/>
              </a:lnSpc>
            </a:pPr>
          </a:p>
        </p:txBody>
      </p:sp>
      <p:grpSp>
        <p:nvGrpSpPr>
          <p:cNvPr name="Group 8" id="8"/>
          <p:cNvGrpSpPr/>
          <p:nvPr/>
        </p:nvGrpSpPr>
        <p:grpSpPr>
          <a:xfrm rot="0">
            <a:off x="10333232" y="3565314"/>
            <a:ext cx="6303757" cy="4416132"/>
            <a:chOff x="0" y="0"/>
            <a:chExt cx="2039326" cy="142866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039326" cy="1428661"/>
            </a:xfrm>
            <a:custGeom>
              <a:avLst/>
              <a:gdLst/>
              <a:ahLst/>
              <a:cxnLst/>
              <a:rect r="r" b="b" t="t" l="l"/>
              <a:pathLst>
                <a:path h="1428661" w="2039326">
                  <a:moveTo>
                    <a:pt x="62635" y="0"/>
                  </a:moveTo>
                  <a:lnTo>
                    <a:pt x="1976690" y="0"/>
                  </a:lnTo>
                  <a:cubicBezTo>
                    <a:pt x="2011283" y="0"/>
                    <a:pt x="2039326" y="28043"/>
                    <a:pt x="2039326" y="62635"/>
                  </a:cubicBezTo>
                  <a:lnTo>
                    <a:pt x="2039326" y="1366025"/>
                  </a:lnTo>
                  <a:cubicBezTo>
                    <a:pt x="2039326" y="1382637"/>
                    <a:pt x="2032727" y="1398569"/>
                    <a:pt x="2020980" y="1410315"/>
                  </a:cubicBezTo>
                  <a:cubicBezTo>
                    <a:pt x="2009234" y="1422062"/>
                    <a:pt x="1993302" y="1428661"/>
                    <a:pt x="1976690" y="1428661"/>
                  </a:cubicBezTo>
                  <a:lnTo>
                    <a:pt x="62635" y="1428661"/>
                  </a:lnTo>
                  <a:cubicBezTo>
                    <a:pt x="28043" y="1428661"/>
                    <a:pt x="0" y="1400618"/>
                    <a:pt x="0" y="1366025"/>
                  </a:cubicBezTo>
                  <a:lnTo>
                    <a:pt x="0" y="62635"/>
                  </a:lnTo>
                  <a:cubicBezTo>
                    <a:pt x="0" y="46023"/>
                    <a:pt x="6599" y="30092"/>
                    <a:pt x="18345" y="18345"/>
                  </a:cubicBezTo>
                  <a:cubicBezTo>
                    <a:pt x="30092" y="6599"/>
                    <a:pt x="46023" y="0"/>
                    <a:pt x="62635" y="0"/>
                  </a:cubicBez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2039326" cy="14858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0754628" y="4083540"/>
            <a:ext cx="5460966" cy="33761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1914" indent="-345957" lvl="1">
              <a:lnSpc>
                <a:spcPts val="4486"/>
              </a:lnSpc>
              <a:buFont typeface="Arial"/>
              <a:buChar char="•"/>
            </a:pPr>
            <a:r>
              <a:rPr lang="en-US" sz="3204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Registro y consulta de los Empleados.</a:t>
            </a:r>
          </a:p>
          <a:p>
            <a:pPr algn="l" marL="691914" indent="-345957" lvl="1">
              <a:lnSpc>
                <a:spcPts val="4486"/>
              </a:lnSpc>
              <a:buFont typeface="Arial"/>
              <a:buChar char="•"/>
            </a:pPr>
            <a:r>
              <a:rPr lang="en-US" sz="3204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Modificar los Empleados ingresados. </a:t>
            </a:r>
          </a:p>
          <a:p>
            <a:pPr algn="l" marL="691914" indent="-345957" lvl="1">
              <a:lnSpc>
                <a:spcPts val="4486"/>
              </a:lnSpc>
              <a:buFont typeface="Arial"/>
              <a:buChar char="•"/>
            </a:pPr>
            <a:r>
              <a:rPr lang="en-US" sz="3204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Login y Registro de usuarios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503215" y="1808311"/>
            <a:ext cx="7756085" cy="1284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036"/>
              </a:lnSpc>
            </a:pPr>
            <a:r>
              <a:rPr lang="en-US" sz="7168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FUNCIONALIDAD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14" r="0" b="-814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908956" y="1948590"/>
            <a:ext cx="14862783" cy="6870323"/>
            <a:chOff x="0" y="0"/>
            <a:chExt cx="4808252" cy="222261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08252" cy="2222615"/>
            </a:xfrm>
            <a:custGeom>
              <a:avLst/>
              <a:gdLst/>
              <a:ahLst/>
              <a:cxnLst/>
              <a:rect r="r" b="b" t="t" l="l"/>
              <a:pathLst>
                <a:path h="2222615" w="4808252">
                  <a:moveTo>
                    <a:pt x="26566" y="0"/>
                  </a:moveTo>
                  <a:lnTo>
                    <a:pt x="4781687" y="0"/>
                  </a:lnTo>
                  <a:cubicBezTo>
                    <a:pt x="4788733" y="0"/>
                    <a:pt x="4795489" y="2799"/>
                    <a:pt x="4800471" y="7781"/>
                  </a:cubicBezTo>
                  <a:cubicBezTo>
                    <a:pt x="4805454" y="12763"/>
                    <a:pt x="4808252" y="19520"/>
                    <a:pt x="4808252" y="26566"/>
                  </a:cubicBezTo>
                  <a:lnTo>
                    <a:pt x="4808252" y="2196049"/>
                  </a:lnTo>
                  <a:cubicBezTo>
                    <a:pt x="4808252" y="2203095"/>
                    <a:pt x="4805454" y="2209852"/>
                    <a:pt x="4800471" y="2214834"/>
                  </a:cubicBezTo>
                  <a:cubicBezTo>
                    <a:pt x="4795489" y="2219816"/>
                    <a:pt x="4788733" y="2222615"/>
                    <a:pt x="4781687" y="2222615"/>
                  </a:cubicBezTo>
                  <a:lnTo>
                    <a:pt x="26566" y="2222615"/>
                  </a:lnTo>
                  <a:cubicBezTo>
                    <a:pt x="19520" y="2222615"/>
                    <a:pt x="12763" y="2219816"/>
                    <a:pt x="7781" y="2214834"/>
                  </a:cubicBezTo>
                  <a:cubicBezTo>
                    <a:pt x="2799" y="2209852"/>
                    <a:pt x="0" y="2203095"/>
                    <a:pt x="0" y="2196049"/>
                  </a:cubicBezTo>
                  <a:lnTo>
                    <a:pt x="0" y="26566"/>
                  </a:lnTo>
                  <a:cubicBezTo>
                    <a:pt x="0" y="19520"/>
                    <a:pt x="2799" y="12763"/>
                    <a:pt x="7781" y="7781"/>
                  </a:cubicBezTo>
                  <a:cubicBezTo>
                    <a:pt x="12763" y="2799"/>
                    <a:pt x="19520" y="0"/>
                    <a:pt x="26566" y="0"/>
                  </a:cubicBez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4808252" cy="22797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4601157" y="2116234"/>
            <a:ext cx="9085687" cy="11027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516"/>
              </a:lnSpc>
            </a:pPr>
            <a:r>
              <a:rPr lang="en-US" b="true" sz="6082">
                <a:solidFill>
                  <a:srgbClr val="0A152F"/>
                </a:solidFill>
                <a:latin typeface="Poppins Bold"/>
                <a:ea typeface="Poppins Bold"/>
                <a:cs typeface="Poppins Bold"/>
                <a:sym typeface="Poppins Bold"/>
              </a:rPr>
              <a:t>CONCLUCION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705306" y="3811083"/>
            <a:ext cx="13286198" cy="40415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34"/>
              </a:lnSpc>
            </a:pPr>
            <a:r>
              <a:rPr lang="en-US" sz="2882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El Sistema de Gestión de Empleados alcanza las metas establecidas, ofreciendo una solución segura y eficaz para la gestión del personal en una compañía.</a:t>
            </a:r>
          </a:p>
          <a:p>
            <a:pPr algn="just">
              <a:lnSpc>
                <a:spcPts val="4034"/>
              </a:lnSpc>
            </a:pPr>
            <a:r>
              <a:rPr lang="en-US" sz="2882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Su diseño versátil permite futuras expansiones, garantizando la capacidad de adaptación a nuevas demandas de la organización.</a:t>
            </a:r>
          </a:p>
          <a:p>
            <a:pPr algn="just">
              <a:lnSpc>
                <a:spcPts val="4034"/>
              </a:lnSpc>
            </a:pPr>
            <a:r>
              <a:rPr lang="en-US" sz="2882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Además, la puesta en marcha de estrategias de seguridad como el encriptado de claves y la verificación asegura la salvaguarda de la información, proporcionando un acceso regulado y seguro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14" r="0" b="-814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712609" y="1503851"/>
            <a:ext cx="14862783" cy="7279297"/>
            <a:chOff x="0" y="0"/>
            <a:chExt cx="4808252" cy="235492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08252" cy="2354922"/>
            </a:xfrm>
            <a:custGeom>
              <a:avLst/>
              <a:gdLst/>
              <a:ahLst/>
              <a:cxnLst/>
              <a:rect r="r" b="b" t="t" l="l"/>
              <a:pathLst>
                <a:path h="2354922" w="4808252">
                  <a:moveTo>
                    <a:pt x="26566" y="0"/>
                  </a:moveTo>
                  <a:lnTo>
                    <a:pt x="4781687" y="0"/>
                  </a:lnTo>
                  <a:cubicBezTo>
                    <a:pt x="4788733" y="0"/>
                    <a:pt x="4795489" y="2799"/>
                    <a:pt x="4800471" y="7781"/>
                  </a:cubicBezTo>
                  <a:cubicBezTo>
                    <a:pt x="4805454" y="12763"/>
                    <a:pt x="4808252" y="19520"/>
                    <a:pt x="4808252" y="26566"/>
                  </a:cubicBezTo>
                  <a:lnTo>
                    <a:pt x="4808252" y="2328357"/>
                  </a:lnTo>
                  <a:cubicBezTo>
                    <a:pt x="4808252" y="2335402"/>
                    <a:pt x="4805454" y="2342159"/>
                    <a:pt x="4800471" y="2347141"/>
                  </a:cubicBezTo>
                  <a:cubicBezTo>
                    <a:pt x="4795489" y="2352123"/>
                    <a:pt x="4788733" y="2354922"/>
                    <a:pt x="4781687" y="2354922"/>
                  </a:cubicBezTo>
                  <a:lnTo>
                    <a:pt x="26566" y="2354922"/>
                  </a:lnTo>
                  <a:cubicBezTo>
                    <a:pt x="19520" y="2354922"/>
                    <a:pt x="12763" y="2352123"/>
                    <a:pt x="7781" y="2347141"/>
                  </a:cubicBezTo>
                  <a:cubicBezTo>
                    <a:pt x="2799" y="2342159"/>
                    <a:pt x="0" y="2335402"/>
                    <a:pt x="0" y="2328357"/>
                  </a:cubicBezTo>
                  <a:lnTo>
                    <a:pt x="0" y="26566"/>
                  </a:lnTo>
                  <a:cubicBezTo>
                    <a:pt x="0" y="19520"/>
                    <a:pt x="2799" y="12763"/>
                    <a:pt x="7781" y="7781"/>
                  </a:cubicBezTo>
                  <a:cubicBezTo>
                    <a:pt x="12763" y="2799"/>
                    <a:pt x="19520" y="0"/>
                    <a:pt x="26566" y="0"/>
                  </a:cubicBez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4808252" cy="24120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4601157" y="2116234"/>
            <a:ext cx="9085687" cy="11027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516"/>
              </a:lnSpc>
            </a:pPr>
            <a:r>
              <a:rPr lang="en-US" b="true" sz="6082">
                <a:solidFill>
                  <a:srgbClr val="0A152F"/>
                </a:solidFill>
                <a:latin typeface="Poppins Bold"/>
                <a:ea typeface="Poppins Bold"/>
                <a:cs typeface="Poppins Bold"/>
                <a:sym typeface="Poppins Bold"/>
              </a:rPr>
              <a:t>RECOMENDACIONES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448575" y="3633031"/>
            <a:ext cx="11390851" cy="27783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62"/>
              </a:lnSpc>
            </a:pPr>
            <a:r>
              <a:rPr lang="en-US" sz="3116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Mantener el sistema actualizado según las tendencias del mercado ,asimismo fortalecer la seguridad de los datos de usuario y tambien integrar nuevas funcionalidades según las necesidades de los usuarios.</a:t>
            </a:r>
          </a:p>
          <a:p>
            <a:pPr algn="ctr">
              <a:lnSpc>
                <a:spcPts val="4362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14" r="0" b="-814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017684" y="3819601"/>
            <a:ext cx="10252632" cy="26192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044"/>
              </a:lnSpc>
            </a:pPr>
            <a:r>
              <a:rPr lang="en-US" b="true" sz="17003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GRACIAS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DAGfxDpyG6A</dc:identifier>
  <dcterms:modified xsi:type="dcterms:W3CDTF">2011-08-01T06:04:30Z</dcterms:modified>
  <cp:revision>1</cp:revision>
  <dc:title>Dark Blue and White Simple Thesis Defense Presentation</dc:title>
</cp:coreProperties>
</file>