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7" r:id="rId5"/>
    <p:sldId id="266" r:id="rId6"/>
    <p:sldId id="269" r:id="rId7"/>
    <p:sldId id="277" r:id="rId8"/>
    <p:sldId id="259" r:id="rId9"/>
    <p:sldId id="273" r:id="rId10"/>
    <p:sldId id="261" r:id="rId11"/>
    <p:sldId id="268" r:id="rId12"/>
    <p:sldId id="280" r:id="rId13"/>
    <p:sldId id="281" r:id="rId14"/>
    <p:sldId id="279" r:id="rId15"/>
    <p:sldId id="282" r:id="rId16"/>
    <p:sldId id="275" r:id="rId17"/>
    <p:sldId id="284" r:id="rId18"/>
    <p:sldId id="278" r:id="rId19"/>
    <p:sldId id="285" r:id="rId20"/>
    <p:sldId id="289" r:id="rId21"/>
    <p:sldId id="288" r:id="rId22"/>
    <p:sldId id="286" r:id="rId23"/>
    <p:sldId id="265" r:id="rId24"/>
    <p:sldId id="270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746" autoAdjust="0"/>
  </p:normalViewPr>
  <p:slideViewPr>
    <p:cSldViewPr>
      <p:cViewPr varScale="1">
        <p:scale>
          <a:sx n="61" d="100"/>
          <a:sy n="61" d="100"/>
        </p:scale>
        <p:origin x="-11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03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activeX/activeX1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5400"/>
  <ax:ocxPr ax:name="ExtentY" ax:value="19050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activeX/activeX2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5400"/>
  <ax:ocxPr ax:name="ExtentY" ax:value="19050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activeX/activeX3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5400"/>
  <ax:ocxPr ax:name="ExtentY" ax:value="19050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activeX/activeX4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5400"/>
  <ax:ocxPr ax:name="ExtentY" ax:value="19050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activeX/activeX5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5400"/>
  <ax:ocxPr ax:name="ExtentY" ax:value="19050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activeX/activeX6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5400"/>
  <ax:ocxPr ax:name="ExtentY" ax:value="19050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activeX/activeX7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5400"/>
  <ax:ocxPr ax:name="ExtentY" ax:value="19050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EFFA1-F9F2-4C39-AA0F-2AECD7A902C5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70F99-B362-4938-8C09-C92DFA46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8FEBE-006D-4E3E-A91E-4E498D1AFCB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2642F-FDAD-4697-9B6F-4650C9BB88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211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2642F-FDAD-4697-9B6F-4650C9BB88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28600"/>
            <a:ext cx="9677400" cy="72580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2009620A-868C-4F51-95DA-72EFCEFE53EC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4572000"/>
            <a:ext cx="7772400" cy="1470025"/>
          </a:xfrm>
        </p:spPr>
        <p:txBody>
          <a:bodyPr anchor="b"/>
          <a:lstStyle>
            <a:lvl1pPr algn="l">
              <a:defRPr sz="3600" baseline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Running the Gears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019800"/>
            <a:ext cx="6400800" cy="762000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ln w="3175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8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9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9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5F5A-77BF-44B6-B174-D460FC9C54F4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1729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4EFF-110D-4B3D-A9FA-CBAC5436BFEB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767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8800" y="3962400"/>
            <a:ext cx="5486400" cy="838200"/>
          </a:xfr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38400" y="1828800"/>
            <a:ext cx="5486400" cy="838200"/>
          </a:xfr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768600" y="2895600"/>
            <a:ext cx="5486400" cy="838200"/>
          </a:xfr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29000" y="5105400"/>
            <a:ext cx="5486400" cy="838200"/>
          </a:xfr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971800" y="762000"/>
            <a:ext cx="5486400" cy="457200"/>
          </a:xfrm>
        </p:spPr>
        <p:txBody>
          <a:bodyPr>
            <a:normAutofit/>
          </a:bodyPr>
          <a:lstStyle>
            <a:lvl1pPr algn="l">
              <a:buFontTx/>
              <a:buNone/>
              <a:defRPr sz="2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62200" y="46038"/>
            <a:ext cx="6477000" cy="944562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4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371600"/>
            <a:ext cx="4648200" cy="1676400"/>
          </a:xfrm>
        </p:spPr>
        <p:txBody>
          <a:bodyPr lIns="274320" tIns="0" rIns="182880" anchor="ctr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2438400" y="3048000"/>
            <a:ext cx="4648200" cy="1676400"/>
          </a:xfrm>
        </p:spPr>
        <p:txBody>
          <a:bodyPr lIns="274320" tIns="0" rIns="182880" anchor="ctr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2438400" y="4724400"/>
            <a:ext cx="4648200" cy="1600200"/>
          </a:xfrm>
        </p:spPr>
        <p:txBody>
          <a:bodyPr lIns="274320" tIns="0" rIns="18288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1371600"/>
            <a:ext cx="1981200" cy="1676401"/>
          </a:xfrm>
        </p:spPr>
        <p:txBody>
          <a:bodyPr>
            <a:noAutofit/>
          </a:bodyPr>
          <a:lstStyle>
            <a:lvl1pPr algn="r"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457200" y="3124200"/>
            <a:ext cx="1981200" cy="1676401"/>
          </a:xfrm>
        </p:spPr>
        <p:txBody>
          <a:bodyPr>
            <a:normAutofit/>
          </a:bodyPr>
          <a:lstStyle>
            <a:lvl1pPr algn="r"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7"/>
          </p:nvPr>
        </p:nvSpPr>
        <p:spPr>
          <a:xfrm>
            <a:off x="457200" y="4876800"/>
            <a:ext cx="1981200" cy="1600200"/>
          </a:xfrm>
        </p:spPr>
        <p:txBody>
          <a:bodyPr>
            <a:normAutofit/>
          </a:bodyPr>
          <a:lstStyle>
            <a:lvl1pPr algn="r"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6477000" cy="944562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793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731145" y="3805238"/>
            <a:ext cx="3108055" cy="2366962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 algn="l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 algn="l">
              <a:buFontTx/>
              <a:buNone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edit Master text styles</a:t>
            </a:r>
          </a:p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Level 2</a:t>
            </a:r>
          </a:p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Level 3</a:t>
            </a:r>
          </a:p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Level 4</a:t>
            </a:r>
          </a:p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657600" y="1447800"/>
            <a:ext cx="3124200" cy="2352675"/>
          </a:xfrm>
        </p:spPr>
        <p:txBody>
          <a:bodyPr>
            <a:normAutofit/>
          </a:bodyPr>
          <a:lstStyle>
            <a:lvl1pPr>
              <a:def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5"/>
          </p:nvPr>
        </p:nvSpPr>
        <p:spPr>
          <a:xfrm>
            <a:off x="2375370" y="3817257"/>
            <a:ext cx="3111031" cy="23622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 algn="l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 algn="l">
              <a:buFontTx/>
              <a:buNone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edit Master text styles</a:t>
            </a:r>
          </a:p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Level 2</a:t>
            </a:r>
          </a:p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Level 3</a:t>
            </a:r>
          </a:p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Level 4</a:t>
            </a:r>
          </a:p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304800" y="1447800"/>
            <a:ext cx="3124200" cy="23526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6477000" cy="944562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4645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0" y="1600200"/>
            <a:ext cx="3048000" cy="3505200"/>
          </a:xfrm>
        </p:spPr>
        <p:txBody>
          <a:bodyPr/>
          <a:lstStyle>
            <a:lvl1pPr marL="0" indent="0" algn="ctr">
              <a:lnSpc>
                <a:spcPts val="1600"/>
              </a:lnSpc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944562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227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5081" y="0"/>
            <a:ext cx="4571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477000" cy="944562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96962"/>
            <a:ext cx="6477000" cy="4906963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35AE-44A1-4ED6-AEA8-5ABBF21A025C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587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28600"/>
            <a:ext cx="9677400" cy="725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10187"/>
            <a:ext cx="6284913" cy="1362075"/>
          </a:xfrm>
        </p:spPr>
        <p:txBody>
          <a:bodyPr anchor="t"/>
          <a:lstStyle>
            <a:lvl1pPr algn="r">
              <a:defRPr sz="40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3810000"/>
            <a:ext cx="6284913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7EA6-E896-45A1-9154-F345903B5BEF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23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477000" cy="944562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295400"/>
            <a:ext cx="30480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371600"/>
            <a:ext cx="30480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2B09-917C-4CE8-84A4-CF423B837BAE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2512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81150"/>
            <a:ext cx="3200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477000" cy="944562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220912"/>
            <a:ext cx="3200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1581150"/>
            <a:ext cx="3200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2220912"/>
            <a:ext cx="3200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432E-D556-49B1-AA44-0ADD980DBED8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263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477000" cy="944562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AE94-C42D-430C-B655-059880745D40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38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ECF5-ED84-44E3-919B-70E0B2BFCC76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78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33487"/>
            <a:ext cx="2438400" cy="1162050"/>
          </a:xfrm>
        </p:spPr>
        <p:txBody>
          <a:bodyPr anchor="b"/>
          <a:lstStyle>
            <a:lvl1pPr algn="l"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52400"/>
            <a:ext cx="399010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395537"/>
            <a:ext cx="24384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1AC4-55E6-48D5-821D-F68F3E06D709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9925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5181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05200" y="152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19400" y="5748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0C21-56B7-41F5-87F4-09CB38B82F8A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867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28600"/>
            <a:ext cx="64770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7B57-B008-4CE5-8338-37E128D97E12}" type="datetime1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E186-3112-4AB8-AF78-FDBC8ACE9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56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ln>
            <a:solidFill>
              <a:schemeClr val="tx1">
                <a:lumMod val="95000"/>
                <a:lumOff val="5000"/>
              </a:schemeClr>
            </a:solidFill>
          </a:ln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d.com/talks/eric_berlow_and_sean_gourley_mapping_ideas_worth_spreading" TargetMode="External"/><Relationship Id="rId3" Type="http://schemas.openxmlformats.org/officeDocument/2006/relationships/hyperlink" Target="http://neo4j.com/" TargetMode="External"/><Relationship Id="rId7" Type="http://schemas.openxmlformats.org/officeDocument/2006/relationships/hyperlink" Target="http://www.ted.com/talks/eric_berlow_how_complexity_leads_to_simplicit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s.cornell.edu/home/kleinber/networks-book/networks-book.pdf" TargetMode="External"/><Relationship Id="rId5" Type="http://schemas.openxmlformats.org/officeDocument/2006/relationships/hyperlink" Target="http://graphdatabases.com/" TargetMode="External"/><Relationship Id="rId4" Type="http://schemas.openxmlformats.org/officeDocument/2006/relationships/hyperlink" Target="http://gist.neo4j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k.linkedin.com/in/adriannich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Adrian_Nichols" TargetMode="External"/><Relationship Id="rId4" Type="http://schemas.openxmlformats.org/officeDocument/2006/relationships/hyperlink" Target="https://github.com/AdrianNicho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1371600" y="5029200"/>
            <a:ext cx="7772400" cy="944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Introduction to Graph Databases</a:t>
            </a:r>
            <a:endParaRPr kumimoji="0" lang="en-GB" sz="3600" b="0" i="0" u="none" strike="noStrike" kern="1200" cap="none" spc="0" normalizeH="0" baseline="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1371600" y="5791200"/>
            <a:ext cx="63754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examples in neo4j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</a:t>
            </a:r>
            <a:r>
              <a:rPr lang="en-GB" dirty="0" err="1" smtClean="0"/>
              <a:t>nozama</a:t>
            </a:r>
            <a:endParaRPr lang="en-GB" dirty="0"/>
          </a:p>
        </p:txBody>
      </p:sp>
      <p:pic>
        <p:nvPicPr>
          <p:cNvPr id="7" name="Picture 6" descr="showing_flipboard_pc_20568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244600"/>
            <a:ext cx="8399050" cy="11226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286000"/>
            <a:ext cx="2632494" cy="12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934200" y="5791200"/>
            <a:ext cx="220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r>
              <a:rPr kumimoji="0" lang="en-GB" sz="9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Surprisingly</a:t>
            </a:r>
            <a:r>
              <a:rPr kumimoji="0" lang="en-GB" sz="900" b="0" i="0" u="none" strike="noStrike" kern="1200" cap="none" spc="0" normalizeH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not affiliated, authorised or associated with Amazon</a:t>
            </a:r>
            <a:endParaRPr kumimoji="0" lang="en-GB" sz="9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686800" y="2209800"/>
            <a:ext cx="457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endParaRPr kumimoji="0" lang="en-GB" sz="32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3810000"/>
            <a:ext cx="289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 Online Catalogue of Items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 Customers Place Orders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 We Deliver in Sports Cars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 …and we use a Graph DB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            </a:t>
            </a:r>
            <a:r>
              <a:rPr kumimoji="0" lang="en-GB" sz="36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endParaRPr kumimoji="0" lang="en-GB" sz="36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504" y="516148"/>
            <a:ext cx="1465052" cy="6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4495800" y="6553200"/>
            <a:ext cx="4648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r>
              <a:rPr kumimoji="0" lang="en-GB" sz="14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Surprisingly</a:t>
            </a:r>
            <a:r>
              <a:rPr kumimoji="0" lang="en-GB" sz="1400" b="0" i="0" u="none" strike="noStrike" kern="1200" cap="none" spc="0" normalizeH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not affiliated, authorised or associated with Amazon</a:t>
            </a:r>
            <a:endParaRPr kumimoji="0" lang="en-GB" sz="14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b="1" dirty="0" smtClean="0"/>
              <a:t>From (design)-[:TO]-&gt;(deployment)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Moving away from RDBMS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Auditing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Recommendations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Shortest vs. Cheapest path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ETL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p:control spid="94210" name="WebBrowser1" r:id="rId2" imgW="9144000" imgH="6858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            </a:t>
            </a:r>
            <a:r>
              <a:rPr kumimoji="0" lang="en-GB" sz="36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endParaRPr kumimoji="0" lang="en-GB" sz="36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504" y="516148"/>
            <a:ext cx="1465052" cy="6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4495800" y="6553200"/>
            <a:ext cx="4648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r>
              <a:rPr kumimoji="0" lang="en-GB" sz="14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Surprisingly</a:t>
            </a:r>
            <a:r>
              <a:rPr kumimoji="0" lang="en-GB" sz="1400" b="0" i="0" u="none" strike="noStrike" kern="1200" cap="none" spc="0" normalizeH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not affiliated, authorised or associated with Amazon</a:t>
            </a:r>
            <a:endParaRPr kumimoji="0" lang="en-GB" sz="14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From (design)-[:TO]-&gt;(deployment)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b="1" dirty="0" smtClean="0"/>
              <a:t>Moving away from RDBMS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Auditing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Recommendations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Shortest vs. Cheapest path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ETL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away from RDBMS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581400" y="2743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CAT1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486400" y="2743200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81400" y="3048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CAT2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581400" y="33528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CAT3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5486400" y="3048000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P2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86400" y="3352800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P3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486400" y="3657600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P4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486400" y="4572000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P7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5486400" y="4267200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P6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5486400" y="3962400"/>
            <a:ext cx="762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P5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7315200" y="2743200"/>
            <a:ext cx="762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/>
              <a:t>CUST1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315200" y="3048000"/>
            <a:ext cx="762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/>
              <a:t>CUST2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315200" y="3352800"/>
            <a:ext cx="762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/>
              <a:t>CUST3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336037" y="2221468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categories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64298" y="2222500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products</a:t>
            </a:r>
            <a:endParaRPr lang="en-GB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2222500"/>
            <a:ext cx="120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customers</a:t>
            </a:r>
            <a:endParaRPr lang="en-GB" b="1" dirty="0"/>
          </a:p>
        </p:txBody>
      </p:sp>
      <p:cxnSp>
        <p:nvCxnSpPr>
          <p:cNvPr id="39" name="Straight Arrow Connector 38"/>
          <p:cNvCxnSpPr>
            <a:stCxn id="13" idx="3"/>
            <a:endCxn id="14" idx="1"/>
          </p:cNvCxnSpPr>
          <p:nvPr/>
        </p:nvCxnSpPr>
        <p:spPr>
          <a:xfrm>
            <a:off x="4343400" y="28956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6" idx="1"/>
          </p:cNvCxnSpPr>
          <p:nvPr/>
        </p:nvCxnSpPr>
        <p:spPr>
          <a:xfrm>
            <a:off x="4528223" y="2406134"/>
            <a:ext cx="836075" cy="10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37" idx="1"/>
          </p:cNvCxnSpPr>
          <p:nvPr/>
        </p:nvCxnSpPr>
        <p:spPr>
          <a:xfrm>
            <a:off x="6400800" y="24071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3"/>
            <a:endCxn id="25" idx="1"/>
          </p:cNvCxnSpPr>
          <p:nvPr/>
        </p:nvCxnSpPr>
        <p:spPr>
          <a:xfrm>
            <a:off x="4343400" y="2895600"/>
            <a:ext cx="11430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3"/>
            <a:endCxn id="27" idx="1"/>
          </p:cNvCxnSpPr>
          <p:nvPr/>
        </p:nvCxnSpPr>
        <p:spPr>
          <a:xfrm>
            <a:off x="4343400" y="3200400"/>
            <a:ext cx="1143000" cy="60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3"/>
            <a:endCxn id="29" idx="1"/>
          </p:cNvCxnSpPr>
          <p:nvPr/>
        </p:nvCxnSpPr>
        <p:spPr>
          <a:xfrm>
            <a:off x="4343400" y="3200400"/>
            <a:ext cx="1143000" cy="1219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6" idx="1"/>
          </p:cNvCxnSpPr>
          <p:nvPr/>
        </p:nvCxnSpPr>
        <p:spPr>
          <a:xfrm>
            <a:off x="4343400" y="35052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3"/>
            <a:endCxn id="30" idx="1"/>
          </p:cNvCxnSpPr>
          <p:nvPr/>
        </p:nvCxnSpPr>
        <p:spPr>
          <a:xfrm>
            <a:off x="4343400" y="3505200"/>
            <a:ext cx="1143000" cy="60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3"/>
            <a:endCxn id="28" idx="1"/>
          </p:cNvCxnSpPr>
          <p:nvPr/>
        </p:nvCxnSpPr>
        <p:spPr>
          <a:xfrm>
            <a:off x="4343400" y="3505200"/>
            <a:ext cx="1143000" cy="1219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2" idx="1"/>
            <a:endCxn id="14" idx="3"/>
          </p:cNvCxnSpPr>
          <p:nvPr/>
        </p:nvCxnSpPr>
        <p:spPr>
          <a:xfrm flipH="1">
            <a:off x="6248400" y="28956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1"/>
            <a:endCxn id="27" idx="3"/>
          </p:cNvCxnSpPr>
          <p:nvPr/>
        </p:nvCxnSpPr>
        <p:spPr>
          <a:xfrm flipH="1">
            <a:off x="6248400" y="2895600"/>
            <a:ext cx="106680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1"/>
            <a:endCxn id="30" idx="3"/>
          </p:cNvCxnSpPr>
          <p:nvPr/>
        </p:nvCxnSpPr>
        <p:spPr>
          <a:xfrm flipH="1">
            <a:off x="6248400" y="2895600"/>
            <a:ext cx="1066800" cy="1219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3" idx="1"/>
            <a:endCxn id="26" idx="3"/>
          </p:cNvCxnSpPr>
          <p:nvPr/>
        </p:nvCxnSpPr>
        <p:spPr>
          <a:xfrm flipH="1">
            <a:off x="6248400" y="3200400"/>
            <a:ext cx="10668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3" idx="1"/>
            <a:endCxn id="28" idx="3"/>
          </p:cNvCxnSpPr>
          <p:nvPr/>
        </p:nvCxnSpPr>
        <p:spPr>
          <a:xfrm flipH="1">
            <a:off x="6248400" y="3200400"/>
            <a:ext cx="1066800" cy="15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" idx="1"/>
            <a:endCxn id="25" idx="3"/>
          </p:cNvCxnSpPr>
          <p:nvPr/>
        </p:nvCxnSpPr>
        <p:spPr>
          <a:xfrm flipH="1" flipV="1">
            <a:off x="6248400" y="3200400"/>
            <a:ext cx="10668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4" idx="1"/>
            <a:endCxn id="29" idx="3"/>
          </p:cNvCxnSpPr>
          <p:nvPr/>
        </p:nvCxnSpPr>
        <p:spPr>
          <a:xfrm flipH="1">
            <a:off x="6248400" y="3505200"/>
            <a:ext cx="106680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352800" y="1143000"/>
            <a:ext cx="4724400" cy="5105400"/>
            <a:chOff x="3352800" y="1143000"/>
            <a:chExt cx="4724400" cy="5105400"/>
          </a:xfrm>
        </p:grpSpPr>
        <p:sp>
          <p:nvSpPr>
            <p:cNvPr id="106" name="Rectangle 105"/>
            <p:cNvSpPr/>
            <p:nvPr/>
          </p:nvSpPr>
          <p:spPr>
            <a:xfrm>
              <a:off x="7315200" y="4953000"/>
              <a:ext cx="76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CAT1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705600" y="4191000"/>
              <a:ext cx="7620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P1</a:t>
              </a:r>
              <a:endParaRPr lang="en-GB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52800" y="4953000"/>
              <a:ext cx="76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CAT2</a:t>
              </a:r>
              <a:endParaRPr lang="en-GB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486400" y="2209800"/>
              <a:ext cx="76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CAT3</a:t>
              </a:r>
              <a:endParaRPr lang="en-GB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705600" y="5943600"/>
              <a:ext cx="7620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P2</a:t>
              </a:r>
              <a:endParaRPr lang="en-GB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858000" y="1600200"/>
              <a:ext cx="7620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P3</a:t>
              </a:r>
              <a:endParaRPr lang="en-GB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572000" y="4191000"/>
              <a:ext cx="7620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P4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114800" y="1600200"/>
              <a:ext cx="7620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P7</a:t>
              </a:r>
              <a:endParaRPr lang="en-GB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67200" y="5943600"/>
              <a:ext cx="7620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P6</a:t>
              </a:r>
              <a:endParaRPr lang="en-GB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86400" y="2895600"/>
              <a:ext cx="7620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P5</a:t>
              </a:r>
              <a:endParaRPr lang="en-GB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486400" y="3581400"/>
              <a:ext cx="7620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CUST1</a:t>
              </a:r>
              <a:endParaRPr lang="en-GB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486400" y="1143000"/>
              <a:ext cx="7620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CUST2</a:t>
              </a:r>
              <a:endParaRPr lang="en-GB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486400" y="5486400"/>
              <a:ext cx="7620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CUST3</a:t>
              </a:r>
              <a:endParaRPr lang="en-GB" dirty="0"/>
            </a:p>
          </p:txBody>
        </p:sp>
        <p:cxnSp>
          <p:nvCxnSpPr>
            <p:cNvPr id="119" name="Straight Arrow Connector 118"/>
            <p:cNvCxnSpPr>
              <a:stCxn id="106" idx="0"/>
              <a:endCxn id="107" idx="2"/>
            </p:cNvCxnSpPr>
            <p:nvPr/>
          </p:nvCxnSpPr>
          <p:spPr>
            <a:xfrm flipH="1" flipV="1">
              <a:off x="7086600" y="4495800"/>
              <a:ext cx="609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6" idx="2"/>
              <a:endCxn id="110" idx="0"/>
            </p:cNvCxnSpPr>
            <p:nvPr/>
          </p:nvCxnSpPr>
          <p:spPr>
            <a:xfrm flipH="1">
              <a:off x="7086600" y="5257800"/>
              <a:ext cx="609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8" idx="3"/>
              <a:endCxn id="112" idx="2"/>
            </p:cNvCxnSpPr>
            <p:nvPr/>
          </p:nvCxnSpPr>
          <p:spPr>
            <a:xfrm flipV="1">
              <a:off x="4114800" y="4495800"/>
              <a:ext cx="8382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8" idx="3"/>
              <a:endCxn id="114" idx="0"/>
            </p:cNvCxnSpPr>
            <p:nvPr/>
          </p:nvCxnSpPr>
          <p:spPr>
            <a:xfrm>
              <a:off x="4114800" y="5105400"/>
              <a:ext cx="53340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9" idx="3"/>
              <a:endCxn id="111" idx="2"/>
            </p:cNvCxnSpPr>
            <p:nvPr/>
          </p:nvCxnSpPr>
          <p:spPr>
            <a:xfrm flipV="1">
              <a:off x="6248400" y="1905000"/>
              <a:ext cx="990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9" idx="2"/>
              <a:endCxn id="115" idx="0"/>
            </p:cNvCxnSpPr>
            <p:nvPr/>
          </p:nvCxnSpPr>
          <p:spPr>
            <a:xfrm>
              <a:off x="5867400" y="25146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09" idx="1"/>
              <a:endCxn id="113" idx="2"/>
            </p:cNvCxnSpPr>
            <p:nvPr/>
          </p:nvCxnSpPr>
          <p:spPr>
            <a:xfrm flipH="1" flipV="1">
              <a:off x="4495800" y="1905000"/>
              <a:ext cx="990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6" idx="3"/>
              <a:endCxn id="107" idx="0"/>
            </p:cNvCxnSpPr>
            <p:nvPr/>
          </p:nvCxnSpPr>
          <p:spPr>
            <a:xfrm>
              <a:off x="6248400" y="3733800"/>
              <a:ext cx="8382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6" idx="1"/>
              <a:endCxn id="112" idx="0"/>
            </p:cNvCxnSpPr>
            <p:nvPr/>
          </p:nvCxnSpPr>
          <p:spPr>
            <a:xfrm flipH="1">
              <a:off x="4953000" y="3733800"/>
              <a:ext cx="5334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6" idx="0"/>
              <a:endCxn id="115" idx="2"/>
            </p:cNvCxnSpPr>
            <p:nvPr/>
          </p:nvCxnSpPr>
          <p:spPr>
            <a:xfrm flipV="1">
              <a:off x="5867400" y="32004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7" idx="3"/>
              <a:endCxn id="111" idx="0"/>
            </p:cNvCxnSpPr>
            <p:nvPr/>
          </p:nvCxnSpPr>
          <p:spPr>
            <a:xfrm>
              <a:off x="6248400" y="1295400"/>
              <a:ext cx="9906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7" idx="1"/>
              <a:endCxn id="113" idx="0"/>
            </p:cNvCxnSpPr>
            <p:nvPr/>
          </p:nvCxnSpPr>
          <p:spPr>
            <a:xfrm flipH="1">
              <a:off x="4495800" y="1295400"/>
              <a:ext cx="9906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18" idx="3"/>
              <a:endCxn id="110" idx="1"/>
            </p:cNvCxnSpPr>
            <p:nvPr/>
          </p:nvCxnSpPr>
          <p:spPr>
            <a:xfrm>
              <a:off x="6248400" y="5638800"/>
              <a:ext cx="4572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18" idx="1"/>
              <a:endCxn id="114" idx="3"/>
            </p:cNvCxnSpPr>
            <p:nvPr/>
          </p:nvCxnSpPr>
          <p:spPr>
            <a:xfrm flipH="1">
              <a:off x="5029200" y="5638800"/>
              <a:ext cx="4572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8334 0.3444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17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0833 0.3111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15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0834 -0.18889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9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4166 0.24445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12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4166 0.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20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333 -0.2555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-128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15834 0.12222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61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2222 L 3.33333E-6 -0.0888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15834 0.22223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111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6667 -0.43333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-217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2.22222E-6 L -0.2 0.2222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20834 0.3111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5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 -0.2777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139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/>
      <p:bldP spid="36" grpId="0"/>
      <p:bldP spid="37" grpId="0"/>
      <p:bldP spid="3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            </a:t>
            </a:r>
            <a:r>
              <a:rPr kumimoji="0" lang="en-GB" sz="36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endParaRPr kumimoji="0" lang="en-GB" sz="36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504" y="516148"/>
            <a:ext cx="1465052" cy="6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4495800" y="6553200"/>
            <a:ext cx="4648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r>
              <a:rPr kumimoji="0" lang="en-GB" sz="14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Surprisingly</a:t>
            </a:r>
            <a:r>
              <a:rPr kumimoji="0" lang="en-GB" sz="1400" b="0" i="0" u="none" strike="noStrike" kern="1200" cap="none" spc="0" normalizeH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not affiliated, authorised or associated with Amazon</a:t>
            </a:r>
            <a:endParaRPr kumimoji="0" lang="en-GB" sz="14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From (design)-[:TO]-&gt;(deployment)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Moving away from RDBMS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b="1" dirty="0" smtClean="0"/>
              <a:t>Auditing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Recommendations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Shortest vs. Cheapest path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ETL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p:control spid="38914" name="WebBrowser1" r:id="rId2" imgW="9144000" imgH="6858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            </a:t>
            </a:r>
            <a:r>
              <a:rPr kumimoji="0" lang="en-GB" sz="36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endParaRPr kumimoji="0" lang="en-GB" sz="36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504" y="516148"/>
            <a:ext cx="1465052" cy="6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4495800" y="6553200"/>
            <a:ext cx="4648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r>
              <a:rPr kumimoji="0" lang="en-GB" sz="14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Surprisingly</a:t>
            </a:r>
            <a:r>
              <a:rPr kumimoji="0" lang="en-GB" sz="1400" b="0" i="0" u="none" strike="noStrike" kern="1200" cap="none" spc="0" normalizeH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not affiliated, authorised or associated with Amazon</a:t>
            </a:r>
            <a:endParaRPr kumimoji="0" lang="en-GB" sz="14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From (design)-[:TO]-&gt;(deployment)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Moving away from RDBMS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Auditing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b="1" dirty="0" smtClean="0"/>
              <a:t>Recommendations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Shortest vs. Cheapest path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ETL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p:control spid="73730" name="WebBrowser1" r:id="rId2" imgW="9144000" imgH="6858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            </a:t>
            </a:r>
            <a:r>
              <a:rPr kumimoji="0" lang="en-GB" sz="36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endParaRPr kumimoji="0" lang="en-GB" sz="36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504" y="516148"/>
            <a:ext cx="1465052" cy="6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4495800" y="6553200"/>
            <a:ext cx="4648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r>
              <a:rPr kumimoji="0" lang="en-GB" sz="14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Surprisingly</a:t>
            </a:r>
            <a:r>
              <a:rPr kumimoji="0" lang="en-GB" sz="1400" b="0" i="0" u="none" strike="noStrike" kern="1200" cap="none" spc="0" normalizeH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not affiliated, authorised or associated with Amazon</a:t>
            </a:r>
            <a:endParaRPr kumimoji="0" lang="en-GB" sz="14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From (design)-[:TO]-&gt;(deployment)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Moving away from RDBMS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Auditing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Recommendations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 Shortest vs. Cheapest path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ETL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6248400" y="4953000"/>
            <a:ext cx="468327" cy="773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6858000" y="4419600"/>
            <a:ext cx="762000" cy="318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743200" y="1066800"/>
            <a:ext cx="1944216" cy="19442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751312" y="994792"/>
            <a:ext cx="1440160" cy="37457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Person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6559624" y="1079863"/>
            <a:ext cx="1944216" cy="194421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59624" y="187195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name:  </a:t>
            </a:r>
            <a:r>
              <a:rPr lang="en-GB" sz="1600" b="1" dirty="0" smtClean="0">
                <a:solidFill>
                  <a:schemeClr val="bg1"/>
                </a:solidFill>
              </a:rPr>
              <a:t>Agile Coach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3715308" y="3011016"/>
            <a:ext cx="0" cy="15698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5" idx="1"/>
          </p:cNvCxnSpPr>
          <p:nvPr/>
        </p:nvCxnSpPr>
        <p:spPr>
          <a:xfrm>
            <a:off x="4402692" y="2726292"/>
            <a:ext cx="1063632" cy="7588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>
            <a:off x="4687416" y="2038908"/>
            <a:ext cx="1872208" cy="23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1871951"/>
            <a:ext cx="194421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name:  </a:t>
            </a:r>
            <a:r>
              <a:rPr lang="en-GB" sz="1600" b="1" dirty="0" smtClean="0">
                <a:solidFill>
                  <a:schemeClr val="bg1"/>
                </a:solidFill>
              </a:rPr>
              <a:t>Adrian Nichols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3200400"/>
            <a:ext cx="1944216" cy="194421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9712" y="3128392"/>
            <a:ext cx="1440160" cy="37457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Job Role</a:t>
            </a:r>
            <a:endParaRPr lang="en-GB" sz="1600" b="1" dirty="0"/>
          </a:p>
        </p:txBody>
      </p:sp>
      <p:sp>
        <p:nvSpPr>
          <p:cNvPr id="18" name="Oval 17"/>
          <p:cNvSpPr/>
          <p:nvPr/>
        </p:nvSpPr>
        <p:spPr>
          <a:xfrm>
            <a:off x="2743200" y="4580871"/>
            <a:ext cx="1944216" cy="194421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1312" y="4508863"/>
            <a:ext cx="1440160" cy="37457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Job Role</a:t>
            </a:r>
            <a:endParaRPr lang="en-GB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87216" y="5372959"/>
            <a:ext cx="7200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name: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5288" y="5156935"/>
            <a:ext cx="1440160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Freelance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Project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Manager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63872" y="4191000"/>
            <a:ext cx="1116632" cy="11166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0" y="460775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name:  </a:t>
            </a:r>
            <a:r>
              <a:rPr lang="en-GB" sz="1100" b="1" dirty="0" err="1" smtClean="0">
                <a:solidFill>
                  <a:schemeClr val="bg1"/>
                </a:solidFill>
              </a:rPr>
              <a:t>maelstrm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53200" y="5562600"/>
            <a:ext cx="1116632" cy="11166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39736" y="5986790"/>
            <a:ext cx="1332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name:  </a:t>
            </a:r>
            <a:r>
              <a:rPr lang="en-GB" sz="1100" b="1" dirty="0" smtClean="0">
                <a:solidFill>
                  <a:schemeClr val="bg1"/>
                </a:solidFill>
              </a:rPr>
              <a:t>crootopia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1944" y="4117583"/>
            <a:ext cx="792088" cy="28944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err="1" smtClean="0"/>
              <a:t>StartUp</a:t>
            </a:r>
            <a:endParaRPr lang="en-GB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01272" y="5562600"/>
            <a:ext cx="792088" cy="28944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err="1" smtClean="0"/>
              <a:t>StartUp</a:t>
            </a:r>
            <a:endParaRPr lang="en-GB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1752600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WORKS_AS</a:t>
            </a:r>
            <a:endParaRPr lang="en-GB" sz="1400" b="1" dirty="0"/>
          </a:p>
        </p:txBody>
      </p:sp>
      <p:sp>
        <p:nvSpPr>
          <p:cNvPr id="41" name="TextBox 40"/>
          <p:cNvSpPr txBox="1"/>
          <p:nvPr/>
        </p:nvSpPr>
        <p:spPr>
          <a:xfrm rot="2131414">
            <a:off x="4408391" y="2832812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WORKS_AS</a:t>
            </a:r>
            <a:endParaRPr lang="en-GB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282042" y="3590472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WORKS_AS</a:t>
            </a:r>
            <a:endParaRPr lang="en-GB" sz="1400" b="1" dirty="0"/>
          </a:p>
        </p:txBody>
      </p:sp>
      <p:sp>
        <p:nvSpPr>
          <p:cNvPr id="43" name="TextBox 42"/>
          <p:cNvSpPr txBox="1"/>
          <p:nvPr/>
        </p:nvSpPr>
        <p:spPr>
          <a:xfrm rot="1338051">
            <a:off x="6840181" y="4342298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AT</a:t>
            </a:r>
            <a:endParaRPr lang="en-GB" sz="1400" b="1" dirty="0"/>
          </a:p>
        </p:txBody>
      </p:sp>
      <p:sp>
        <p:nvSpPr>
          <p:cNvPr id="44" name="TextBox 43"/>
          <p:cNvSpPr txBox="1"/>
          <p:nvPr/>
        </p:nvSpPr>
        <p:spPr>
          <a:xfrm rot="3346232">
            <a:off x="6021392" y="5144971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AT</a:t>
            </a:r>
            <a:endParaRPr lang="en-GB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67736" y="1007855"/>
            <a:ext cx="1440160" cy="37457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Job Role</a:t>
            </a:r>
            <a:endParaRPr lang="en-GB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03168" y="3949824"/>
            <a:ext cx="7200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name: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1240" y="3733800"/>
            <a:ext cx="1440160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Technical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Jiggery-</a:t>
            </a:r>
          </a:p>
          <a:p>
            <a:r>
              <a:rPr lang="en-GB" sz="1600" b="1" dirty="0" err="1" smtClean="0">
                <a:solidFill>
                  <a:schemeClr val="bg1"/>
                </a:solidFill>
              </a:rPr>
              <a:t>Pokerist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p:control spid="97282" name="WebBrowser1" r:id="rId2" imgW="9144000" imgH="6858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            </a:t>
            </a:r>
            <a:r>
              <a:rPr kumimoji="0" lang="en-GB" sz="36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endParaRPr kumimoji="0" lang="en-GB" sz="36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504" y="516148"/>
            <a:ext cx="1465052" cy="6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4495800" y="6553200"/>
            <a:ext cx="4648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3000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r>
              <a:rPr kumimoji="0" lang="en-GB" sz="14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Surprisingly</a:t>
            </a:r>
            <a:r>
              <a:rPr kumimoji="0" lang="en-GB" sz="1400" b="0" i="0" u="none" strike="noStrike" kern="1200" cap="none" spc="0" normalizeH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not affiliated, authorised or associated with Amazon</a:t>
            </a:r>
            <a:endParaRPr kumimoji="0" lang="en-GB" sz="1400" b="0" i="0" u="none" strike="noStrike" kern="1200" cap="none" spc="0" normalizeH="0" baseline="3000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From (design)-[:TO]-&gt;(deployment)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Moving away from RDBMS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Auditing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Recommendations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Shortest vs. Cheapest path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b="1" dirty="0" smtClean="0"/>
              <a:t>ETL 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p:control spid="95234" name="WebBrowser1" r:id="rId2" imgW="9144000" imgH="6858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Possible Next Steps…</a:t>
            </a:r>
            <a:endParaRPr kumimoji="0" lang="en-GB" sz="3600" b="0" i="0" u="none" strike="noStrike" kern="1200" cap="none" spc="0" normalizeH="0" baseline="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1676400"/>
            <a:ext cx="6248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/>
              <a:t>For those that like to do:</a:t>
            </a:r>
          </a:p>
          <a:p>
            <a:r>
              <a:rPr lang="en-GB" b="1" dirty="0" smtClean="0"/>
              <a:t>Neo4j</a:t>
            </a:r>
            <a:r>
              <a:rPr lang="en-GB" dirty="0" smtClean="0"/>
              <a:t>: </a:t>
            </a:r>
            <a:r>
              <a:rPr lang="en-GB" dirty="0" smtClean="0">
                <a:hlinkClick r:id="rId3"/>
              </a:rPr>
              <a:t>http://neo4j.com/</a:t>
            </a:r>
            <a:endParaRPr lang="en-GB" dirty="0" smtClean="0"/>
          </a:p>
          <a:p>
            <a:r>
              <a:rPr lang="en-GB" b="1" dirty="0" smtClean="0"/>
              <a:t>More Neo4j Examples</a:t>
            </a:r>
            <a:r>
              <a:rPr lang="en-GB" dirty="0" smtClean="0"/>
              <a:t>: </a:t>
            </a:r>
            <a:r>
              <a:rPr lang="en-GB" dirty="0" smtClean="0">
                <a:hlinkClick r:id="rId4"/>
              </a:rPr>
              <a:t>http://gist.neo4j.org/</a:t>
            </a:r>
            <a:endParaRPr lang="en-GB" dirty="0" smtClean="0"/>
          </a:p>
          <a:p>
            <a:endParaRPr lang="en-GB" dirty="0" smtClean="0"/>
          </a:p>
          <a:p>
            <a:r>
              <a:rPr lang="en-GB" sz="2400" b="1" i="1" dirty="0" smtClean="0"/>
              <a:t>For those that like to read:</a:t>
            </a:r>
          </a:p>
          <a:p>
            <a:r>
              <a:rPr lang="en-GB" b="1" dirty="0" smtClean="0"/>
              <a:t>Book</a:t>
            </a:r>
            <a:r>
              <a:rPr lang="en-GB" dirty="0" smtClean="0"/>
              <a:t>: </a:t>
            </a:r>
            <a:r>
              <a:rPr lang="en-GB" dirty="0" smtClean="0">
                <a:hlinkClick r:id="rId5"/>
              </a:rPr>
              <a:t>I. Robinson/J. Webber/E. </a:t>
            </a:r>
            <a:r>
              <a:rPr lang="en-GB" dirty="0" err="1" smtClean="0">
                <a:hlinkClick r:id="rId5"/>
              </a:rPr>
              <a:t>Eifrem</a:t>
            </a:r>
            <a:r>
              <a:rPr lang="en-GB" dirty="0" smtClean="0">
                <a:hlinkClick r:id="rId5"/>
              </a:rPr>
              <a:t> – Graph Databases</a:t>
            </a:r>
            <a:endParaRPr lang="en-GB" dirty="0" smtClean="0"/>
          </a:p>
          <a:p>
            <a:r>
              <a:rPr lang="en-GB" b="1" dirty="0" smtClean="0"/>
              <a:t>Book</a:t>
            </a:r>
            <a:r>
              <a:rPr lang="en-GB" dirty="0" smtClean="0"/>
              <a:t>: </a:t>
            </a:r>
            <a:r>
              <a:rPr lang="en-GB" dirty="0" smtClean="0">
                <a:hlinkClick r:id="rId6"/>
              </a:rPr>
              <a:t>D. Easley/</a:t>
            </a:r>
            <a:r>
              <a:rPr lang="en-GB" dirty="0" err="1" smtClean="0">
                <a:hlinkClick r:id="rId6"/>
              </a:rPr>
              <a:t>J.Kleinberg</a:t>
            </a:r>
            <a:r>
              <a:rPr lang="en-GB" dirty="0" smtClean="0">
                <a:hlinkClick r:id="rId6"/>
              </a:rPr>
              <a:t> – Networks, Crowds and Markets</a:t>
            </a:r>
            <a:endParaRPr lang="en-GB" dirty="0" smtClean="0"/>
          </a:p>
          <a:p>
            <a:endParaRPr lang="en-GB" dirty="0" smtClean="0"/>
          </a:p>
          <a:p>
            <a:r>
              <a:rPr lang="en-GB" sz="2400" b="1" i="1" dirty="0" smtClean="0"/>
              <a:t>For those that like to watch:</a:t>
            </a:r>
          </a:p>
          <a:p>
            <a:r>
              <a:rPr lang="en-GB" b="1" dirty="0" smtClean="0"/>
              <a:t>TED Talk</a:t>
            </a:r>
            <a:r>
              <a:rPr lang="en-GB" dirty="0" smtClean="0"/>
              <a:t>: </a:t>
            </a:r>
            <a:r>
              <a:rPr lang="en-GB" dirty="0" smtClean="0">
                <a:hlinkClick r:id="rId7"/>
              </a:rPr>
              <a:t>Eric </a:t>
            </a:r>
            <a:r>
              <a:rPr lang="en-GB" dirty="0" err="1" smtClean="0">
                <a:hlinkClick r:id="rId7"/>
              </a:rPr>
              <a:t>Berlow</a:t>
            </a:r>
            <a:r>
              <a:rPr lang="en-GB" dirty="0" smtClean="0">
                <a:hlinkClick r:id="rId7"/>
              </a:rPr>
              <a:t> - Simplifying Complexity</a:t>
            </a:r>
            <a:endParaRPr lang="en-GB" dirty="0" smtClean="0"/>
          </a:p>
          <a:p>
            <a:r>
              <a:rPr lang="en-GB" b="1" dirty="0" smtClean="0"/>
              <a:t>TED Talk</a:t>
            </a:r>
            <a:r>
              <a:rPr lang="en-GB" dirty="0" smtClean="0"/>
              <a:t>: </a:t>
            </a:r>
            <a:r>
              <a:rPr lang="en-GB" dirty="0" smtClean="0">
                <a:hlinkClick r:id="rId8"/>
              </a:rPr>
              <a:t>Eric </a:t>
            </a:r>
            <a:r>
              <a:rPr lang="en-GB" dirty="0" err="1" smtClean="0">
                <a:hlinkClick r:id="rId8"/>
              </a:rPr>
              <a:t>Berlow</a:t>
            </a:r>
            <a:r>
              <a:rPr lang="en-GB" dirty="0" smtClean="0">
                <a:hlinkClick r:id="rId8"/>
              </a:rPr>
              <a:t>/Sean </a:t>
            </a:r>
            <a:r>
              <a:rPr lang="en-GB" dirty="0" err="1" smtClean="0">
                <a:hlinkClick r:id="rId8"/>
              </a:rPr>
              <a:t>Gourley</a:t>
            </a:r>
            <a:r>
              <a:rPr lang="en-GB" dirty="0" smtClean="0">
                <a:hlinkClick r:id="rId8"/>
              </a:rPr>
              <a:t> – Mapping Ideas</a:t>
            </a:r>
            <a:endParaRPr lang="en-GB" dirty="0" smtClean="0"/>
          </a:p>
          <a:p>
            <a:endParaRPr lang="en-GB" dirty="0" smtClean="0"/>
          </a:p>
          <a:p>
            <a:r>
              <a:rPr lang="en-GB" sz="2400" b="1" i="1" dirty="0" smtClean="0"/>
              <a:t>For those that like to interact:</a:t>
            </a:r>
          </a:p>
          <a:p>
            <a:r>
              <a:rPr lang="en-GB" b="1" dirty="0" smtClean="0"/>
              <a:t>Ask me some questions…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_sign_center_1600_clr_111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582400" cy="11582400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  <a:endParaRPr kumimoji="0" lang="en-GB" sz="3600" b="0" i="0" u="none" strike="noStrike" kern="1200" cap="none" spc="0" normalizeH="0" baseline="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2971800" y="3352800"/>
            <a:ext cx="5334000" cy="3886200"/>
          </a:xfrm>
          <a:prstGeom prst="rect">
            <a:avLst/>
          </a:prstGeom>
        </p:spPr>
        <p:txBody>
          <a:bodyPr rIns="3600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Twitter: @Adrian_Nichols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www.adriannichols.com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Agile or PM Concerns?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 maybe even graphs!)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Who’s coming</a:t>
            </a:r>
            <a:r>
              <a:rPr kumimoji="0" lang="en-GB" sz="3600" b="0" i="0" u="none" strike="noStrike" kern="1200" cap="none" spc="0" normalizeH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the pub?</a:t>
            </a:r>
            <a:endParaRPr kumimoji="0" lang="en-GB" sz="3600" b="0" i="0" u="none" strike="noStrike" kern="1200" cap="none" spc="0" normalizeH="0" baseline="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22860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MATCH (m:Meetup)&lt;-[a:ATTENDED]-(p:Person)-[g:GOING_TO]-&gt;(</a:t>
            </a:r>
            <a:r>
              <a:rPr lang="en-GB" dirty="0" err="1" smtClean="0"/>
              <a:t>ph:Pub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WHERE </a:t>
            </a:r>
            <a:r>
              <a:rPr lang="en-GB" dirty="0" err="1" smtClean="0"/>
              <a:t>m.Name</a:t>
            </a:r>
            <a:r>
              <a:rPr lang="en-GB" dirty="0" smtClean="0"/>
              <a:t> = ‘Chester </a:t>
            </a:r>
            <a:r>
              <a:rPr lang="en-GB" dirty="0" err="1" smtClean="0"/>
              <a:t>Devs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AND </a:t>
            </a:r>
            <a:r>
              <a:rPr lang="en-GB" dirty="0" err="1" smtClean="0"/>
              <a:t>ph.Name</a:t>
            </a:r>
            <a:r>
              <a:rPr lang="en-GB" dirty="0" smtClean="0"/>
              <a:t> = ‘The George &amp; Dragon’</a:t>
            </a:r>
          </a:p>
          <a:p>
            <a:r>
              <a:rPr lang="en-GB" dirty="0" smtClean="0"/>
              <a:t>AND </a:t>
            </a:r>
            <a:r>
              <a:rPr lang="en-GB" dirty="0" err="1" smtClean="0"/>
              <a:t>a.Date</a:t>
            </a:r>
            <a:r>
              <a:rPr lang="en-GB" dirty="0" smtClean="0"/>
              <a:t> = ‘2014-06-16</a:t>
            </a:r>
          </a:p>
          <a:p>
            <a:r>
              <a:rPr lang="en-GB" dirty="0" smtClean="0"/>
              <a:t>RETURN </a:t>
            </a:r>
            <a:r>
              <a:rPr lang="en-GB" dirty="0" err="1" smtClean="0"/>
              <a:t>p.Name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6248400" y="4953000"/>
            <a:ext cx="468327" cy="773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6858000" y="4419600"/>
            <a:ext cx="762000" cy="318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743200" y="1066800"/>
            <a:ext cx="1944216" cy="19442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751312" y="994792"/>
            <a:ext cx="1440160" cy="37457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Person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6559624" y="1073492"/>
            <a:ext cx="1944216" cy="19442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59624" y="1749468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name:  </a:t>
            </a:r>
            <a:r>
              <a:rPr lang="en-GB" sz="1600" b="1" dirty="0" smtClean="0">
                <a:solidFill>
                  <a:schemeClr val="bg1"/>
                </a:solidFill>
              </a:rPr>
              <a:t>LinkedIn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link: </a:t>
            </a:r>
            <a:r>
              <a:rPr lang="en-GB" sz="1600" b="1" dirty="0" smtClean="0">
                <a:solidFill>
                  <a:schemeClr val="bg1"/>
                </a:solidFill>
                <a:hlinkClick r:id="rId3"/>
              </a:rPr>
              <a:t>linkedin.com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3715308" y="3011016"/>
            <a:ext cx="0" cy="15698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5" idx="1"/>
          </p:cNvCxnSpPr>
          <p:nvPr/>
        </p:nvCxnSpPr>
        <p:spPr>
          <a:xfrm>
            <a:off x="4402692" y="2726292"/>
            <a:ext cx="1063632" cy="7588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>
            <a:off x="4687416" y="2038908"/>
            <a:ext cx="1872208" cy="29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1871951"/>
            <a:ext cx="194421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name:  </a:t>
            </a:r>
            <a:r>
              <a:rPr lang="en-GB" sz="1600" b="1" dirty="0" smtClean="0">
                <a:solidFill>
                  <a:schemeClr val="bg1"/>
                </a:solidFill>
              </a:rPr>
              <a:t>Adrian Nichols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3200400"/>
            <a:ext cx="1944216" cy="19442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9712" y="3128392"/>
            <a:ext cx="1440160" cy="37457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Website</a:t>
            </a:r>
            <a:endParaRPr lang="en-GB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40084" y="3834825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name:  </a:t>
            </a:r>
            <a:r>
              <a:rPr lang="en-GB" sz="1600" b="1" dirty="0" err="1" smtClean="0">
                <a:solidFill>
                  <a:schemeClr val="bg1"/>
                </a:solidFill>
              </a:rPr>
              <a:t>Github</a:t>
            </a:r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1500" dirty="0" smtClean="0">
                <a:solidFill>
                  <a:schemeClr val="bg1"/>
                </a:solidFill>
              </a:rPr>
              <a:t>handle: </a:t>
            </a:r>
            <a:r>
              <a:rPr lang="en-GB" sz="1500" b="1" dirty="0" err="1" smtClean="0">
                <a:solidFill>
                  <a:schemeClr val="bg1"/>
                </a:solidFill>
              </a:rPr>
              <a:t>AdrianNichols</a:t>
            </a:r>
            <a:endParaRPr lang="en-GB" sz="15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link: </a:t>
            </a:r>
            <a:r>
              <a:rPr lang="en-GB" sz="1600" b="1" dirty="0" smtClean="0">
                <a:solidFill>
                  <a:schemeClr val="bg1"/>
                </a:solidFill>
                <a:hlinkClick r:id="rId4"/>
              </a:rPr>
              <a:t>github.com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63872" y="4191000"/>
            <a:ext cx="1116632" cy="11166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0" y="460775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name:  </a:t>
            </a:r>
            <a:r>
              <a:rPr lang="en-GB" sz="1100" b="1" dirty="0" smtClean="0">
                <a:solidFill>
                  <a:schemeClr val="bg1"/>
                </a:solidFill>
              </a:rPr>
              <a:t>slides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53200" y="5562600"/>
            <a:ext cx="1116632" cy="11166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39736" y="5986790"/>
            <a:ext cx="1332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name:  </a:t>
            </a:r>
            <a:r>
              <a:rPr lang="en-GB" sz="1100" b="1" dirty="0" smtClean="0">
                <a:solidFill>
                  <a:schemeClr val="bg1"/>
                </a:solidFill>
              </a:rPr>
              <a:t>scripts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1944" y="4117583"/>
            <a:ext cx="792088" cy="28944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Output</a:t>
            </a:r>
            <a:endParaRPr lang="en-GB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01272" y="5562600"/>
            <a:ext cx="792088" cy="28944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Output</a:t>
            </a:r>
            <a:endParaRPr lang="en-GB" sz="1100" b="1" dirty="0"/>
          </a:p>
        </p:txBody>
      </p:sp>
      <p:sp>
        <p:nvSpPr>
          <p:cNvPr id="41" name="TextBox 40"/>
          <p:cNvSpPr txBox="1"/>
          <p:nvPr/>
        </p:nvSpPr>
        <p:spPr>
          <a:xfrm rot="2131414">
            <a:off x="4408391" y="2832812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FIND_ON</a:t>
            </a:r>
            <a:endParaRPr lang="en-GB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282042" y="3590472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FIND_ON</a:t>
            </a:r>
            <a:endParaRPr lang="en-GB" sz="1400" b="1" dirty="0"/>
          </a:p>
        </p:txBody>
      </p:sp>
      <p:sp>
        <p:nvSpPr>
          <p:cNvPr id="43" name="TextBox 42"/>
          <p:cNvSpPr txBox="1"/>
          <p:nvPr/>
        </p:nvSpPr>
        <p:spPr>
          <a:xfrm rot="1338051">
            <a:off x="6840181" y="4342298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HOLDS</a:t>
            </a:r>
            <a:endParaRPr lang="en-GB" sz="1400" b="1" dirty="0"/>
          </a:p>
        </p:txBody>
      </p:sp>
      <p:sp>
        <p:nvSpPr>
          <p:cNvPr id="44" name="TextBox 43"/>
          <p:cNvSpPr txBox="1"/>
          <p:nvPr/>
        </p:nvSpPr>
        <p:spPr>
          <a:xfrm rot="3346232">
            <a:off x="6079448" y="5203027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HOLDS</a:t>
            </a:r>
            <a:endParaRPr lang="en-GB" sz="1400" b="1" dirty="0"/>
          </a:p>
        </p:txBody>
      </p:sp>
      <p:sp>
        <p:nvSpPr>
          <p:cNvPr id="34" name="Oval 33"/>
          <p:cNvSpPr/>
          <p:nvPr/>
        </p:nvSpPr>
        <p:spPr>
          <a:xfrm>
            <a:off x="2743200" y="4572000"/>
            <a:ext cx="1944216" cy="19442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751312" y="4499992"/>
            <a:ext cx="1440160" cy="37457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Website</a:t>
            </a:r>
            <a:endParaRPr lang="en-GB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01684" y="5206425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name:  </a:t>
            </a:r>
            <a:r>
              <a:rPr lang="en-GB" sz="1600" b="1" dirty="0" smtClean="0">
                <a:solidFill>
                  <a:schemeClr val="bg1"/>
                </a:solidFill>
              </a:rPr>
              <a:t>Twitter</a:t>
            </a:r>
          </a:p>
          <a:p>
            <a:pPr algn="ctr"/>
            <a:r>
              <a:rPr lang="en-GB" sz="1500" dirty="0" smtClean="0">
                <a:solidFill>
                  <a:schemeClr val="bg1"/>
                </a:solidFill>
              </a:rPr>
              <a:t>handle: </a:t>
            </a:r>
            <a:r>
              <a:rPr lang="en-GB" sz="1500" b="1" dirty="0" smtClean="0">
                <a:solidFill>
                  <a:schemeClr val="bg1"/>
                </a:solidFill>
              </a:rPr>
              <a:t>Adrian_Nichols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link: </a:t>
            </a:r>
            <a:r>
              <a:rPr lang="en-GB" sz="1600" b="1" dirty="0" smtClean="0">
                <a:solidFill>
                  <a:schemeClr val="bg1"/>
                </a:solidFill>
                <a:hlinkClick r:id="rId5"/>
              </a:rPr>
              <a:t>twitter.com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7581" y="1751498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FIND_ON</a:t>
            </a:r>
            <a:endParaRPr lang="en-GB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567736" y="1007855"/>
            <a:ext cx="1440160" cy="37457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Website</a:t>
            </a:r>
            <a:endParaRPr lang="en-GB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month: Shropshire Dev Net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553200" y="4495800"/>
            <a:ext cx="1944216" cy="194421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pic>
        <p:nvPicPr>
          <p:cNvPr id="10244" name="Picture 4" descr="http://graphdatabases.com/wp-content/uploads/2013/05/cropped-graphdatabases_cover390x51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800600"/>
            <a:ext cx="1066800" cy="1400517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 rot="5400000">
            <a:off x="6956329" y="3483071"/>
            <a:ext cx="157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WROTE</a:t>
            </a:r>
            <a:endParaRPr lang="en-GB" sz="2000" b="1" dirty="0"/>
          </a:p>
        </p:txBody>
      </p:sp>
      <p:sp>
        <p:nvSpPr>
          <p:cNvPr id="10" name="Oval 9"/>
          <p:cNvSpPr/>
          <p:nvPr/>
        </p:nvSpPr>
        <p:spPr>
          <a:xfrm>
            <a:off x="6553200" y="1066800"/>
            <a:ext cx="1944216" cy="19442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pic>
        <p:nvPicPr>
          <p:cNvPr id="10242" name="Picture 2" descr="http://qconsf.com/sf2012/dl/photos/speakers/Ian%20Robinson%20thoughtwor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219200"/>
            <a:ext cx="1219200" cy="1628776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cxnSp>
        <p:nvCxnSpPr>
          <p:cNvPr id="14" name="Straight Arrow Connector 13"/>
          <p:cNvCxnSpPr>
            <a:stCxn id="10" idx="4"/>
            <a:endCxn id="7" idx="0"/>
          </p:cNvCxnSpPr>
          <p:nvPr/>
        </p:nvCxnSpPr>
        <p:spPr>
          <a:xfrm>
            <a:off x="7525308" y="3011016"/>
            <a:ext cx="0" cy="14847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753066" y="994792"/>
            <a:ext cx="4084858" cy="3785732"/>
            <a:chOff x="2753066" y="994792"/>
            <a:chExt cx="4084858" cy="3785732"/>
          </a:xfrm>
        </p:grpSpPr>
        <p:sp>
          <p:nvSpPr>
            <p:cNvPr id="6" name="Oval 5"/>
            <p:cNvSpPr/>
            <p:nvPr/>
          </p:nvSpPr>
          <p:spPr>
            <a:xfrm>
              <a:off x="2753066" y="1061480"/>
              <a:ext cx="1944216" cy="194421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GB" sz="1600" dirty="0"/>
            </a:p>
          </p:txBody>
        </p:sp>
        <p:cxnSp>
          <p:nvCxnSpPr>
            <p:cNvPr id="9" name="Straight Arrow Connector 8"/>
            <p:cNvCxnSpPr>
              <a:stCxn id="6" idx="5"/>
              <a:endCxn id="7" idx="1"/>
            </p:cNvCxnSpPr>
            <p:nvPr/>
          </p:nvCxnSpPr>
          <p:spPr>
            <a:xfrm>
              <a:off x="4412558" y="2720972"/>
              <a:ext cx="2425366" cy="20595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42686" y="994792"/>
              <a:ext cx="1440160" cy="374571"/>
            </a:xfrm>
            <a:prstGeom prst="roundRect">
              <a:avLst/>
            </a:prstGeom>
            <a:solidFill>
              <a:srgbClr val="FFFFFF">
                <a:alpha val="58824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/>
                <a:t>Person</a:t>
              </a:r>
              <a:endParaRPr lang="en-GB" sz="1600" b="1" dirty="0"/>
            </a:p>
          </p:txBody>
        </p:sp>
        <p:pic>
          <p:nvPicPr>
            <p:cNvPr id="13313" name="Picture 1" descr="C:\Users\Adrian\Dropbox\Global\20140521_ElanceProfileAlt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073878" y="1337096"/>
              <a:ext cx="1323975" cy="1323975"/>
            </a:xfrm>
            <a:prstGeom prst="ellipse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4953000" y="1674966"/>
              <a:ext cx="1575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IS_NOT</a:t>
              </a:r>
              <a:endParaRPr lang="en-GB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446061">
              <a:off x="4968753" y="3401381"/>
              <a:ext cx="1575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READ</a:t>
              </a:r>
              <a:endParaRPr lang="en-GB" sz="20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687416" y="2038908"/>
              <a:ext cx="1872208" cy="23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620000" y="990600"/>
            <a:ext cx="1440160" cy="374571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Person</a:t>
            </a:r>
            <a:endParaRPr lang="en-GB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ensek.co.uk/wp-content/uploads/2013/02/iceberg_blog.jpg"/>
          <p:cNvPicPr>
            <a:picLocks noChangeAspect="1" noChangeArrowheads="1"/>
          </p:cNvPicPr>
          <p:nvPr/>
        </p:nvPicPr>
        <p:blipFill>
          <a:blip r:embed="rId3" cstate="print">
            <a:lum bright="40000" contrast="-40000"/>
          </a:blip>
          <a:srcRect l="32760" t="3897" r="31331" b="5177"/>
          <a:stretch>
            <a:fillRect/>
          </a:stretch>
        </p:blipFill>
        <p:spPr bwMode="auto">
          <a:xfrm>
            <a:off x="3962400" y="1447800"/>
            <a:ext cx="3967336" cy="4872165"/>
          </a:xfrm>
          <a:prstGeom prst="roundRect">
            <a:avLst>
              <a:gd name="adj" fmla="val 75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0"/>
          </a:effectLst>
        </p:spPr>
      </p:pic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/>
              <a:t>Example Applications</a:t>
            </a:r>
            <a:endParaRPr lang="en-GB" sz="44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/>
              <a:t>Graph Fundamentals</a:t>
            </a:r>
            <a:endParaRPr lang="en-GB" sz="4400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768600" y="2895600"/>
            <a:ext cx="6375400" cy="838200"/>
          </a:xfrm>
        </p:spPr>
        <p:txBody>
          <a:bodyPr>
            <a:noAutofit/>
          </a:bodyPr>
          <a:lstStyle/>
          <a:p>
            <a:r>
              <a:rPr lang="en-GB" sz="4400" b="1" dirty="0" smtClean="0"/>
              <a:t>Why Graphs?</a:t>
            </a:r>
            <a:endParaRPr lang="en-GB" sz="4400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/>
              <a:t>Enough to get Started</a:t>
            </a:r>
          </a:p>
          <a:p>
            <a:endParaRPr lang="en-GB" sz="4400" b="1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2819400" y="152400"/>
            <a:ext cx="6477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to expect…</a:t>
            </a:r>
            <a:endParaRPr kumimoji="0" lang="en-GB" sz="3600" b="0" i="0" u="none" strike="noStrike" kern="1200" cap="none" spc="0" normalizeH="0" baseline="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first… Some Fundamentals</a:t>
            </a:r>
            <a:endParaRPr lang="en-GB" dirty="0"/>
          </a:p>
        </p:txBody>
      </p:sp>
      <p:pic>
        <p:nvPicPr>
          <p:cNvPr id="7" name="Picture 6" descr="showing_flipboard_pc_20568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244600"/>
            <a:ext cx="8399050" cy="11226800"/>
          </a:xfrm>
          <a:prstGeom prst="rect">
            <a:avLst/>
          </a:prstGeom>
        </p:spPr>
      </p:pic>
      <p:pic>
        <p:nvPicPr>
          <p:cNvPr id="36866" name="Picture 2" descr="Leonhard Euler 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514600"/>
            <a:ext cx="2095500" cy="26193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813669" y="5098470"/>
            <a:ext cx="19111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600" dirty="0" smtClean="0"/>
              <a:t>Source: http://en.wikipedia.org/wiki/Leonhard_Euler</a:t>
            </a:r>
            <a:endParaRPr lang="en-GB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219179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Leonhard Euler </a:t>
            </a:r>
            <a:r>
              <a:rPr lang="en-GB" sz="800" b="1" dirty="0" smtClean="0"/>
              <a:t>(1707-1783)</a:t>
            </a:r>
            <a:endParaRPr lang="en-GB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p:control spid="40962" name="WebBrowser1" r:id="rId2" imgW="9144000" imgH="6858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Graphs – </a:t>
            </a:r>
            <a:r>
              <a:rPr lang="en-GB" dirty="0" err="1" smtClean="0"/>
              <a:t>Meh</a:t>
            </a:r>
            <a:r>
              <a:rPr lang="en-GB" dirty="0" smtClean="0"/>
              <a:t>!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4000"/>
            <a:ext cx="5770880" cy="4328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p:control spid="36866" name="WebBrowser1" r:id="rId2" imgW="9144000" imgH="68580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ermedia.com - boxes connected - Static Layou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On-screen Show (4:3)</PresentationFormat>
  <Paragraphs>207</Paragraphs>
  <Slides>25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Presentermedia.com - boxes connected - Static Layout</vt:lpstr>
      <vt:lpstr>Slide 1</vt:lpstr>
      <vt:lpstr>Introduction</vt:lpstr>
      <vt:lpstr>Introduction</vt:lpstr>
      <vt:lpstr>Last month: Shropshire Dev Net</vt:lpstr>
      <vt:lpstr>Slide 5</vt:lpstr>
      <vt:lpstr>But first… Some Fundamentals</vt:lpstr>
      <vt:lpstr>Slide 7</vt:lpstr>
      <vt:lpstr>Social Graphs – Meh!</vt:lpstr>
      <vt:lpstr>Slide 9</vt:lpstr>
      <vt:lpstr>Introducing nozama</vt:lpstr>
      <vt:lpstr>Slide 11</vt:lpstr>
      <vt:lpstr>Slide 12</vt:lpstr>
      <vt:lpstr>Slide 13</vt:lpstr>
      <vt:lpstr>Moving away from RDBMS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2014-06-16T09:15:56Z</dcterms:created>
  <dcterms:modified xsi:type="dcterms:W3CDTF">2014-06-16T20:07:23Z</dcterms:modified>
</cp:coreProperties>
</file>