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8" r:id="rId5"/>
    <p:sldId id="271" r:id="rId6"/>
    <p:sldId id="259" r:id="rId7"/>
    <p:sldId id="272" r:id="rId8"/>
    <p:sldId id="273" r:id="rId9"/>
    <p:sldId id="280" r:id="rId10"/>
    <p:sldId id="286" r:id="rId11"/>
    <p:sldId id="260" r:id="rId12"/>
    <p:sldId id="261" r:id="rId13"/>
    <p:sldId id="262" r:id="rId14"/>
    <p:sldId id="277" r:id="rId15"/>
    <p:sldId id="287" r:id="rId16"/>
    <p:sldId id="292" r:id="rId17"/>
    <p:sldId id="276" r:id="rId18"/>
    <p:sldId id="281" r:id="rId19"/>
    <p:sldId id="282" r:id="rId20"/>
    <p:sldId id="288" r:id="rId21"/>
    <p:sldId id="268" r:id="rId22"/>
    <p:sldId id="283" r:id="rId23"/>
    <p:sldId id="264" r:id="rId24"/>
    <p:sldId id="289" r:id="rId25"/>
    <p:sldId id="278" r:id="rId26"/>
    <p:sldId id="279" r:id="rId27"/>
    <p:sldId id="265" r:id="rId28"/>
    <p:sldId id="266" r:id="rId29"/>
    <p:sldId id="275" r:id="rId30"/>
    <p:sldId id="290" r:id="rId31"/>
    <p:sldId id="267" r:id="rId32"/>
    <p:sldId id="284" r:id="rId33"/>
    <p:sldId id="263" r:id="rId34"/>
    <p:sldId id="291" r:id="rId35"/>
    <p:sldId id="270" r:id="rId36"/>
    <p:sldId id="269" r:id="rId37"/>
    <p:sldId id="294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94660"/>
  </p:normalViewPr>
  <p:slideViewPr>
    <p:cSldViewPr>
      <p:cViewPr varScale="1">
        <p:scale>
          <a:sx n="69" d="100"/>
          <a:sy n="69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11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88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9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8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73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32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0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59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7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05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0862-F10A-42D0-952E-D0107CD7EFA2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75D2-CDE0-41B0-881B-849E14C16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7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rian Núñez\Desktop\TFG\nube-palab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8" y="3996388"/>
            <a:ext cx="4479046" cy="286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443430" y="3409836"/>
            <a:ext cx="788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HelveticaNeueLT Std Lt" pitchFamily="34" charset="0"/>
              </a:rPr>
              <a:t>Sistema móvil de gestión </a:t>
            </a:r>
            <a:r>
              <a:rPr lang="es-ES" sz="2800" dirty="0">
                <a:latin typeface="HelveticaNeueLT Std Lt" pitchFamily="34" charset="0"/>
              </a:rPr>
              <a:t>de ejercicios en clase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49479" y="4523636"/>
            <a:ext cx="4570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Adrián Núñez</a:t>
            </a:r>
            <a:b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</a:br>
            <a:endParaRPr lang="es-ES" sz="2400" dirty="0" smtClean="0">
              <a:latin typeface="HelveticaNeueLT Std Lt" pitchFamily="34" charset="0"/>
              <a:cs typeface="Helvetica" panose="020B0604020202020204" pitchFamily="34" charset="0"/>
            </a:endParaRPr>
          </a:p>
          <a:p>
            <a:pPr algn="r"/>
            <a:r>
              <a:rPr lang="es-ES" sz="2400" u="sng" dirty="0" smtClean="0">
                <a:latin typeface="HelveticaNeueLT Std Lt" pitchFamily="34" charset="0"/>
                <a:cs typeface="Helvetica" panose="020B0604020202020204" pitchFamily="34" charset="0"/>
              </a:rPr>
              <a:t>Directora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:</a:t>
            </a:r>
          </a:p>
          <a:p>
            <a:pPr algn="r"/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Maite Urretavizcaya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259632" y="3228946"/>
            <a:ext cx="788109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411760" y="1897668"/>
            <a:ext cx="66247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800" dirty="0" smtClean="0">
                <a:latin typeface="Jenna Sue" pitchFamily="2" charset="0"/>
              </a:rPr>
              <a:t>exer</a:t>
            </a:r>
            <a:r>
              <a:rPr lang="es-ES" sz="11500" dirty="0" smtClean="0">
                <a:latin typeface="Archistico" panose="02040802050405020203" pitchFamily="18" charset="0"/>
              </a:rPr>
              <a:t>Click</a:t>
            </a:r>
            <a:endParaRPr lang="es-ES" sz="11500" dirty="0">
              <a:latin typeface="Archistico" panose="02040802050405020203" pitchFamily="18" charset="0"/>
            </a:endParaRPr>
          </a:p>
        </p:txBody>
      </p:sp>
      <p:pic>
        <p:nvPicPr>
          <p:cNvPr id="1026" name="Picture 2" descr="C:\Users\Adrian Núñez\Downloads\FISSneg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0" y="188640"/>
            <a:ext cx="21209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an Núñez\Downloads\blanco_media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112"/>
            <a:ext cx="2088232" cy="9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8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00"/>
    </mc:Choice>
    <mc:Fallback>
      <p:transition spd="slow" advTm="119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203176" y="2505294"/>
            <a:ext cx="8745636" cy="1470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Pre-requisitos</a:t>
            </a:r>
            <a:endParaRPr lang="es-ES" sz="88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0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6"/>
    </mc:Choice>
    <mc:Fallback>
      <p:transition spd="slow" advTm="426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 Pre-requisitos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8" descr="http://www.webirix.com/wp-content/uploads/2015/02/php-mysql-pro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5311"/>
            <a:ext cx="3101183" cy="273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upload.wikimedia.org/wikipedia/commons/thumb/6/61/HTML5_logo_and_wordmark.svg/2000px-HTML5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3482"/>
            <a:ext cx="2232247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franlorenzo.com/wp-content/uploads/2014/02/css3logo_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23482"/>
            <a:ext cx="2437800" cy="24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developando.com/blog/wp-content/uploads/2013/12/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86" y="1046317"/>
            <a:ext cx="2962964" cy="29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raymondcamden.com/images/cordova_logo_normal_dar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55090"/>
            <a:ext cx="4243236" cy="18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0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31"/>
    </mc:Choice>
    <mc:Fallback>
      <p:transition spd="slow" advTm="432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2. Pre-requisitos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67544" y="2060848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u="sng" dirty="0" smtClean="0">
                <a:latin typeface="HelveticaNeueLT Std Lt" pitchFamily="34" charset="0"/>
              </a:rPr>
              <a:t>Responsive Web Design:</a:t>
            </a: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 Adaptación a cualquier tamaño de pantalla 		(smartphones/</a:t>
            </a:r>
            <a:r>
              <a:rPr lang="es-ES" sz="2400" dirty="0" err="1" smtClean="0">
                <a:latin typeface="HelveticaNeueLT Std Lt" pitchFamily="34" charset="0"/>
                <a:sym typeface="Wingdings" panose="05000000000000000000" pitchFamily="2" charset="2"/>
              </a:rPr>
              <a:t>tablets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)</a:t>
            </a:r>
            <a:endParaRPr lang="es-ES" sz="2400" dirty="0" smtClean="0">
              <a:latin typeface="HelveticaNeueLT Std L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HelveticaNeueLT Std L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u="sng" dirty="0" smtClean="0">
                <a:latin typeface="HelveticaNeueLT Std Lt" pitchFamily="34" charset="0"/>
              </a:rPr>
              <a:t>Internacionalización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  <a:r>
              <a:rPr lang="es-ES" sz="2400" dirty="0">
                <a:latin typeface="HelveticaNeueLT Std Lt" pitchFamily="34" charset="0"/>
              </a:rPr>
              <a:t/>
            </a:r>
            <a:br>
              <a:rPr lang="es-ES" sz="2400" dirty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 smtClean="0">
                <a:latin typeface="HelveticaNeueLT Std Lt" pitchFamily="34" charset="0"/>
              </a:rPr>
              <a:t>Castellano, Euskera, Inglés y Francés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HelveticaNeueLT Std L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u="sng" dirty="0" smtClean="0">
                <a:latin typeface="HelveticaNeueLT Std Lt" pitchFamily="34" charset="0"/>
              </a:rPr>
              <a:t>Plataformas</a:t>
            </a:r>
            <a:r>
              <a:rPr lang="es-ES" sz="2400" dirty="0" smtClean="0">
                <a:latin typeface="HelveticaNeueLT Std Lt" pitchFamily="34" charset="0"/>
              </a:rPr>
              <a:t>: Android, iOS, BlackBerry 10 y Windows Phone 8. </a:t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 Se decide comenzar usando Android</a:t>
            </a:r>
            <a:endParaRPr lang="es-ES" sz="2400" dirty="0" smtClean="0"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75"/>
    </mc:Choice>
    <mc:Fallback>
      <p:transition spd="slow" advTm="4217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2. Pre-requisitos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67544" y="1484784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u="sng" dirty="0" smtClean="0">
                <a:latin typeface="HelveticaNeueLT Std Lt" pitchFamily="34" charset="0"/>
              </a:rPr>
              <a:t>Metodología de </a:t>
            </a:r>
            <a:r>
              <a:rPr lang="es-ES" sz="3200" u="sng" dirty="0">
                <a:latin typeface="HelveticaNeueLT Std Lt" pitchFamily="34" charset="0"/>
              </a:rPr>
              <a:t>D</a:t>
            </a:r>
            <a:r>
              <a:rPr lang="es-ES" sz="3200" u="sng" dirty="0" smtClean="0">
                <a:latin typeface="HelveticaNeueLT Std Lt" pitchFamily="34" charset="0"/>
              </a:rPr>
              <a:t>esarrollo Ágil </a:t>
            </a:r>
            <a:r>
              <a:rPr lang="es-ES" sz="3200" u="sng" dirty="0" err="1" smtClean="0">
                <a:latin typeface="HelveticaNeueLT Std Lt" pitchFamily="34" charset="0"/>
              </a:rPr>
              <a:t>InterMod</a:t>
            </a:r>
            <a:endParaRPr lang="es-ES" sz="3200" u="sng" dirty="0" smtClean="0">
              <a:latin typeface="HelveticaNeueLT Std Lt" pitchFamily="34" charset="0"/>
            </a:endParaRPr>
          </a:p>
          <a:p>
            <a:endParaRPr lang="es-ES" sz="3200" dirty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User Objectives o UOs </a:t>
            </a:r>
            <a:r>
              <a:rPr lang="es-ES" sz="2400" dirty="0">
                <a:latin typeface="HelveticaNeueLT Std Lt" pitchFamily="34" charset="0"/>
              </a:rPr>
              <a:t>(notación: </a:t>
            </a:r>
            <a:r>
              <a:rPr lang="es-ES" sz="2400" dirty="0" smtClean="0">
                <a:latin typeface="HelveticaNeueLT Std Lt" pitchFamily="34" charset="0"/>
              </a:rPr>
              <a:t>UOX-Y)</a:t>
            </a:r>
          </a:p>
          <a:p>
            <a:pPr lvl="1"/>
            <a:r>
              <a:rPr lang="es-ES" sz="2400" dirty="0">
                <a:latin typeface="HelveticaNeueLT Std Lt" pitchFamily="34" charset="0"/>
              </a:rPr>
              <a:t>	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NeueLT Std Lt" pitchFamily="34" charset="0"/>
              </a:rPr>
              <a:t>UO1-T…UO10-T </a:t>
            </a:r>
            <a:r>
              <a:rPr lang="es-ES" sz="2400" dirty="0" smtClean="0">
                <a:latin typeface="HelveticaNeueLT Std Lt" pitchFamily="34" charset="0"/>
              </a:rPr>
              <a:t>y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HelveticaNeueLT Std Lt" pitchFamily="34" charset="0"/>
              </a:rPr>
              <a:t>UO1-S </a:t>
            </a:r>
            <a:r>
              <a:rPr lang="es-ES" sz="2400" dirty="0" smtClean="0">
                <a:latin typeface="HelveticaNeueLT Std Lt" pitchFamily="34" charset="0"/>
              </a:rPr>
              <a:t>(planteados)</a:t>
            </a: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HelveticaNeueLT Std L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9" y="3717032"/>
            <a:ext cx="7497051" cy="87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534508"/>
            <a:ext cx="7467569" cy="17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51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044"/>
    </mc:Choice>
    <mc:Fallback>
      <p:transition spd="slow" advTm="6304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2. Pre-requisitos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67544" y="1484784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u="sng" dirty="0" smtClean="0">
                <a:latin typeface="HelveticaNeueLT Std Lt" pitchFamily="34" charset="0"/>
              </a:rPr>
              <a:t>Metodología de </a:t>
            </a:r>
            <a:r>
              <a:rPr lang="es-ES" sz="3200" u="sng" dirty="0">
                <a:latin typeface="HelveticaNeueLT Std Lt" pitchFamily="34" charset="0"/>
              </a:rPr>
              <a:t>D</a:t>
            </a:r>
            <a:r>
              <a:rPr lang="es-ES" sz="3200" u="sng" dirty="0" smtClean="0">
                <a:latin typeface="HelveticaNeueLT Std Lt" pitchFamily="34" charset="0"/>
              </a:rPr>
              <a:t>esarrollo Ágil </a:t>
            </a:r>
            <a:r>
              <a:rPr lang="es-ES" sz="3200" u="sng" dirty="0" err="1" smtClean="0">
                <a:latin typeface="HelveticaNeueLT Std Lt" pitchFamily="34" charset="0"/>
              </a:rPr>
              <a:t>InterMod</a:t>
            </a:r>
            <a:endParaRPr lang="es-ES" sz="3200" u="sng" dirty="0" smtClean="0">
              <a:latin typeface="HelveticaNeueLT Std Lt" pitchFamily="34" charset="0"/>
            </a:endParaRPr>
          </a:p>
          <a:p>
            <a:endParaRPr lang="es-ES" sz="3200" dirty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División del proyecto en </a:t>
            </a:r>
            <a:r>
              <a:rPr lang="es-ES" sz="2400" u="sng" dirty="0" smtClean="0">
                <a:latin typeface="HelveticaNeueLT Std Lt" pitchFamily="34" charset="0"/>
              </a:rPr>
              <a:t>Iteraciones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pPr lvl="2"/>
            <a:r>
              <a:rPr lang="es-ES" sz="2400" dirty="0" smtClean="0">
                <a:latin typeface="HelveticaNeueLT Std Lt" pitchFamily="34" charset="0"/>
              </a:rPr>
              <a:t>6 durante este proyecto</a:t>
            </a:r>
            <a:r>
              <a:rPr lang="es-ES" sz="2400" dirty="0">
                <a:latin typeface="HelveticaNeueLT Std Lt" pitchFamily="34" charset="0"/>
              </a:rPr>
              <a:t/>
            </a:r>
            <a:br>
              <a:rPr lang="es-ES" sz="2400" dirty="0">
                <a:latin typeface="HelveticaNeueLT Std Lt" pitchFamily="34" charset="0"/>
              </a:rPr>
            </a:br>
            <a:endParaRPr lang="es-ES" sz="2400" dirty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División del desarrollo de un UO en </a:t>
            </a:r>
            <a:r>
              <a:rPr lang="es-ES" sz="2400" u="sng" dirty="0" smtClean="0">
                <a:latin typeface="HelveticaNeueLT Std Lt" pitchFamily="34" charset="0"/>
              </a:rPr>
              <a:t>Modelos</a:t>
            </a: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(M-1, M-2, M-3)</a:t>
            </a:r>
          </a:p>
          <a:p>
            <a:pPr lvl="1"/>
            <a:r>
              <a:rPr lang="es-ES" sz="2400" dirty="0" smtClean="0">
                <a:latin typeface="HelveticaNeueLT Std Lt" pitchFamily="34" charset="0"/>
              </a:rPr>
              <a:t>	- M-1: Captura de requisitos</a:t>
            </a:r>
          </a:p>
          <a:p>
            <a:pPr lvl="1"/>
            <a:r>
              <a:rPr lang="es-ES" sz="2400" dirty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</a:rPr>
              <a:t>- M-2: Diseño de la interfaz</a:t>
            </a:r>
          </a:p>
          <a:p>
            <a:pPr lvl="1"/>
            <a:r>
              <a:rPr lang="es-ES" sz="2400" dirty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</a:rPr>
              <a:t>- M-3: Lógica de negocio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lvl="1"/>
            <a:r>
              <a:rPr lang="es-ES" sz="2400" dirty="0">
                <a:latin typeface="HelveticaNeueLT Std Lt" pitchFamily="34" charset="0"/>
              </a:rPr>
              <a:t>No se da por finalizado un modelo sin </a:t>
            </a:r>
            <a:r>
              <a:rPr lang="es-ES" sz="2400" dirty="0" smtClean="0">
                <a:latin typeface="HelveticaNeueLT Std Lt" pitchFamily="34" charset="0"/>
              </a:rPr>
              <a:t>su correcta </a:t>
            </a:r>
            <a:r>
              <a:rPr lang="es-ES" sz="2400" dirty="0">
                <a:latin typeface="HelveticaNeueLT Std Lt" pitchFamily="34" charset="0"/>
              </a:rPr>
              <a:t>evaluación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  <a:endParaRPr lang="es-ES" sz="2400" dirty="0"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2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80"/>
    </mc:Choice>
    <mc:Fallback>
      <p:transition spd="slow" advTm="4208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203176" y="2505294"/>
            <a:ext cx="8745636" cy="1470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Gestión</a:t>
            </a:r>
            <a:endParaRPr lang="es-ES" sz="88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0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6"/>
    </mc:Choice>
    <mc:Fallback>
      <p:transition spd="slow" advTm="22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3. Gestión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67544" y="2132856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Uso de la Metodología de Desarrollo Ágil </a:t>
            </a:r>
            <a:r>
              <a:rPr lang="es-ES" sz="2400" dirty="0" err="1" smtClean="0">
                <a:latin typeface="HelveticaNeueLT Std Lt" pitchFamily="34" charset="0"/>
              </a:rPr>
              <a:t>InterMod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 smtClean="0">
                <a:latin typeface="HelveticaNeueLT Std Lt" pitchFamily="34" charset="0"/>
              </a:rPr>
              <a:t>UOs</a:t>
            </a:r>
            <a:r>
              <a:rPr lang="es-ES" sz="2400" dirty="0" smtClean="0">
                <a:latin typeface="HelveticaNeueLT Std Lt" pitchFamily="34" charset="0"/>
              </a:rPr>
              <a:t> evaluados por dos equipos:</a:t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>
                <a:latin typeface="HelveticaNeueLT Std Lt" pitchFamily="34" charset="0"/>
              </a:rPr>
              <a:t/>
            </a:r>
            <a:br>
              <a:rPr lang="es-ES" sz="2400" dirty="0">
                <a:latin typeface="HelveticaNeueLT Std Lt" pitchFamily="34" charset="0"/>
              </a:rPr>
            </a:br>
            <a:r>
              <a:rPr lang="es-ES" sz="2400" dirty="0">
                <a:latin typeface="HelveticaNeueLT Std Lt" pitchFamily="34" charset="0"/>
              </a:rPr>
              <a:t>	- Equipo de evaluación del grupo </a:t>
            </a:r>
            <a:r>
              <a:rPr lang="es-ES" sz="2400" dirty="0" err="1">
                <a:latin typeface="HelveticaNeueLT Std Lt" pitchFamily="34" charset="0"/>
              </a:rPr>
              <a:t>GaLan</a:t>
            </a:r>
            <a:r>
              <a:rPr lang="es-ES" sz="2400" dirty="0">
                <a:latin typeface="HelveticaNeueLT Std Lt" pitchFamily="34" charset="0"/>
              </a:rPr>
              <a:t>.</a:t>
            </a:r>
            <a:br>
              <a:rPr lang="es-ES" sz="2400" dirty="0">
                <a:latin typeface="HelveticaNeueLT Std Lt" pitchFamily="34" charset="0"/>
              </a:rPr>
            </a:br>
            <a:r>
              <a:rPr lang="es-ES" sz="2400" dirty="0">
                <a:latin typeface="HelveticaNeueLT Std Lt" pitchFamily="34" charset="0"/>
              </a:rPr>
              <a:t>	- Equipo de evaluación de </a:t>
            </a:r>
            <a:r>
              <a:rPr lang="es-ES" sz="2400" dirty="0" smtClean="0">
                <a:latin typeface="HelveticaNeueLT Std Lt" pitchFamily="34" charset="0"/>
              </a:rPr>
              <a:t>alumnos.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Gestión de ficheros mediante Google Drive.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Control de versiones mediante </a:t>
            </a:r>
            <a:r>
              <a:rPr lang="es-ES" sz="2400" dirty="0" err="1" smtClean="0">
                <a:latin typeface="HelveticaNeueLT Std Lt" pitchFamily="34" charset="0"/>
              </a:rPr>
              <a:t>GitHub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80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44"/>
    </mc:Choice>
    <mc:Fallback>
      <p:transition spd="slow" advTm="7104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 Gestión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2" descr="C:\Users\Adrian Núñez\Desktop\exerclick\exerClick\Memoria\figs\grafico-desarrollo-activid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307262"/>
            <a:ext cx="8028892" cy="54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161"/>
    </mc:Choice>
    <mc:Fallback>
      <p:transition spd="slow" advTm="16816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 Gestión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Adrian Núñez\Desktop\exerclick\exerClick\Memoria\figs\seguimi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53" y="1988840"/>
            <a:ext cx="6741523" cy="39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33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50"/>
    </mc:Choice>
    <mc:Fallback>
      <p:transition spd="slow" advTm="5775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 Gestión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Adrian Núñez\Desktop\exerclick\exerClick\Memoria\figs\seguimient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15" y="1988840"/>
            <a:ext cx="648994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0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90"/>
    </mc:Choice>
    <mc:Fallback>
      <p:transition spd="slow" advTm="385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53752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Índice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40191" y="1631697"/>
            <a:ext cx="77886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800" dirty="0" smtClean="0">
                <a:latin typeface="HelveticaNeueLT Std Lt" pitchFamily="34" charset="0"/>
              </a:rPr>
              <a:t>Contexto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800" dirty="0" smtClean="0">
                <a:latin typeface="HelveticaNeueLT Std Lt" pitchFamily="34" charset="0"/>
              </a:rPr>
              <a:t>Pre-requisitos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800" dirty="0" smtClean="0">
                <a:latin typeface="HelveticaNeueLT Std Lt" pitchFamily="34" charset="0"/>
              </a:rPr>
              <a:t>Gestión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800" dirty="0" smtClean="0">
                <a:latin typeface="HelveticaNeueLT Std Lt" pitchFamily="34" charset="0"/>
              </a:rPr>
              <a:t>Captura de requisitos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800" dirty="0" smtClean="0">
                <a:latin typeface="HelveticaNeueLT Std Lt" pitchFamily="34" charset="0"/>
              </a:rPr>
              <a:t>Diseño de la interfaz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800" dirty="0" smtClean="0">
                <a:latin typeface="HelveticaNeueLT Std Lt" pitchFamily="34" charset="0"/>
              </a:rPr>
              <a:t>Implementación (Lógica de negocio)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800" dirty="0" smtClean="0">
                <a:latin typeface="HelveticaNeueLT Std Lt" pitchFamily="34" charset="0"/>
              </a:rPr>
              <a:t>Conclusiones y Líneas futuras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6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66"/>
    </mc:Choice>
    <mc:Fallback>
      <p:transition spd="slow" advTm="3056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203176" y="1916832"/>
            <a:ext cx="8745636" cy="2664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Captura de requisitos (M-1)</a:t>
            </a:r>
            <a:endParaRPr lang="es-ES" sz="88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94"/>
    </mc:Choice>
    <mc:Fallback>
      <p:transition spd="slow" advTm="679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4. Captura de req. (M-1)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67544" y="2060848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u="sng" dirty="0" smtClean="0">
                <a:latin typeface="HelveticaNeueLT Std Lt" pitchFamily="34" charset="0"/>
              </a:rPr>
              <a:t>Filosofía principal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Mucha funcionalidad en pocos </a:t>
            </a:r>
            <a:r>
              <a:rPr lang="es-ES" sz="2400" i="1" dirty="0" smtClean="0">
                <a:latin typeface="HelveticaNeueLT Std Lt" pitchFamily="34" charset="0"/>
              </a:rPr>
              <a:t>clicks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</a:p>
          <a:p>
            <a:pPr lvl="1"/>
            <a:r>
              <a:rPr lang="es-ES" sz="2400" dirty="0" smtClean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 Añadir muchas opciones sin demasiadas 		     transiciones.</a:t>
            </a: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Minimizar las posibilidades de distracción del alumno.</a:t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 Exceso de opciones crea distracciones.</a:t>
            </a:r>
            <a:b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</a:br>
            <a:endParaRPr lang="es-ES" sz="2400" dirty="0" smtClean="0">
              <a:latin typeface="HelveticaNeueLT Std Lt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M-1 mediante prototipos en papel hechos a mano.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5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710"/>
    </mc:Choice>
    <mc:Fallback>
      <p:transition spd="slow" advTm="8471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4. Captura de req. (M-1)</a:t>
            </a:r>
          </a:p>
        </p:txBody>
      </p:sp>
      <p:pic>
        <p:nvPicPr>
          <p:cNvPr id="4098" name="Picture 2" descr="C:\Users\Adrian Núñez\Desktop\exerclick\exerClick\Memoria\figs\sheetprotos\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33" y="2564904"/>
            <a:ext cx="2364534" cy="391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rian Núñez\Desktop\exerclick\exerClick\Memoria\figs\sheetprotos\p0'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93" y="2564904"/>
            <a:ext cx="2366703" cy="391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67544" y="141277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Prototipos en papel de las pantallas</a:t>
            </a:r>
          </a:p>
          <a:p>
            <a:r>
              <a:rPr lang="es-ES" sz="2400" dirty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 Notación: PX-Y (X = nº de pantalla, Y = usuario)</a:t>
            </a:r>
            <a:r>
              <a:rPr lang="es-ES" sz="2400" dirty="0" smtClean="0">
                <a:latin typeface="HelveticaNeueLT Std Lt" pitchFamily="34" charset="0"/>
              </a:rPr>
              <a:t> </a:t>
            </a: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3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76"/>
    </mc:Choice>
    <mc:Fallback>
      <p:transition spd="slow" advTm="3997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rian Núñez\Desktop\exerclick\exerClick\Memoria\figs\fsm2\uo1+2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1" y="1484784"/>
            <a:ext cx="8960353" cy="51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4. Captura de req. (M-1)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72627" y="1588730"/>
            <a:ext cx="401134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HelveticaNeueLT Std Lt" pitchFamily="34" charset="0"/>
              </a:rPr>
              <a:t>Nomenclatura de pantallas</a:t>
            </a:r>
            <a:endParaRPr lang="es-ES" sz="2000" dirty="0">
              <a:latin typeface="HelveticaNeueLT Std L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 flipH="1">
            <a:off x="1835696" y="2006516"/>
            <a:ext cx="129119" cy="1983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2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054"/>
    </mc:Choice>
    <mc:Fallback>
      <p:transition spd="slow" advTm="9305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203176" y="2505294"/>
            <a:ext cx="8745636" cy="1470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Interfaz (M-2)</a:t>
            </a:r>
            <a:endParaRPr lang="es-ES" sz="88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1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4"/>
    </mc:Choice>
    <mc:Fallback>
      <p:transition spd="slow" advTm="277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5. Diseño (M-2)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C:\Users\Adrian Núñez\Desktop\exerclick\exerClick\Memoria\figs\P1-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35" y="2276872"/>
            <a:ext cx="2571212" cy="43924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rian Núñez\Desktop\exerclick\exerClick\Memoria\figs\sheetprotos\student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59338"/>
            <a:ext cx="2765310" cy="44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67544" y="145516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Comparación: Diseño final (izq.) – Prototipo (der.) </a:t>
            </a: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965"/>
    </mc:Choice>
    <mc:Fallback>
      <p:transition spd="slow" advTm="14996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5. Diseño (M-2)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Adrian Núñez\Desktop\exerclick\exerClick\Memoria\figs\P1-S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06036" cy="4104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6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14"/>
    </mc:Choice>
    <mc:Fallback>
      <p:transition spd="slow" advTm="3271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5" name="Picture 3" descr="C:\Users\Adrian Núñez\Desktop\exerclick\exerClick\Memoria\figs\activ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40" y="2139221"/>
            <a:ext cx="2617619" cy="44644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5. Diseño (M-2)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6" name="Picture 4" descr="C:\Users\Adrian Núñez\Desktop\exerclick\exerClick\Memoria\figs\sheetprotos\teacher\p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3168352" cy="46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67544" y="145516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Comparación: Diseño final (izq.) – Prototipo (der.) </a:t>
            </a: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7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751"/>
    </mc:Choice>
    <mc:Fallback>
      <p:transition spd="slow" advTm="15175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5. Diseño (M-2)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098" name="Picture 2" descr="C:\Users\Adrian Núñez\Desktop\exerclick\exerClick\Memoria\figs\P1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3" y="1916832"/>
            <a:ext cx="8858773" cy="41764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9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06"/>
    </mc:Choice>
    <mc:Fallback>
      <p:transition spd="slow" advTm="680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5. Diseño (M-2)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Adrian Núñez\Desktop\exerclick\exerClick\Memoria\figs\P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45" y="1553700"/>
            <a:ext cx="2912309" cy="49778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rian Núñez\Desktop\exerclick\exerClick\Memoria\figs\P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3700"/>
            <a:ext cx="2912308" cy="49778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rian Núñez\Desktop\exerclick\exerClick\Memoria\figs\P5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0" y="1576263"/>
            <a:ext cx="2895454" cy="49490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5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48"/>
    </mc:Choice>
    <mc:Fallback>
      <p:transition spd="slow" advTm="580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203176" y="2505294"/>
            <a:ext cx="8745636" cy="1470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Contexto</a:t>
            </a:r>
            <a:endParaRPr lang="es-ES" sz="88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7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9"/>
    </mc:Choice>
    <mc:Fallback>
      <p:transition spd="slow" advTm="2989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203176" y="2060848"/>
            <a:ext cx="8745636" cy="2520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Implementación(M-3)</a:t>
            </a:r>
            <a:endParaRPr lang="es-ES" sz="88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2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9"/>
    </mc:Choice>
    <mc:Fallback>
      <p:transition spd="slow" advTm="328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6. Implementación (M-3)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67544" y="1916832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Uso de la base de datos de </a:t>
            </a:r>
            <a:r>
              <a:rPr lang="es-ES" sz="2400" i="1" dirty="0" smtClean="0">
                <a:latin typeface="HelveticaNeueLT Std Lt" pitchFamily="34" charset="0"/>
              </a:rPr>
              <a:t>PresenceClick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Lógica de negocio en PHP.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Ficheros en el servidor del grupo </a:t>
            </a:r>
            <a:r>
              <a:rPr lang="es-ES" sz="2400" dirty="0" err="1" smtClean="0">
                <a:latin typeface="HelveticaNeueLT Std Lt" pitchFamily="34" charset="0"/>
              </a:rPr>
              <a:t>GaLan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</a:p>
        </p:txBody>
      </p:sp>
      <p:pic>
        <p:nvPicPr>
          <p:cNvPr id="5" name="Picture 2" descr="C:\Users\Adrian Núñez\Desktop\exerclick\exerClick\Memoria\figs\archite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65" y="2348880"/>
            <a:ext cx="4997662" cy="24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3995936" y="3140968"/>
            <a:ext cx="108012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 flipV="1">
            <a:off x="4824028" y="2420889"/>
            <a:ext cx="468052" cy="792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339752" y="2420888"/>
            <a:ext cx="424847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4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73"/>
    </mc:Choice>
    <mc:Fallback>
      <p:transition spd="slow" advTm="2047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6. Implementación (M-3)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67544" y="29249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Reutilizado (y adaptado) de </a:t>
            </a:r>
            <a:r>
              <a:rPr lang="es-ES" sz="2400" i="1" dirty="0" smtClean="0">
                <a:latin typeface="HelveticaNeueLT Std Lt" pitchFamily="34" charset="0"/>
              </a:rPr>
              <a:t>qClick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r>
              <a:rPr lang="es-ES" sz="2400" dirty="0" smtClean="0">
                <a:latin typeface="HelveticaNeueLT Std Lt" pitchFamily="34" charset="0"/>
              </a:rPr>
              <a:t>	- Autenticación común para estudiante y profesor.  </a:t>
            </a:r>
          </a:p>
          <a:p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    		  T</a:t>
            </a:r>
            <a:r>
              <a:rPr lang="es-ES" sz="2400" dirty="0" smtClean="0">
                <a:latin typeface="HelveticaNeueLT Std Lt" pitchFamily="34" charset="0"/>
              </a:rPr>
              <a:t>ransición de acuerdo al rol del usuario 		autenticado.</a:t>
            </a:r>
          </a:p>
          <a:p>
            <a:r>
              <a:rPr lang="es-ES" sz="2400" dirty="0">
                <a:latin typeface="HelveticaNeueLT Std Lt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</a:rPr>
              <a:t>- Sesión única.</a:t>
            </a: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77"/>
    </mc:Choice>
    <mc:Fallback>
      <p:transition spd="slow" advTm="43377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6. Implementación (M-3)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C:\Users\Adrian Núñez\Desktop\exerclick\exerClick\Memoria\figs\bd_exercl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9" y="1369934"/>
            <a:ext cx="4476103" cy="533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115616" y="3284984"/>
            <a:ext cx="410445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364088" y="3975447"/>
            <a:ext cx="377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HelveticaNeueLT Std Lt" pitchFamily="34" charset="0"/>
              </a:rPr>
              <a:t>Desarrollado en </a:t>
            </a:r>
            <a:r>
              <a:rPr lang="es-ES" sz="2400" i="1" dirty="0" smtClean="0">
                <a:latin typeface="HelveticaNeueLT Std Lt" pitchFamily="34" charset="0"/>
              </a:rPr>
              <a:t>exerClick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  <a:endParaRPr lang="es-ES" sz="2400" dirty="0">
              <a:latin typeface="HelveticaNeueLT Std Lt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4088" y="3284984"/>
            <a:ext cx="377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smtClean="0">
                <a:latin typeface="HelveticaNeueLT Std Lt" pitchFamily="34" charset="0"/>
                <a:sym typeface="Wingdings" panose="05000000000000000000" pitchFamily="2" charset="2"/>
              </a:rPr>
              <a:t> </a:t>
            </a:r>
            <a:r>
              <a:rPr lang="es-ES" sz="2800" u="sng" dirty="0" smtClean="0">
                <a:latin typeface="HelveticaNeueLT Std Lt" pitchFamily="34" charset="0"/>
              </a:rPr>
              <a:t>Base de datos</a:t>
            </a:r>
            <a:endParaRPr lang="es-ES" sz="2800" u="sng" dirty="0"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9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45"/>
    </mc:Choice>
    <mc:Fallback>
      <p:transition spd="slow" advTm="2714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203176" y="2060848"/>
            <a:ext cx="8745636" cy="2520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Conclusiones y</a:t>
            </a:r>
          </a:p>
          <a:p>
            <a:r>
              <a:rPr lang="es-ES" sz="80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Líneas futuras</a:t>
            </a:r>
            <a:endParaRPr lang="es-ES" sz="88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0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8"/>
    </mc:Choice>
    <mc:Fallback>
      <p:transition spd="slow" advTm="252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Conclusiones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1556792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u="sng" dirty="0" smtClean="0">
                <a:latin typeface="HelveticaNeueLT Std Lt" pitchFamily="34" charset="0"/>
              </a:rPr>
              <a:t>Pre-requisitos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InterMod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Responsive </a:t>
            </a:r>
            <a:r>
              <a:rPr lang="es-ES" sz="2400" dirty="0">
                <a:latin typeface="HelveticaNeueLT Std Lt" pitchFamily="34" charset="0"/>
              </a:rPr>
              <a:t>Web </a:t>
            </a:r>
            <a:r>
              <a:rPr lang="es-ES" sz="2400" dirty="0" smtClean="0">
                <a:latin typeface="HelveticaNeueLT Std Lt" pitchFamily="34" charset="0"/>
              </a:rPr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Internacionalización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Se decidió crear la aplicación sólo en Android.</a:t>
            </a:r>
            <a:endParaRPr lang="es-ES" sz="2400" dirty="0" smtClean="0">
              <a:latin typeface="HelveticaNeueLT Std Lt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400" dirty="0">
              <a:latin typeface="HelveticaNeueLT Std L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u="sng" dirty="0" smtClean="0">
                <a:latin typeface="HelveticaNeueLT Std Lt" pitchFamily="34" charset="0"/>
              </a:rPr>
              <a:t>Objetivos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Casi todos los UOs planteados implementados con éxito.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400" dirty="0">
              <a:latin typeface="HelveticaNeueLT Std Lt" pitchFamily="34" charset="0"/>
            </a:endParaRPr>
          </a:p>
          <a:p>
            <a:pPr lvl="1"/>
            <a:r>
              <a:rPr lang="es-ES" sz="2400" dirty="0" smtClean="0">
                <a:latin typeface="HelveticaNeueLT Std Lt" pitchFamily="34" charset="0"/>
              </a:rPr>
              <a:t>Se han cumplido con éxito la mayor parte de los objetivos, se puede decir que </a:t>
            </a:r>
            <a:r>
              <a:rPr lang="es-ES" sz="2400" u="sng" dirty="0" smtClean="0">
                <a:latin typeface="HelveticaNeueLT Std Lt" pitchFamily="34" charset="0"/>
              </a:rPr>
              <a:t>el proyecto ha sido un éxito</a:t>
            </a:r>
            <a:r>
              <a:rPr lang="es-ES" sz="2400" dirty="0" smtClean="0">
                <a:latin typeface="HelveticaNeueLT Std L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07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32"/>
    </mc:Choice>
    <mc:Fallback>
      <p:transition spd="slow" advTm="1353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Líneas futuras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170080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UO7-T: </a:t>
            </a:r>
            <a:r>
              <a:rPr lang="es-ES" sz="2400" dirty="0">
                <a:latin typeface="HelveticaNeueLT Std Lt" pitchFamily="34" charset="0"/>
              </a:rPr>
              <a:t>Evaluar el ejercicio de un </a:t>
            </a:r>
            <a:r>
              <a:rPr lang="es-ES" sz="2400" dirty="0" smtClean="0">
                <a:latin typeface="HelveticaNeueLT Std Lt" pitchFamily="34" charset="0"/>
              </a:rPr>
              <a:t>alumno</a:t>
            </a:r>
            <a:r>
              <a:rPr lang="es-ES" sz="2400" dirty="0">
                <a:latin typeface="HelveticaNeueLT Std Lt" pitchFamily="34" charset="0"/>
              </a:rPr>
              <a:t> </a:t>
            </a:r>
            <a:r>
              <a:rPr lang="es-ES" sz="2400" dirty="0" smtClean="0">
                <a:latin typeface="HelveticaNeueLT Std Lt" pitchFamily="34" charset="0"/>
              </a:rPr>
              <a:t>(no se llegó a realizar por falta de tiempo</a:t>
            </a:r>
            <a:r>
              <a:rPr lang="es-ES" sz="2400" dirty="0" smtClean="0">
                <a:latin typeface="HelveticaNeueLT Std Lt" pitchFamily="34" charset="0"/>
              </a:rPr>
              <a:t>).</a:t>
            </a: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Idea alternativa: Que el propio alumno pueda evaluarse.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HelveticaNeueLT Std Lt" pitchFamily="34" charset="0"/>
              </a:rPr>
              <a:t/>
            </a:r>
            <a:br>
              <a:rPr lang="es-ES" sz="2400" dirty="0">
                <a:solidFill>
                  <a:schemeClr val="accent6">
                    <a:lumMod val="75000"/>
                  </a:schemeClr>
                </a:solidFill>
                <a:latin typeface="HelveticaNeueLT Std Lt" pitchFamily="34" charset="0"/>
              </a:rPr>
            </a:b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Mejorar el uso de RWD (menos espacios vacíos).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Uso de los datos recogidos (junto a los de </a:t>
            </a:r>
            <a:r>
              <a:rPr lang="es-ES" sz="2400" i="1" dirty="0" smtClean="0">
                <a:latin typeface="HelveticaNeueLT Std Lt" pitchFamily="34" charset="0"/>
              </a:rPr>
              <a:t>PresenceClick</a:t>
            </a:r>
            <a:r>
              <a:rPr lang="es-ES" sz="2400" dirty="0" smtClean="0">
                <a:latin typeface="HelveticaNeueLT Std Lt" pitchFamily="34" charset="0"/>
              </a:rPr>
              <a:t>):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	 Futura herramienta para realizar predicciones 		     sobre el rendimiento del alumnado.</a:t>
            </a:r>
            <a:endParaRPr lang="es-ES" sz="2400" dirty="0" smtClean="0"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1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11"/>
    </mc:Choice>
    <mc:Fallback>
      <p:transition spd="slow" advTm="7901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3409836"/>
            <a:ext cx="932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HelveticaNeueLT Std Lt" pitchFamily="34" charset="0"/>
              </a:rPr>
              <a:t>¡Gracias por la atención!</a:t>
            </a:r>
            <a:endParaRPr lang="es-ES" sz="2800" dirty="0">
              <a:latin typeface="HelveticaNeueLT Std Lt" pitchFamily="34" charset="0"/>
            </a:endParaRPr>
          </a:p>
        </p:txBody>
      </p:sp>
      <p:pic>
        <p:nvPicPr>
          <p:cNvPr id="1026" name="Picture 2" descr="C:\Users\Adrian Núñez\Downloads\FISSneg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0" y="188640"/>
            <a:ext cx="21209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an Núñez\Downloads\blanco_media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112"/>
            <a:ext cx="2088232" cy="9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35"/>
    </mc:Choice>
    <mc:Fallback>
      <p:transition spd="slow" advTm="1223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Contexto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247024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Aulas con muchos alumnos.</a:t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Imposible el seguimiento de la realización de ejercicios.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Expansión en el uso de </a:t>
            </a:r>
            <a:r>
              <a:rPr lang="es-ES" sz="2400" i="1" dirty="0" smtClean="0">
                <a:latin typeface="HelveticaNeueLT Std Lt" pitchFamily="34" charset="0"/>
              </a:rPr>
              <a:t>Smartphones</a:t>
            </a:r>
            <a:r>
              <a:rPr lang="es-ES" sz="2400" dirty="0" smtClean="0">
                <a:latin typeface="HelveticaNeueLT Std Lt" pitchFamily="34" charset="0"/>
              </a:rPr>
              <a:t> y </a:t>
            </a:r>
            <a:r>
              <a:rPr lang="es-ES" sz="2400" i="1" dirty="0" err="1" smtClean="0">
                <a:latin typeface="HelveticaNeueLT Std Lt" pitchFamily="34" charset="0"/>
              </a:rPr>
              <a:t>Tablets</a:t>
            </a:r>
            <a:r>
              <a:rPr lang="es-ES" sz="2400" dirty="0" smtClean="0">
                <a:latin typeface="HelveticaNeueLT Std Lt" pitchFamily="34" charset="0"/>
              </a:rPr>
              <a:t> entre el alumnado…</a:t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/>
            </a:r>
            <a:br>
              <a:rPr lang="es-ES" sz="2400" dirty="0" smtClean="0">
                <a:latin typeface="HelveticaNeueLT Std Lt" pitchFamily="34" charset="0"/>
              </a:rPr>
            </a:br>
            <a:r>
              <a:rPr lang="es-ES" sz="2400" dirty="0" smtClean="0">
                <a:latin typeface="HelveticaNeueLT Std Lt" pitchFamily="34" charset="0"/>
              </a:rPr>
              <a:t>… ¡Desaprovechada en el ámbito docente!</a:t>
            </a:r>
          </a:p>
          <a:p>
            <a:endParaRPr lang="es-ES" sz="2400" dirty="0"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0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344"/>
    </mc:Choice>
    <mc:Fallback>
      <p:transition spd="slow" advTm="5534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Contexto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193831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atin typeface="HelveticaNeueLT Std Lt" pitchFamily="34" charset="0"/>
              </a:rPr>
              <a:t>Propuesta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endParaRPr lang="es-ES" sz="2400" dirty="0">
              <a:latin typeface="HelveticaNeueLT Std L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</a:rPr>
              <a:t>Modificar y actualizar los modelos educativos presenciales </a:t>
            </a:r>
            <a:br>
              <a:rPr lang="es-ES" sz="2400" dirty="0" smtClean="0">
                <a:latin typeface="HelveticaNeueLT Std Lt" pitchFamily="34" charset="0"/>
              </a:rPr>
            </a:br>
            <a:endParaRPr lang="es-ES" sz="2400" dirty="0" smtClean="0">
              <a:latin typeface="HelveticaNeueLT Std Lt" pitchFamily="34" charset="0"/>
            </a:endParaRPr>
          </a:p>
          <a:p>
            <a:r>
              <a:rPr lang="es-ES" sz="2400" dirty="0">
                <a:latin typeface="HelveticaNeueLT Std Lt" pitchFamily="34" charset="0"/>
                <a:sym typeface="Wingdings" panose="05000000000000000000" pitchFamily="2" charset="2"/>
              </a:rPr>
              <a:t>	</a:t>
            </a:r>
            <a:r>
              <a:rPr lang="es-ES" sz="2400" dirty="0" smtClean="0">
                <a:latin typeface="HelveticaNeueLT Std Lt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Herramientas </a:t>
            </a:r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que faciliten la captura de la 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	información </a:t>
            </a:r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de lo que 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sucede en </a:t>
            </a:r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el 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aula</a:t>
            </a:r>
            <a:b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</a:br>
            <a:endParaRPr lang="es-ES" sz="2400" dirty="0" smtClean="0">
              <a:latin typeface="HelveticaNeueLT Std Lt" pitchFamily="34" charset="0"/>
              <a:cs typeface="Helvetica" panose="020B0604020202020204" pitchFamily="34" charset="0"/>
            </a:endParaRPr>
          </a:p>
          <a:p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400" i="1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Feedback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para alumnos y profesores</a:t>
            </a:r>
            <a:endParaRPr lang="es-ES" sz="2400" dirty="0">
              <a:latin typeface="HelveticaNeueLT Std Lt" pitchFamily="34" charset="0"/>
              <a:cs typeface="Helvetica" panose="020B0604020202020204" pitchFamily="34" charset="0"/>
            </a:endParaRPr>
          </a:p>
          <a:p>
            <a:endParaRPr lang="es-ES" sz="2400" dirty="0">
              <a:latin typeface="HelveticaNeueLT Std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3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34"/>
    </mc:Choice>
    <mc:Fallback>
      <p:transition spd="slow" advTm="383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881203" y="5733256"/>
            <a:ext cx="4155293" cy="936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Contexto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Adrian Núñez\Desktop\exerclick\exerClick\Memoria\figs\archite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2" y="1340768"/>
            <a:ext cx="8454046" cy="412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881202" y="5733256"/>
            <a:ext cx="4155294" cy="1065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 smtClean="0">
                <a:solidFill>
                  <a:schemeClr val="bg1"/>
                </a:solidFill>
                <a:latin typeface="Jenna Sue" pitchFamily="2" charset="0"/>
              </a:rPr>
              <a:t>exer</a:t>
            </a:r>
            <a:r>
              <a:rPr lang="es-ES" sz="54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Click</a:t>
            </a:r>
            <a:endParaRPr lang="es-ES" sz="496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  <p:cxnSp>
        <p:nvCxnSpPr>
          <p:cNvPr id="6" name="5 Conector recto de flecha"/>
          <p:cNvCxnSpPr>
            <a:stCxn id="9" idx="0"/>
          </p:cNvCxnSpPr>
          <p:nvPr/>
        </p:nvCxnSpPr>
        <p:spPr>
          <a:xfrm flipH="1" flipV="1">
            <a:off x="5436096" y="4653136"/>
            <a:ext cx="15227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22133" y="5603999"/>
            <a:ext cx="2693684" cy="5326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22131" y="5603999"/>
            <a:ext cx="2601690" cy="597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smtClean="0">
                <a:solidFill>
                  <a:schemeClr val="bg1"/>
                </a:solidFill>
                <a:latin typeface="Jenna Sue" pitchFamily="2" charset="0"/>
              </a:rPr>
              <a:t>q</a:t>
            </a:r>
            <a:r>
              <a:rPr lang="es-ES" sz="3600" dirty="0" smtClean="0">
                <a:solidFill>
                  <a:schemeClr val="bg1"/>
                </a:solidFill>
                <a:latin typeface="Archistico" panose="02040802050405020203" pitchFamily="18" charset="0"/>
              </a:rPr>
              <a:t>Click</a:t>
            </a:r>
            <a:endParaRPr lang="es-ES" sz="23900" dirty="0">
              <a:solidFill>
                <a:schemeClr val="bg1"/>
              </a:solidFill>
              <a:latin typeface="Archistico" panose="02040802050405020203" pitchFamily="18" charset="0"/>
            </a:endParaRPr>
          </a:p>
        </p:txBody>
      </p:sp>
      <p:cxnSp>
        <p:nvCxnSpPr>
          <p:cNvPr id="4" name="3 Conector recto de flecha"/>
          <p:cNvCxnSpPr>
            <a:stCxn id="10" idx="0"/>
          </p:cNvCxnSpPr>
          <p:nvPr/>
        </p:nvCxnSpPr>
        <p:spPr>
          <a:xfrm flipV="1">
            <a:off x="1522976" y="4653137"/>
            <a:ext cx="1824888" cy="950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7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844"/>
    </mc:Choice>
    <mc:Fallback>
      <p:transition spd="slow" advTm="13884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Contexto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1794296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atin typeface="HelveticaNeueLT Std Lt" pitchFamily="34" charset="0"/>
              </a:rPr>
              <a:t>exerClick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endParaRPr lang="es-ES" sz="2400" dirty="0">
              <a:latin typeface="HelveticaNeueLT Std L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Capturar las interacciones entre profesor y alumnos en sesiones de ejercicios.</a:t>
            </a:r>
          </a:p>
          <a:p>
            <a:endParaRPr lang="es-ES" sz="2400" dirty="0">
              <a:latin typeface="HelveticaNeueLT Std Lt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El profesor lanza ejercicios, los alumnos responden a ellos y el profesor recibe el </a:t>
            </a:r>
            <a:r>
              <a:rPr lang="es-ES" sz="2400" i="1" dirty="0" err="1" smtClean="0">
                <a:latin typeface="HelveticaNeueLT Std Lt" pitchFamily="34" charset="0"/>
                <a:cs typeface="Helvetica" panose="020B0604020202020204" pitchFamily="34" charset="0"/>
              </a:rPr>
              <a:t>feedback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.</a:t>
            </a:r>
          </a:p>
          <a:p>
            <a:endParaRPr lang="es-ES" sz="2400" dirty="0">
              <a:latin typeface="HelveticaNeueLT Std Lt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Respuesta del alumnado a cada ejercicio:</a:t>
            </a:r>
          </a:p>
          <a:p>
            <a:pPr lvl="1"/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	- Ejercicio finalizado</a:t>
            </a:r>
          </a:p>
          <a:p>
            <a:pPr lvl="1"/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- Ejercicio con dudas</a:t>
            </a:r>
            <a:endParaRPr lang="es-ES" sz="2400" dirty="0">
              <a:latin typeface="HelveticaNeueLT Std Lt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26"/>
    </mc:Choice>
    <mc:Fallback>
      <p:transition spd="slow" advTm="3262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Contexto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262355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atin typeface="HelveticaNeueLT Std Lt" pitchFamily="34" charset="0"/>
              </a:rPr>
              <a:t>exerClick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endParaRPr lang="es-ES" sz="2400" dirty="0">
              <a:latin typeface="HelveticaNeueLT Std L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i="1" dirty="0" smtClean="0">
                <a:latin typeface="HelveticaNeueLT Std Lt" pitchFamily="34" charset="0"/>
                <a:cs typeface="Helvetica" panose="020B0604020202020204" pitchFamily="34" charset="0"/>
              </a:rPr>
              <a:t>Feedback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 en forma de estadísticas</a:t>
            </a:r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:</a:t>
            </a:r>
          </a:p>
          <a:p>
            <a:pPr marL="1257300" lvl="2" indent="-342900">
              <a:buFontTx/>
              <a:buChar char="-"/>
            </a:pPr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Nº de alumnos que han marcado el ejercicio como finalizado.</a:t>
            </a:r>
          </a:p>
          <a:p>
            <a:pPr marL="1257300" lvl="2" indent="-342900">
              <a:buFontTx/>
              <a:buChar char="-"/>
            </a:pPr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Nº de alumnos que han marcado el ejercicio con una duda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.</a:t>
            </a:r>
            <a:endParaRPr lang="es-ES" sz="2400" dirty="0">
              <a:latin typeface="HelveticaNeueLT Std Lt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6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11"/>
    </mc:Choice>
    <mc:Fallback>
      <p:transition spd="slow" advTm="1341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-27384"/>
            <a:ext cx="9144000" cy="1196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Autofit/>
          </a:bodyPr>
          <a:lstStyle/>
          <a:p>
            <a:pPr algn="l"/>
            <a:r>
              <a:rPr lang="es-E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Contexto</a:t>
            </a:r>
            <a:endParaRPr lang="es-E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170080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atin typeface="HelveticaNeueLT Std Lt" pitchFamily="34" charset="0"/>
              </a:rPr>
              <a:t>exerClick</a:t>
            </a:r>
            <a:r>
              <a:rPr lang="es-ES" sz="2400" dirty="0" smtClean="0">
                <a:latin typeface="HelveticaNeueLT Std Lt" pitchFamily="34" charset="0"/>
              </a:rPr>
              <a:t>:</a:t>
            </a:r>
          </a:p>
          <a:p>
            <a:endParaRPr lang="es-ES" sz="2400" dirty="0" smtClean="0">
              <a:latin typeface="HelveticaNeueLT Std Lt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Otras estadísticas:</a:t>
            </a:r>
          </a:p>
          <a:p>
            <a:pPr lvl="2"/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- Profesor:</a:t>
            </a:r>
          </a:p>
          <a:p>
            <a:pPr lvl="1"/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Nº de ejercicios que se han dado por 			finalizados respecto al total (creados).</a:t>
            </a:r>
            <a:b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</a:br>
            <a:endParaRPr lang="es-ES" sz="2400" dirty="0" smtClean="0">
              <a:latin typeface="HelveticaNeueLT Std Lt" pitchFamily="34" charset="0"/>
              <a:cs typeface="Helvetica" panose="020B0604020202020204" pitchFamily="34" charset="0"/>
            </a:endParaRPr>
          </a:p>
          <a:p>
            <a:pPr lvl="1"/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- Alumno:</a:t>
            </a:r>
          </a:p>
          <a:p>
            <a:pPr lvl="1"/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Nº de ejercicios marcados como acabados 		respecto al total.</a:t>
            </a:r>
          </a:p>
          <a:p>
            <a:pPr lvl="1"/>
            <a:r>
              <a:rPr lang="es-ES" sz="2400" dirty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s-ES" sz="2400" dirty="0" smtClean="0">
                <a:latin typeface="HelveticaNeueLT Std Lt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	 Media del nº de ejercicios marcados como 		acabados del resto del alumnado.</a:t>
            </a:r>
            <a:endParaRPr lang="es-ES" sz="2400" dirty="0" smtClean="0">
              <a:latin typeface="HelveticaNeueLT Std Lt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3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4"/>
    </mc:Choice>
    <mc:Fallback>
      <p:transition spd="slow" advTm="411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446</Words>
  <Application>Microsoft Office PowerPoint</Application>
  <PresentationFormat>Presentación en pantalla (4:3)</PresentationFormat>
  <Paragraphs>134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Presentación de PowerPoint</vt:lpstr>
      <vt:lpstr>Índice</vt:lpstr>
      <vt:lpstr>Presentación de PowerPoint</vt:lpstr>
      <vt:lpstr>1. Contexto</vt:lpstr>
      <vt:lpstr>1. Contexto</vt:lpstr>
      <vt:lpstr>1. Contexto</vt:lpstr>
      <vt:lpstr>1. Contexto</vt:lpstr>
      <vt:lpstr>1. Contexto</vt:lpstr>
      <vt:lpstr>1. Contexto</vt:lpstr>
      <vt:lpstr>Presentación de PowerPoint</vt:lpstr>
      <vt:lpstr>2. Pre-requisitos</vt:lpstr>
      <vt:lpstr>2. Pre-requisitos</vt:lpstr>
      <vt:lpstr>2. Pre-requisitos</vt:lpstr>
      <vt:lpstr>2. Pre-requisitos</vt:lpstr>
      <vt:lpstr>Presentación de PowerPoint</vt:lpstr>
      <vt:lpstr>3. Gestión</vt:lpstr>
      <vt:lpstr>3. Gestión</vt:lpstr>
      <vt:lpstr>3. Gestión</vt:lpstr>
      <vt:lpstr>3. Gestión</vt:lpstr>
      <vt:lpstr>Presentación de PowerPoint</vt:lpstr>
      <vt:lpstr>4. Captura de req. (M-1)</vt:lpstr>
      <vt:lpstr>4. Captura de req. (M-1)</vt:lpstr>
      <vt:lpstr>4. Captura de req. (M-1)</vt:lpstr>
      <vt:lpstr>Presentación de PowerPoint</vt:lpstr>
      <vt:lpstr>5. Diseño (M-2)</vt:lpstr>
      <vt:lpstr>5. Diseño (M-2)</vt:lpstr>
      <vt:lpstr>5. Diseño (M-2)</vt:lpstr>
      <vt:lpstr>5. Diseño (M-2)</vt:lpstr>
      <vt:lpstr>5. Diseño (M-2)</vt:lpstr>
      <vt:lpstr>Presentación de PowerPoint</vt:lpstr>
      <vt:lpstr>6. Implementación (M-3)</vt:lpstr>
      <vt:lpstr>6. Implementación (M-3)</vt:lpstr>
      <vt:lpstr>6. Implementación (M-3)</vt:lpstr>
      <vt:lpstr>Presentación de PowerPoint</vt:lpstr>
      <vt:lpstr>7. Conclusiones</vt:lpstr>
      <vt:lpstr>7. Líneas futuras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exerClick</dc:title>
  <dc:creator>Luffi</dc:creator>
  <cp:lastModifiedBy>Luffi</cp:lastModifiedBy>
  <cp:revision>68</cp:revision>
  <dcterms:created xsi:type="dcterms:W3CDTF">2015-09-07T07:10:43Z</dcterms:created>
  <dcterms:modified xsi:type="dcterms:W3CDTF">2015-09-17T22:28:14Z</dcterms:modified>
</cp:coreProperties>
</file>