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 id="2147483663" r:id="rId2"/>
  </p:sldMasterIdLst>
  <p:notesMasterIdLst>
    <p:notesMasterId r:id="rId202"/>
  </p:notesMasterIdLst>
  <p:sldIdLst>
    <p:sldId id="258" r:id="rId3"/>
    <p:sldId id="262" r:id="rId4"/>
    <p:sldId id="395" r:id="rId5"/>
    <p:sldId id="396" r:id="rId6"/>
    <p:sldId id="397" r:id="rId7"/>
    <p:sldId id="403" r:id="rId8"/>
    <p:sldId id="658" r:id="rId9"/>
    <p:sldId id="404" r:id="rId10"/>
    <p:sldId id="405" r:id="rId11"/>
    <p:sldId id="688" r:id="rId12"/>
    <p:sldId id="407" r:id="rId13"/>
    <p:sldId id="408" r:id="rId14"/>
    <p:sldId id="414" r:id="rId15"/>
    <p:sldId id="415" r:id="rId16"/>
    <p:sldId id="416" r:id="rId17"/>
    <p:sldId id="418" r:id="rId18"/>
    <p:sldId id="419" r:id="rId19"/>
    <p:sldId id="420" r:id="rId20"/>
    <p:sldId id="421" r:id="rId21"/>
    <p:sldId id="422" r:id="rId22"/>
    <p:sldId id="423" r:id="rId23"/>
    <p:sldId id="424" r:id="rId24"/>
    <p:sldId id="425" r:id="rId25"/>
    <p:sldId id="426" r:id="rId26"/>
    <p:sldId id="427" r:id="rId27"/>
    <p:sldId id="428" r:id="rId28"/>
    <p:sldId id="457" r:id="rId29"/>
    <p:sldId id="458" r:id="rId30"/>
    <p:sldId id="459" r:id="rId31"/>
    <p:sldId id="429" r:id="rId32"/>
    <p:sldId id="430" r:id="rId33"/>
    <p:sldId id="461" r:id="rId34"/>
    <p:sldId id="432" r:id="rId35"/>
    <p:sldId id="465" r:id="rId36"/>
    <p:sldId id="464" r:id="rId37"/>
    <p:sldId id="466" r:id="rId38"/>
    <p:sldId id="467" r:id="rId39"/>
    <p:sldId id="468" r:id="rId40"/>
    <p:sldId id="433" r:id="rId41"/>
    <p:sldId id="472" r:id="rId42"/>
    <p:sldId id="473" r:id="rId43"/>
    <p:sldId id="474" r:id="rId44"/>
    <p:sldId id="475" r:id="rId45"/>
    <p:sldId id="476" r:id="rId46"/>
    <p:sldId id="434" r:id="rId47"/>
    <p:sldId id="477" r:id="rId48"/>
    <p:sldId id="478" r:id="rId49"/>
    <p:sldId id="479" r:id="rId50"/>
    <p:sldId id="480" r:id="rId51"/>
    <p:sldId id="481" r:id="rId52"/>
    <p:sldId id="482" r:id="rId53"/>
    <p:sldId id="483" r:id="rId54"/>
    <p:sldId id="485" r:id="rId55"/>
    <p:sldId id="484" r:id="rId56"/>
    <p:sldId id="486" r:id="rId57"/>
    <p:sldId id="487" r:id="rId58"/>
    <p:sldId id="488" r:id="rId59"/>
    <p:sldId id="489" r:id="rId60"/>
    <p:sldId id="490" r:id="rId61"/>
    <p:sldId id="491" r:id="rId62"/>
    <p:sldId id="492" r:id="rId63"/>
    <p:sldId id="493" r:id="rId64"/>
    <p:sldId id="463" r:id="rId65"/>
    <p:sldId id="469" r:id="rId66"/>
    <p:sldId id="470" r:id="rId67"/>
    <p:sldId id="494" r:id="rId68"/>
    <p:sldId id="495" r:id="rId69"/>
    <p:sldId id="496" r:id="rId70"/>
    <p:sldId id="502" r:id="rId71"/>
    <p:sldId id="438" r:id="rId72"/>
    <p:sldId id="439" r:id="rId73"/>
    <p:sldId id="440" r:id="rId74"/>
    <p:sldId id="497" r:id="rId75"/>
    <p:sldId id="498" r:id="rId76"/>
    <p:sldId id="499" r:id="rId77"/>
    <p:sldId id="500" r:id="rId78"/>
    <p:sldId id="501" r:id="rId79"/>
    <p:sldId id="525" r:id="rId80"/>
    <p:sldId id="441" r:id="rId81"/>
    <p:sldId id="504" r:id="rId82"/>
    <p:sldId id="505" r:id="rId83"/>
    <p:sldId id="506" r:id="rId84"/>
    <p:sldId id="507" r:id="rId85"/>
    <p:sldId id="526" r:id="rId86"/>
    <p:sldId id="508" r:id="rId87"/>
    <p:sldId id="509" r:id="rId88"/>
    <p:sldId id="510" r:id="rId89"/>
    <p:sldId id="511" r:id="rId90"/>
    <p:sldId id="514" r:id="rId91"/>
    <p:sldId id="515" r:id="rId92"/>
    <p:sldId id="516" r:id="rId93"/>
    <p:sldId id="523" r:id="rId94"/>
    <p:sldId id="524" r:id="rId95"/>
    <p:sldId id="528" r:id="rId96"/>
    <p:sldId id="529" r:id="rId97"/>
    <p:sldId id="530" r:id="rId98"/>
    <p:sldId id="531" r:id="rId99"/>
    <p:sldId id="533" r:id="rId100"/>
    <p:sldId id="534" r:id="rId101"/>
    <p:sldId id="535" r:id="rId102"/>
    <p:sldId id="536" r:id="rId103"/>
    <p:sldId id="537" r:id="rId104"/>
    <p:sldId id="538" r:id="rId105"/>
    <p:sldId id="539" r:id="rId106"/>
    <p:sldId id="540" r:id="rId107"/>
    <p:sldId id="443" r:id="rId108"/>
    <p:sldId id="541" r:id="rId109"/>
    <p:sldId id="542" r:id="rId110"/>
    <p:sldId id="543" r:id="rId111"/>
    <p:sldId id="544" r:id="rId112"/>
    <p:sldId id="545" r:id="rId113"/>
    <p:sldId id="546" r:id="rId114"/>
    <p:sldId id="547" r:id="rId115"/>
    <p:sldId id="549" r:id="rId116"/>
    <p:sldId id="548" r:id="rId117"/>
    <p:sldId id="550" r:id="rId118"/>
    <p:sldId id="551" r:id="rId119"/>
    <p:sldId id="552" r:id="rId120"/>
    <p:sldId id="553" r:id="rId121"/>
    <p:sldId id="555" r:id="rId122"/>
    <p:sldId id="556" r:id="rId123"/>
    <p:sldId id="554" r:id="rId124"/>
    <p:sldId id="557" r:id="rId125"/>
    <p:sldId id="559" r:id="rId126"/>
    <p:sldId id="567" r:id="rId127"/>
    <p:sldId id="568" r:id="rId128"/>
    <p:sldId id="570" r:id="rId129"/>
    <p:sldId id="569" r:id="rId130"/>
    <p:sldId id="615" r:id="rId131"/>
    <p:sldId id="622" r:id="rId132"/>
    <p:sldId id="623" r:id="rId133"/>
    <p:sldId id="624" r:id="rId134"/>
    <p:sldId id="625" r:id="rId135"/>
    <p:sldId id="659" r:id="rId136"/>
    <p:sldId id="660" r:id="rId137"/>
    <p:sldId id="661" r:id="rId138"/>
    <p:sldId id="662" r:id="rId139"/>
    <p:sldId id="663" r:id="rId140"/>
    <p:sldId id="664" r:id="rId141"/>
    <p:sldId id="665" r:id="rId142"/>
    <p:sldId id="666" r:id="rId143"/>
    <p:sldId id="667" r:id="rId144"/>
    <p:sldId id="668" r:id="rId145"/>
    <p:sldId id="669" r:id="rId146"/>
    <p:sldId id="670" r:id="rId147"/>
    <p:sldId id="671" r:id="rId148"/>
    <p:sldId id="672" r:id="rId149"/>
    <p:sldId id="673" r:id="rId150"/>
    <p:sldId id="674" r:id="rId151"/>
    <p:sldId id="675" r:id="rId152"/>
    <p:sldId id="676" r:id="rId153"/>
    <p:sldId id="677" r:id="rId154"/>
    <p:sldId id="678" r:id="rId155"/>
    <p:sldId id="679" r:id="rId156"/>
    <p:sldId id="680" r:id="rId157"/>
    <p:sldId id="681" r:id="rId158"/>
    <p:sldId id="682" r:id="rId159"/>
    <p:sldId id="683" r:id="rId160"/>
    <p:sldId id="684" r:id="rId161"/>
    <p:sldId id="685" r:id="rId162"/>
    <p:sldId id="686" r:id="rId163"/>
    <p:sldId id="687" r:id="rId164"/>
    <p:sldId id="628" r:id="rId165"/>
    <p:sldId id="629" r:id="rId166"/>
    <p:sldId id="630" r:id="rId167"/>
    <p:sldId id="631" r:id="rId168"/>
    <p:sldId id="634" r:id="rId169"/>
    <p:sldId id="635" r:id="rId170"/>
    <p:sldId id="643" r:id="rId171"/>
    <p:sldId id="644" r:id="rId172"/>
    <p:sldId id="444" r:id="rId173"/>
    <p:sldId id="445" r:id="rId174"/>
    <p:sldId id="610" r:id="rId175"/>
    <p:sldId id="446" r:id="rId176"/>
    <p:sldId id="447" r:id="rId177"/>
    <p:sldId id="448" r:id="rId178"/>
    <p:sldId id="638" r:id="rId179"/>
    <p:sldId id="639" r:id="rId180"/>
    <p:sldId id="449" r:id="rId181"/>
    <p:sldId id="450" r:id="rId182"/>
    <p:sldId id="645" r:id="rId183"/>
    <p:sldId id="646" r:id="rId184"/>
    <p:sldId id="647" r:id="rId185"/>
    <p:sldId id="648" r:id="rId186"/>
    <p:sldId id="649" r:id="rId187"/>
    <p:sldId id="451" r:id="rId188"/>
    <p:sldId id="611" r:id="rId189"/>
    <p:sldId id="452" r:id="rId190"/>
    <p:sldId id="453" r:id="rId191"/>
    <p:sldId id="455" r:id="rId192"/>
    <p:sldId id="641" r:id="rId193"/>
    <p:sldId id="651" r:id="rId194"/>
    <p:sldId id="652" r:id="rId195"/>
    <p:sldId id="653" r:id="rId196"/>
    <p:sldId id="456" r:id="rId197"/>
    <p:sldId id="612" r:id="rId198"/>
    <p:sldId id="650" r:id="rId199"/>
    <p:sldId id="656" r:id="rId200"/>
    <p:sldId id="657" r:id="rId201"/>
  </p:sldIdLst>
  <p:sldSz cx="9144000" cy="6858000" type="screen4x3"/>
  <p:notesSz cx="6858000" cy="9144000"/>
  <p:defaultTextStyle>
    <a:defPPr>
      <a:defRPr lang="en-US"/>
    </a:defPPr>
    <a:lvl1pPr algn="l" rtl="0" fontAlgn="base">
      <a:spcBef>
        <a:spcPct val="0"/>
      </a:spcBef>
      <a:spcAft>
        <a:spcPct val="0"/>
      </a:spcAft>
      <a:defRPr b="1" kern="1200">
        <a:solidFill>
          <a:schemeClr val="tx1"/>
        </a:solidFill>
        <a:latin typeface="Arial" charset="0"/>
        <a:ea typeface="+mn-ea"/>
        <a:cs typeface="+mn-cs"/>
      </a:defRPr>
    </a:lvl1pPr>
    <a:lvl2pPr marL="457200" algn="l" rtl="0" fontAlgn="base">
      <a:spcBef>
        <a:spcPct val="0"/>
      </a:spcBef>
      <a:spcAft>
        <a:spcPct val="0"/>
      </a:spcAft>
      <a:defRPr b="1" kern="1200">
        <a:solidFill>
          <a:schemeClr val="tx1"/>
        </a:solidFill>
        <a:latin typeface="Arial" charset="0"/>
        <a:ea typeface="+mn-ea"/>
        <a:cs typeface="+mn-cs"/>
      </a:defRPr>
    </a:lvl2pPr>
    <a:lvl3pPr marL="914400" algn="l" rtl="0" fontAlgn="base">
      <a:spcBef>
        <a:spcPct val="0"/>
      </a:spcBef>
      <a:spcAft>
        <a:spcPct val="0"/>
      </a:spcAft>
      <a:defRPr b="1" kern="1200">
        <a:solidFill>
          <a:schemeClr val="tx1"/>
        </a:solidFill>
        <a:latin typeface="Arial" charset="0"/>
        <a:ea typeface="+mn-ea"/>
        <a:cs typeface="+mn-cs"/>
      </a:defRPr>
    </a:lvl3pPr>
    <a:lvl4pPr marL="1371600" algn="l" rtl="0" fontAlgn="base">
      <a:spcBef>
        <a:spcPct val="0"/>
      </a:spcBef>
      <a:spcAft>
        <a:spcPct val="0"/>
      </a:spcAft>
      <a:defRPr b="1" kern="1200">
        <a:solidFill>
          <a:schemeClr val="tx1"/>
        </a:solidFill>
        <a:latin typeface="Arial" charset="0"/>
        <a:ea typeface="+mn-ea"/>
        <a:cs typeface="+mn-cs"/>
      </a:defRPr>
    </a:lvl4pPr>
    <a:lvl5pPr marL="1828800" algn="l"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148C59-5668-44EF-8737-F927506A34DD}" v="9" dt="2021-10-25T13:18:33.034"/>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0"/>
    <p:restoredTop sz="94600"/>
  </p:normalViewPr>
  <p:slideViewPr>
    <p:cSldViewPr snapToGrid="0">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slide" Target="slides/slide157.xml"/><Relationship Id="rId170" Type="http://schemas.openxmlformats.org/officeDocument/2006/relationships/slide" Target="slides/slide168.xml"/><Relationship Id="rId191" Type="http://schemas.openxmlformats.org/officeDocument/2006/relationships/slide" Target="slides/slide189.xml"/><Relationship Id="rId205" Type="http://schemas.openxmlformats.org/officeDocument/2006/relationships/theme" Target="theme/theme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slide" Target="slides/slide158.xml"/><Relationship Id="rId181" Type="http://schemas.openxmlformats.org/officeDocument/2006/relationships/slide" Target="slides/slide179.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71" Type="http://schemas.openxmlformats.org/officeDocument/2006/relationships/slide" Target="slides/slide169.xml"/><Relationship Id="rId192" Type="http://schemas.openxmlformats.org/officeDocument/2006/relationships/slide" Target="slides/slide190.xml"/><Relationship Id="rId206" Type="http://schemas.openxmlformats.org/officeDocument/2006/relationships/tableStyles" Target="tableStyles.xml"/><Relationship Id="rId12" Type="http://schemas.openxmlformats.org/officeDocument/2006/relationships/slide" Target="slides/slide10.xml"/><Relationship Id="rId33" Type="http://schemas.openxmlformats.org/officeDocument/2006/relationships/slide" Target="slides/slide31.xml"/><Relationship Id="rId108" Type="http://schemas.openxmlformats.org/officeDocument/2006/relationships/slide" Target="slides/slide106.xml"/><Relationship Id="rId129" Type="http://schemas.openxmlformats.org/officeDocument/2006/relationships/slide" Target="slides/slide127.xml"/><Relationship Id="rId54" Type="http://schemas.openxmlformats.org/officeDocument/2006/relationships/slide" Target="slides/slide52.xml"/><Relationship Id="rId75" Type="http://schemas.openxmlformats.org/officeDocument/2006/relationships/slide" Target="slides/slide73.xml"/><Relationship Id="rId96" Type="http://schemas.openxmlformats.org/officeDocument/2006/relationships/slide" Target="slides/slide94.xml"/><Relationship Id="rId140" Type="http://schemas.openxmlformats.org/officeDocument/2006/relationships/slide" Target="slides/slide138.xml"/><Relationship Id="rId161" Type="http://schemas.openxmlformats.org/officeDocument/2006/relationships/slide" Target="slides/slide159.xml"/><Relationship Id="rId182" Type="http://schemas.openxmlformats.org/officeDocument/2006/relationships/slide" Target="slides/slide180.xml"/><Relationship Id="rId6" Type="http://schemas.openxmlformats.org/officeDocument/2006/relationships/slide" Target="slides/slide4.xml"/><Relationship Id="rId23" Type="http://schemas.openxmlformats.org/officeDocument/2006/relationships/slide" Target="slides/slide21.xml"/><Relationship Id="rId119" Type="http://schemas.openxmlformats.org/officeDocument/2006/relationships/slide" Target="slides/slide117.xml"/><Relationship Id="rId44" Type="http://schemas.openxmlformats.org/officeDocument/2006/relationships/slide" Target="slides/slide42.xml"/><Relationship Id="rId65" Type="http://schemas.openxmlformats.org/officeDocument/2006/relationships/slide" Target="slides/slide63.xml"/><Relationship Id="rId86" Type="http://schemas.openxmlformats.org/officeDocument/2006/relationships/slide" Target="slides/slide84.xml"/><Relationship Id="rId130" Type="http://schemas.openxmlformats.org/officeDocument/2006/relationships/slide" Target="slides/slide128.xml"/><Relationship Id="rId151" Type="http://schemas.openxmlformats.org/officeDocument/2006/relationships/slide" Target="slides/slide149.xml"/><Relationship Id="rId172" Type="http://schemas.openxmlformats.org/officeDocument/2006/relationships/slide" Target="slides/slide170.xml"/><Relationship Id="rId193" Type="http://schemas.openxmlformats.org/officeDocument/2006/relationships/slide" Target="slides/slide191.xml"/><Relationship Id="rId207" Type="http://schemas.microsoft.com/office/2016/11/relationships/changesInfo" Target="changesInfos/changesInfo1.xml"/><Relationship Id="rId13" Type="http://schemas.openxmlformats.org/officeDocument/2006/relationships/slide" Target="slides/slide11.xml"/><Relationship Id="rId109" Type="http://schemas.openxmlformats.org/officeDocument/2006/relationships/slide" Target="slides/slide107.xml"/><Relationship Id="rId34" Type="http://schemas.openxmlformats.org/officeDocument/2006/relationships/slide" Target="slides/slide32.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20" Type="http://schemas.openxmlformats.org/officeDocument/2006/relationships/slide" Target="slides/slide118.xml"/><Relationship Id="rId141" Type="http://schemas.openxmlformats.org/officeDocument/2006/relationships/slide" Target="slides/slide139.xml"/><Relationship Id="rId7" Type="http://schemas.openxmlformats.org/officeDocument/2006/relationships/slide" Target="slides/slide5.xml"/><Relationship Id="rId162" Type="http://schemas.openxmlformats.org/officeDocument/2006/relationships/slide" Target="slides/slide160.xml"/><Relationship Id="rId183" Type="http://schemas.openxmlformats.org/officeDocument/2006/relationships/slide" Target="slides/slide181.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178" Type="http://schemas.openxmlformats.org/officeDocument/2006/relationships/slide" Target="slides/slide176.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73" Type="http://schemas.openxmlformats.org/officeDocument/2006/relationships/slide" Target="slides/slide171.xml"/><Relationship Id="rId194" Type="http://schemas.openxmlformats.org/officeDocument/2006/relationships/slide" Target="slides/slide192.xml"/><Relationship Id="rId199" Type="http://schemas.openxmlformats.org/officeDocument/2006/relationships/slide" Target="slides/slide197.xml"/><Relationship Id="rId203" Type="http://schemas.openxmlformats.org/officeDocument/2006/relationships/presProps" Target="presProps.xml"/><Relationship Id="rId208" Type="http://schemas.microsoft.com/office/2015/10/relationships/revisionInfo" Target="revisionInfo.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168" Type="http://schemas.openxmlformats.org/officeDocument/2006/relationships/slide" Target="slides/slide166.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slide" Target="slides/slide161.xml"/><Relationship Id="rId184" Type="http://schemas.openxmlformats.org/officeDocument/2006/relationships/slide" Target="slides/slide182.xml"/><Relationship Id="rId189" Type="http://schemas.openxmlformats.org/officeDocument/2006/relationships/slide" Target="slides/slide187.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74" Type="http://schemas.openxmlformats.org/officeDocument/2006/relationships/slide" Target="slides/slide172.xml"/><Relationship Id="rId179" Type="http://schemas.openxmlformats.org/officeDocument/2006/relationships/slide" Target="slides/slide177.xml"/><Relationship Id="rId195" Type="http://schemas.openxmlformats.org/officeDocument/2006/relationships/slide" Target="slides/slide193.xml"/><Relationship Id="rId190" Type="http://schemas.openxmlformats.org/officeDocument/2006/relationships/slide" Target="slides/slide188.xml"/><Relationship Id="rId204" Type="http://schemas.openxmlformats.org/officeDocument/2006/relationships/viewProps" Target="viewProp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164" Type="http://schemas.openxmlformats.org/officeDocument/2006/relationships/slide" Target="slides/slide162.xml"/><Relationship Id="rId169" Type="http://schemas.openxmlformats.org/officeDocument/2006/relationships/slide" Target="slides/slide167.xml"/><Relationship Id="rId185" Type="http://schemas.openxmlformats.org/officeDocument/2006/relationships/slide" Target="slides/slide183.xml"/><Relationship Id="rId4" Type="http://schemas.openxmlformats.org/officeDocument/2006/relationships/slide" Target="slides/slide2.xml"/><Relationship Id="rId9" Type="http://schemas.openxmlformats.org/officeDocument/2006/relationships/slide" Target="slides/slide7.xml"/><Relationship Id="rId180" Type="http://schemas.openxmlformats.org/officeDocument/2006/relationships/slide" Target="slides/slide178.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75" Type="http://schemas.openxmlformats.org/officeDocument/2006/relationships/slide" Target="slides/slide173.xml"/><Relationship Id="rId196" Type="http://schemas.openxmlformats.org/officeDocument/2006/relationships/slide" Target="slides/slide194.xml"/><Relationship Id="rId200" Type="http://schemas.openxmlformats.org/officeDocument/2006/relationships/slide" Target="slides/slide198.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165" Type="http://schemas.openxmlformats.org/officeDocument/2006/relationships/slide" Target="slides/slide163.xml"/><Relationship Id="rId186" Type="http://schemas.openxmlformats.org/officeDocument/2006/relationships/slide" Target="slides/slide184.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 Id="rId176" Type="http://schemas.openxmlformats.org/officeDocument/2006/relationships/slide" Target="slides/slide174.xml"/><Relationship Id="rId197" Type="http://schemas.openxmlformats.org/officeDocument/2006/relationships/slide" Target="slides/slide195.xml"/><Relationship Id="rId201" Type="http://schemas.openxmlformats.org/officeDocument/2006/relationships/slide" Target="slides/slide199.xml"/><Relationship Id="rId17" Type="http://schemas.openxmlformats.org/officeDocument/2006/relationships/slide" Target="slides/slide15.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24" Type="http://schemas.openxmlformats.org/officeDocument/2006/relationships/slide" Target="slides/slide122.xml"/><Relationship Id="rId70" Type="http://schemas.openxmlformats.org/officeDocument/2006/relationships/slide" Target="slides/slide68.xml"/><Relationship Id="rId91" Type="http://schemas.openxmlformats.org/officeDocument/2006/relationships/slide" Target="slides/slide89.xml"/><Relationship Id="rId145" Type="http://schemas.openxmlformats.org/officeDocument/2006/relationships/slide" Target="slides/slide143.xml"/><Relationship Id="rId166" Type="http://schemas.openxmlformats.org/officeDocument/2006/relationships/slide" Target="slides/slide164.xml"/><Relationship Id="rId187" Type="http://schemas.openxmlformats.org/officeDocument/2006/relationships/slide" Target="slides/slide185.xml"/><Relationship Id="rId1" Type="http://schemas.openxmlformats.org/officeDocument/2006/relationships/slideMaster" Target="slideMasters/slideMaster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60" Type="http://schemas.openxmlformats.org/officeDocument/2006/relationships/slide" Target="slides/slide58.xml"/><Relationship Id="rId81" Type="http://schemas.openxmlformats.org/officeDocument/2006/relationships/slide" Target="slides/slide79.xml"/><Relationship Id="rId135" Type="http://schemas.openxmlformats.org/officeDocument/2006/relationships/slide" Target="slides/slide133.xml"/><Relationship Id="rId156" Type="http://schemas.openxmlformats.org/officeDocument/2006/relationships/slide" Target="slides/slide154.xml"/><Relationship Id="rId177" Type="http://schemas.openxmlformats.org/officeDocument/2006/relationships/slide" Target="slides/slide175.xml"/><Relationship Id="rId198" Type="http://schemas.openxmlformats.org/officeDocument/2006/relationships/slide" Target="slides/slide196.xml"/><Relationship Id="rId202" Type="http://schemas.openxmlformats.org/officeDocument/2006/relationships/notesMaster" Target="notesMasters/notesMaster1.xml"/><Relationship Id="rId18" Type="http://schemas.openxmlformats.org/officeDocument/2006/relationships/slide" Target="slides/slide16.xml"/><Relationship Id="rId39" Type="http://schemas.openxmlformats.org/officeDocument/2006/relationships/slide" Target="slides/slide37.xml"/><Relationship Id="rId50" Type="http://schemas.openxmlformats.org/officeDocument/2006/relationships/slide" Target="slides/slide48.xml"/><Relationship Id="rId104" Type="http://schemas.openxmlformats.org/officeDocument/2006/relationships/slide" Target="slides/slide102.xml"/><Relationship Id="rId125" Type="http://schemas.openxmlformats.org/officeDocument/2006/relationships/slide" Target="slides/slide123.xml"/><Relationship Id="rId146" Type="http://schemas.openxmlformats.org/officeDocument/2006/relationships/slide" Target="slides/slide144.xml"/><Relationship Id="rId167" Type="http://schemas.openxmlformats.org/officeDocument/2006/relationships/slide" Target="slides/slide165.xml"/><Relationship Id="rId188" Type="http://schemas.openxmlformats.org/officeDocument/2006/relationships/slide" Target="slides/slide186.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r. corbaton" userId="WtXkmzr82k6njFxODmkRM9U5hCW6kyQkoATk9VnEVNU=" providerId="None" clId="Web-{44148C59-5668-44EF-8737-F927506A34DD}"/>
    <pc:docChg chg="modSld">
      <pc:chgData name="Mr. corbaton" userId="WtXkmzr82k6njFxODmkRM9U5hCW6kyQkoATk9VnEVNU=" providerId="None" clId="Web-{44148C59-5668-44EF-8737-F927506A34DD}" dt="2021-10-25T13:18:30.581" v="8" actId="20577"/>
      <pc:docMkLst>
        <pc:docMk/>
      </pc:docMkLst>
      <pc:sldChg chg="modSp">
        <pc:chgData name="Mr. corbaton" userId="WtXkmzr82k6njFxODmkRM9U5hCW6kyQkoATk9VnEVNU=" providerId="None" clId="Web-{44148C59-5668-44EF-8737-F927506A34DD}" dt="2021-10-25T13:18:30.581" v="8" actId="20577"/>
        <pc:sldMkLst>
          <pc:docMk/>
          <pc:sldMk cId="0" sldId="258"/>
        </pc:sldMkLst>
        <pc:spChg chg="mod">
          <ac:chgData name="Mr. corbaton" userId="WtXkmzr82k6njFxODmkRM9U5hCW6kyQkoATk9VnEVNU=" providerId="None" clId="Web-{44148C59-5668-44EF-8737-F927506A34DD}" dt="2021-10-25T13:18:30.581" v="8" actId="20577"/>
          <ac:spMkLst>
            <pc:docMk/>
            <pc:sldMk cId="0" sldId="258"/>
            <ac:spMk id="819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fontAlgn="base">
              <a:spcBef>
                <a:spcPct val="0"/>
              </a:spcBef>
              <a:spcAft>
                <a:spcPct val="0"/>
              </a:spcAft>
              <a:defRPr sz="1200" b="0">
                <a:latin typeface="Arial" charset="0"/>
              </a:defRPr>
            </a:lvl1pPr>
          </a:lstStyle>
          <a:p>
            <a:pPr>
              <a:defRPr/>
            </a:pPr>
            <a:endParaRPr lang="en-IE"/>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fontAlgn="base">
              <a:spcBef>
                <a:spcPct val="0"/>
              </a:spcBef>
              <a:spcAft>
                <a:spcPct val="0"/>
              </a:spcAft>
              <a:defRPr sz="1200" b="0">
                <a:latin typeface="Arial" charset="0"/>
              </a:defRPr>
            </a:lvl1pPr>
          </a:lstStyle>
          <a:p>
            <a:pPr>
              <a:defRPr/>
            </a:pPr>
            <a:endParaRPr lang="en-IE"/>
          </a:p>
        </p:txBody>
      </p:sp>
      <p:sp>
        <p:nvSpPr>
          <p:cNvPr id="931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Haga clic para modificar los estilos de texto del patrón</a:t>
            </a:r>
          </a:p>
          <a:p>
            <a:pPr lvl="1"/>
            <a:r>
              <a:rPr lang="en-US" noProof="0"/>
              <a:t>Segundo nivel</a:t>
            </a:r>
          </a:p>
          <a:p>
            <a:pPr lvl="2"/>
            <a:r>
              <a:rPr lang="en-US" noProof="0"/>
              <a:t>Tercer nivel</a:t>
            </a:r>
          </a:p>
          <a:p>
            <a:pPr lvl="3"/>
            <a:r>
              <a:rPr lang="en-US" noProof="0"/>
              <a:t>Cuarto nivel</a:t>
            </a:r>
          </a:p>
          <a:p>
            <a:pPr lvl="4"/>
            <a:r>
              <a:rPr lang="en-US" noProof="0"/>
              <a:t>Quinto nivel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fontAlgn="base">
              <a:spcBef>
                <a:spcPct val="0"/>
              </a:spcBef>
              <a:spcAft>
                <a:spcPct val="0"/>
              </a:spcAft>
              <a:defRPr sz="1200" b="0">
                <a:latin typeface="Arial" charset="0"/>
              </a:defRPr>
            </a:lvl1pPr>
          </a:lstStyle>
          <a:p>
            <a:pPr>
              <a:defRPr/>
            </a:pPr>
            <a:endParaRPr lang="en-IE"/>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fontAlgn="base">
              <a:spcBef>
                <a:spcPct val="0"/>
              </a:spcBef>
              <a:spcAft>
                <a:spcPct val="0"/>
              </a:spcAft>
              <a:defRPr sz="1200" b="0">
                <a:latin typeface="Arial" charset="0"/>
              </a:defRPr>
            </a:lvl1pPr>
          </a:lstStyle>
          <a:p>
            <a:pPr>
              <a:defRPr/>
            </a:pPr>
            <a:r>
              <a:rPr lang="en-IE"/>
              <a:t>‹#›</a:t>
            </a:r>
          </a:p>
        </p:txBody>
      </p:sp>
    </p:spTree>
    <p:extLst>
      <p:ext uri="{BB962C8B-B14F-4D97-AF65-F5344CB8AC3E}">
        <p14:creationId xmlns:p14="http://schemas.microsoft.com/office/powerpoint/2010/main" val="34621833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r>
              <a:rPr lang="en-IE"/>
              <a:t>‹#›</a:t>
            </a:r>
          </a:p>
        </p:txBody>
      </p:sp>
      <p:sp>
        <p:nvSpPr>
          <p:cNvPr id="94211"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1</a:t>
            </a:r>
          </a:p>
        </p:txBody>
      </p:sp>
      <p:sp>
        <p:nvSpPr>
          <p:cNvPr id="94212" name="Rectangle 3"/>
          <p:cNvSpPr>
            <a:spLocks noGrp="1" noRot="1" noChangeAspect="1" noChangeArrowheads="1" noTextEdit="1"/>
          </p:cNvSpPr>
          <p:nvPr>
            <p:ph type="sldImg"/>
          </p:nvPr>
        </p:nvSpPr>
        <p:spPr>
          <a:ln/>
        </p:spPr>
      </p:sp>
      <p:sp>
        <p:nvSpPr>
          <p:cNvPr id="94213" name="Rectangle 4"/>
          <p:cNvSpPr>
            <a:spLocks noGrp="1" noChangeArrowheads="1"/>
          </p:cNvSpPr>
          <p:nvPr>
            <p:ph type="body" idx="1"/>
          </p:nvPr>
        </p:nvSpPr>
        <p:spPr>
          <a:noFill/>
          <a:ln/>
        </p:spPr>
        <p:txBody>
          <a:bodyPr/>
          <a:lstStyle/>
          <a:p>
            <a:pPr eaLnBrk="1" hangingPunct="1"/>
            <a:r>
              <a:rPr lang="es-ES"/>
              <a:t>[</a:t>
            </a:r>
            <a:r>
              <a:rPr lang="es-ES" b="1"/>
              <a:t>Nota para el instructor</a:t>
            </a:r>
            <a:r>
              <a:rPr lang="es-ES"/>
              <a:t>: en la última diapositiva encontrará ayuda más detallada sobre cómo personalizar esta plantilla. También puede consultar texto adicional sobre las lecciones en el panel de notas de algunas diapositivas.]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r>
              <a:rPr lang="en-IE"/>
              <a:t>‹#›</a:t>
            </a:r>
          </a:p>
        </p:txBody>
      </p:sp>
      <p:sp>
        <p:nvSpPr>
          <p:cNvPr id="15257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58</a:t>
            </a:r>
          </a:p>
        </p:txBody>
      </p:sp>
      <p:sp>
        <p:nvSpPr>
          <p:cNvPr id="152580" name="Rectangle 3"/>
          <p:cNvSpPr>
            <a:spLocks noGrp="1" noRot="1" noChangeAspect="1" noChangeArrowheads="1" noTextEdit="1"/>
          </p:cNvSpPr>
          <p:nvPr>
            <p:ph type="sldImg"/>
          </p:nvPr>
        </p:nvSpPr>
        <p:spPr>
          <a:ln/>
        </p:spPr>
      </p:sp>
      <p:sp>
        <p:nvSpPr>
          <p:cNvPr id="152581"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452148646"/>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1257860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17198992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294116012"/>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61103589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45663680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3878257588"/>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467937447"/>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23510728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357235690"/>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342215396"/>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32820598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57451070"/>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424858694"/>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3390878901"/>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613645068"/>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304135811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3651838609"/>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79599711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9401426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949562133"/>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680435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36541172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357588658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359133927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1898115419"/>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3582235722"/>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546480467"/>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422999402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r>
              <a:rPr lang="en-IE"/>
              <a:t>‹#›</a:t>
            </a:r>
          </a:p>
        </p:txBody>
      </p:sp>
      <p:sp>
        <p:nvSpPr>
          <p:cNvPr id="95235"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2</a:t>
            </a:r>
          </a:p>
        </p:txBody>
      </p:sp>
      <p:sp>
        <p:nvSpPr>
          <p:cNvPr id="95236" name="Rectangle 3"/>
          <p:cNvSpPr>
            <a:spLocks noGrp="1" noRot="1" noChangeAspect="1" noChangeArrowheads="1" noTextEdit="1"/>
          </p:cNvSpPr>
          <p:nvPr>
            <p:ph type="sldImg"/>
          </p:nvPr>
        </p:nvSpPr>
        <p:spPr>
          <a:ln/>
        </p:spPr>
      </p:sp>
      <p:sp>
        <p:nvSpPr>
          <p:cNvPr id="95237" name="Rectangle 4"/>
          <p:cNvSpPr>
            <a:spLocks noGrp="1" noChangeArrowheads="1"/>
          </p:cNvSpPr>
          <p:nvPr>
            <p:ph type="body" idx="1"/>
          </p:nvPr>
        </p:nvSpPr>
        <p:spPr>
          <a:noFill/>
          <a:ln/>
        </p:spPr>
        <p:txBody>
          <a:bodyPr/>
          <a:lstStyle/>
          <a:p>
            <a:pPr eaLnBrk="1" hangingPunct="1"/>
            <a:endParaRPr lang="es-ES"/>
          </a:p>
        </p:txBody>
      </p:sp>
    </p:spTree>
    <p:extLst>
      <p:ext uri="{BB962C8B-B14F-4D97-AF65-F5344CB8AC3E}">
        <p14:creationId xmlns:p14="http://schemas.microsoft.com/office/powerpoint/2010/main" val="26573757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dirty="0"/>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dirty="0"/>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dirty="0"/>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dirty="0"/>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r>
              <a:rPr lang="en-IE"/>
              <a:t>‹#›</a:t>
            </a:r>
          </a:p>
        </p:txBody>
      </p:sp>
      <p:sp>
        <p:nvSpPr>
          <p:cNvPr id="15257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58</a:t>
            </a:r>
          </a:p>
        </p:txBody>
      </p:sp>
      <p:sp>
        <p:nvSpPr>
          <p:cNvPr id="152580" name="Rectangle 3"/>
          <p:cNvSpPr>
            <a:spLocks noGrp="1" noRot="1" noChangeAspect="1" noChangeArrowheads="1" noTextEdit="1"/>
          </p:cNvSpPr>
          <p:nvPr>
            <p:ph type="sldImg"/>
          </p:nvPr>
        </p:nvSpPr>
        <p:spPr>
          <a:ln/>
        </p:spPr>
      </p:sp>
      <p:sp>
        <p:nvSpPr>
          <p:cNvPr id="152581"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r>
              <a:rPr lang="en-IE"/>
              <a:t>‹#›</a:t>
            </a:r>
          </a:p>
        </p:txBody>
      </p:sp>
      <p:sp>
        <p:nvSpPr>
          <p:cNvPr id="15257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58</a:t>
            </a:r>
          </a:p>
        </p:txBody>
      </p:sp>
      <p:sp>
        <p:nvSpPr>
          <p:cNvPr id="152580" name="Rectangle 3"/>
          <p:cNvSpPr>
            <a:spLocks noGrp="1" noRot="1" noChangeAspect="1" noChangeArrowheads="1" noTextEdit="1"/>
          </p:cNvSpPr>
          <p:nvPr>
            <p:ph type="sldImg"/>
          </p:nvPr>
        </p:nvSpPr>
        <p:spPr>
          <a:ln/>
        </p:spPr>
      </p:sp>
      <p:sp>
        <p:nvSpPr>
          <p:cNvPr id="152581"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r>
              <a:rPr lang="en-IE"/>
              <a:t>‹#›</a:t>
            </a:r>
          </a:p>
        </p:txBody>
      </p:sp>
      <p:sp>
        <p:nvSpPr>
          <p:cNvPr id="15257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58</a:t>
            </a:r>
          </a:p>
        </p:txBody>
      </p:sp>
      <p:sp>
        <p:nvSpPr>
          <p:cNvPr id="152580" name="Rectangle 3"/>
          <p:cNvSpPr>
            <a:spLocks noGrp="1" noRot="1" noChangeAspect="1" noChangeArrowheads="1" noTextEdit="1"/>
          </p:cNvSpPr>
          <p:nvPr>
            <p:ph type="sldImg"/>
          </p:nvPr>
        </p:nvSpPr>
        <p:spPr>
          <a:ln/>
        </p:spPr>
      </p:sp>
      <p:sp>
        <p:nvSpPr>
          <p:cNvPr id="152581"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r>
              <a:rPr lang="en-IE"/>
              <a:t>‹#›</a:t>
            </a:r>
          </a:p>
        </p:txBody>
      </p:sp>
      <p:sp>
        <p:nvSpPr>
          <p:cNvPr id="152579"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58</a:t>
            </a:r>
          </a:p>
        </p:txBody>
      </p:sp>
      <p:sp>
        <p:nvSpPr>
          <p:cNvPr id="152580" name="Rectangle 3"/>
          <p:cNvSpPr>
            <a:spLocks noGrp="1" noRot="1" noChangeAspect="1" noChangeArrowheads="1" noTextEdit="1"/>
          </p:cNvSpPr>
          <p:nvPr>
            <p:ph type="sldImg"/>
          </p:nvPr>
        </p:nvSpPr>
        <p:spPr>
          <a:ln/>
        </p:spPr>
      </p:sp>
      <p:sp>
        <p:nvSpPr>
          <p:cNvPr id="152581"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r>
              <a:rPr lang="en-IE"/>
              <a:t>‹#›</a:t>
            </a:r>
          </a:p>
        </p:txBody>
      </p:sp>
      <p:sp>
        <p:nvSpPr>
          <p:cNvPr id="97283"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r>
              <a:rPr lang="en-US" sz="1200" b="0"/>
              <a:t>4</a:t>
            </a:r>
          </a:p>
        </p:txBody>
      </p:sp>
      <p:sp>
        <p:nvSpPr>
          <p:cNvPr id="97284" name="Rectangle 3"/>
          <p:cNvSpPr>
            <a:spLocks noGrp="1" noRot="1" noChangeAspect="1" noChangeArrowheads="1" noTextEdit="1"/>
          </p:cNvSpPr>
          <p:nvPr>
            <p:ph type="sldImg"/>
          </p:nvPr>
        </p:nvSpPr>
        <p:spPr>
          <a:ln/>
        </p:spPr>
      </p:sp>
      <p:sp>
        <p:nvSpPr>
          <p:cNvPr id="97285" name="Rectangle 4"/>
          <p:cNvSpPr>
            <a:spLocks noGrp="1" noChangeArrowheads="1"/>
          </p:cNvSpPr>
          <p:nvPr>
            <p:ph type="body" idx="1"/>
          </p:nvPr>
        </p:nvSpPr>
        <p:spPr>
          <a:noFill/>
          <a:ln/>
        </p:spPr>
        <p:txBody>
          <a:bodyPr/>
          <a:lstStyle/>
          <a:p>
            <a:pPr eaLnBrk="1" hangingPunct="1"/>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s-ES"/>
              <a:t>Haga clic para modificar el estilo de título del patrón</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IE"/>
          </a:p>
        </p:txBody>
      </p:sp>
      <p:sp>
        <p:nvSpPr>
          <p:cNvPr id="5" name="Rectangle 7"/>
          <p:cNvSpPr>
            <a:spLocks noGrp="1" noChangeArrowheads="1"/>
          </p:cNvSpPr>
          <p:nvPr>
            <p:ph type="ftr" sz="quarter" idx="11"/>
          </p:nvPr>
        </p:nvSpPr>
        <p:spPr>
          <a:ln/>
        </p:spPr>
        <p:txBody>
          <a:bodyPr/>
          <a:lstStyle>
            <a:lvl1pPr>
              <a:defRPr/>
            </a:lvl1pPr>
          </a:lstStyle>
          <a:p>
            <a:pPr>
              <a:defRPr/>
            </a:pPr>
            <a:r>
              <a:rPr lang="en-US"/>
              <a:t>Crear su primera presentación</a:t>
            </a:r>
          </a:p>
        </p:txBody>
      </p:sp>
      <p:sp>
        <p:nvSpPr>
          <p:cNvPr id="6" name="Rectangle 8"/>
          <p:cNvSpPr>
            <a:spLocks noGrp="1" noChangeArrowheads="1"/>
          </p:cNvSpPr>
          <p:nvPr>
            <p:ph type="sldNum" sz="quarter" idx="12"/>
          </p:nvPr>
        </p:nvSpPr>
        <p:spPr>
          <a:ln/>
        </p:spPr>
        <p:txBody>
          <a:bodyPr/>
          <a:lstStyle>
            <a:lvl1pPr>
              <a:defRPr/>
            </a:lvl1pPr>
          </a:lstStyle>
          <a:p>
            <a:pPr>
              <a:defRPr/>
            </a:pPr>
            <a:r>
              <a:rPr lang="en-IE"/>
              <a:t>‹#›</a:t>
            </a:r>
          </a:p>
        </p:txBody>
      </p:sp>
    </p:spTree>
  </p:cSld>
  <p:clrMapOvr>
    <a:masterClrMapping/>
  </p:clrMapOvr>
  <p:transition spd="med">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IE"/>
          </a:p>
        </p:txBody>
      </p:sp>
      <p:sp>
        <p:nvSpPr>
          <p:cNvPr id="5" name="Rectangle 7"/>
          <p:cNvSpPr>
            <a:spLocks noGrp="1" noChangeArrowheads="1"/>
          </p:cNvSpPr>
          <p:nvPr>
            <p:ph type="ftr" sz="quarter" idx="11"/>
          </p:nvPr>
        </p:nvSpPr>
        <p:spPr>
          <a:ln/>
        </p:spPr>
        <p:txBody>
          <a:bodyPr/>
          <a:lstStyle>
            <a:lvl1pPr>
              <a:defRPr/>
            </a:lvl1pPr>
          </a:lstStyle>
          <a:p>
            <a:pPr>
              <a:defRPr/>
            </a:pPr>
            <a:r>
              <a:rPr lang="en-US"/>
              <a:t>Crear su primera presentación</a:t>
            </a:r>
          </a:p>
        </p:txBody>
      </p:sp>
      <p:sp>
        <p:nvSpPr>
          <p:cNvPr id="6" name="Rectangle 8"/>
          <p:cNvSpPr>
            <a:spLocks noGrp="1" noChangeArrowheads="1"/>
          </p:cNvSpPr>
          <p:nvPr>
            <p:ph type="sldNum" sz="quarter" idx="12"/>
          </p:nvPr>
        </p:nvSpPr>
        <p:spPr>
          <a:ln/>
        </p:spPr>
        <p:txBody>
          <a:bodyPr/>
          <a:lstStyle>
            <a:lvl1pPr>
              <a:defRPr/>
            </a:lvl1pPr>
          </a:lstStyle>
          <a:p>
            <a:pPr>
              <a:defRPr/>
            </a:pPr>
            <a:r>
              <a:rPr lang="en-IE"/>
              <a:t>‹#›</a:t>
            </a:r>
          </a:p>
        </p:txBody>
      </p:sp>
    </p:spTree>
  </p:cSld>
  <p:clrMapOvr>
    <a:masterClrMapping/>
  </p:clrMapOvr>
  <p:transition spd="med">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73025"/>
            <a:ext cx="2141537" cy="5870575"/>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214313" y="73025"/>
            <a:ext cx="6273800" cy="587057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IE"/>
          </a:p>
        </p:txBody>
      </p:sp>
      <p:sp>
        <p:nvSpPr>
          <p:cNvPr id="5" name="Rectangle 7"/>
          <p:cNvSpPr>
            <a:spLocks noGrp="1" noChangeArrowheads="1"/>
          </p:cNvSpPr>
          <p:nvPr>
            <p:ph type="ftr" sz="quarter" idx="11"/>
          </p:nvPr>
        </p:nvSpPr>
        <p:spPr>
          <a:ln/>
        </p:spPr>
        <p:txBody>
          <a:bodyPr/>
          <a:lstStyle>
            <a:lvl1pPr>
              <a:defRPr/>
            </a:lvl1pPr>
          </a:lstStyle>
          <a:p>
            <a:pPr>
              <a:defRPr/>
            </a:pPr>
            <a:r>
              <a:rPr lang="en-US"/>
              <a:t>Crear su primera presentación</a:t>
            </a:r>
          </a:p>
        </p:txBody>
      </p:sp>
      <p:sp>
        <p:nvSpPr>
          <p:cNvPr id="6" name="Rectangle 8"/>
          <p:cNvSpPr>
            <a:spLocks noGrp="1" noChangeArrowheads="1"/>
          </p:cNvSpPr>
          <p:nvPr>
            <p:ph type="sldNum" sz="quarter" idx="12"/>
          </p:nvPr>
        </p:nvSpPr>
        <p:spPr>
          <a:ln/>
        </p:spPr>
        <p:txBody>
          <a:bodyPr/>
          <a:lstStyle>
            <a:lvl1pPr>
              <a:defRPr/>
            </a:lvl1pPr>
          </a:lstStyle>
          <a:p>
            <a:pPr>
              <a:defRPr/>
            </a:pPr>
            <a:r>
              <a:rPr lang="en-IE"/>
              <a:t>‹#›</a:t>
            </a:r>
          </a:p>
        </p:txBody>
      </p:sp>
    </p:spTree>
  </p:cSld>
  <p:clrMapOvr>
    <a:masterClrMapping/>
  </p:clrMapOvr>
  <p:transition spd="med">
    <p:wipe dir="d"/>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Crear su primera presentación</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a:t>
            </a:r>
          </a:p>
        </p:txBody>
      </p:sp>
    </p:spTree>
  </p:cSld>
  <p:clrMapOvr>
    <a:masterClrMapping/>
  </p:clrMapOvr>
  <p:transition spd="med">
    <p:wipe dir="d"/>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Crear su primera presentación</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a:t>
            </a:r>
          </a:p>
        </p:txBody>
      </p:sp>
    </p:spTree>
  </p:cSld>
  <p:clrMapOvr>
    <a:masterClrMapping/>
  </p:clrMapOvr>
  <p:transition spd="med">
    <p:wipe dir="d"/>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Crear su primera presentación</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a:t>
            </a:r>
          </a:p>
        </p:txBody>
      </p:sp>
    </p:spTree>
  </p:cSld>
  <p:clrMapOvr>
    <a:masterClrMapping/>
  </p:clrMapOvr>
  <p:transition spd="med">
    <p:wipe dir="d"/>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50838" y="914400"/>
            <a:ext cx="4138612"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1850" y="914400"/>
            <a:ext cx="4140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Crear su primera presentación</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a:t>
            </a:r>
          </a:p>
        </p:txBody>
      </p:sp>
    </p:spTree>
  </p:cSld>
  <p:clrMapOvr>
    <a:masterClrMapping/>
  </p:clrMapOvr>
  <p:transition spd="med">
    <p:wipe dir="d"/>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US"/>
              <a:t>Crear su primera presentación</a:t>
            </a:r>
          </a:p>
        </p:txBody>
      </p:sp>
      <p:sp>
        <p:nvSpPr>
          <p:cNvPr id="9" name="Rectangle 6"/>
          <p:cNvSpPr>
            <a:spLocks noGrp="1" noChangeArrowheads="1"/>
          </p:cNvSpPr>
          <p:nvPr>
            <p:ph type="sldNum" sz="quarter" idx="12"/>
          </p:nvPr>
        </p:nvSpPr>
        <p:spPr>
          <a:ln/>
        </p:spPr>
        <p:txBody>
          <a:bodyPr/>
          <a:lstStyle>
            <a:lvl1pPr>
              <a:defRPr/>
            </a:lvl1pPr>
          </a:lstStyle>
          <a:p>
            <a:pPr>
              <a:defRPr/>
            </a:pPr>
            <a:r>
              <a:rPr lang="en-US"/>
              <a:t>‹#›</a:t>
            </a:r>
          </a:p>
        </p:txBody>
      </p:sp>
    </p:spTree>
  </p:cSld>
  <p:clrMapOvr>
    <a:masterClrMapping/>
  </p:clrMapOvr>
  <p:transition spd="med">
    <p:wipe dir="d"/>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Crear su primera presentación</a:t>
            </a:r>
          </a:p>
        </p:txBody>
      </p:sp>
      <p:sp>
        <p:nvSpPr>
          <p:cNvPr id="5" name="Rectangle 6"/>
          <p:cNvSpPr>
            <a:spLocks noGrp="1" noChangeArrowheads="1"/>
          </p:cNvSpPr>
          <p:nvPr>
            <p:ph type="sldNum" sz="quarter" idx="12"/>
          </p:nvPr>
        </p:nvSpPr>
        <p:spPr>
          <a:ln/>
        </p:spPr>
        <p:txBody>
          <a:bodyPr/>
          <a:lstStyle>
            <a:lvl1pPr>
              <a:defRPr/>
            </a:lvl1pPr>
          </a:lstStyle>
          <a:p>
            <a:pPr>
              <a:defRPr/>
            </a:pPr>
            <a:r>
              <a:rPr lang="en-US"/>
              <a:t>‹#›</a:t>
            </a:r>
          </a:p>
        </p:txBody>
      </p:sp>
    </p:spTree>
  </p:cSld>
  <p:clrMapOvr>
    <a:masterClrMapping/>
  </p:clrMapOvr>
  <p:transition spd="med">
    <p:wipe dir="d"/>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US"/>
              <a:t>Crear su primera presentación</a:t>
            </a:r>
          </a:p>
        </p:txBody>
      </p:sp>
      <p:sp>
        <p:nvSpPr>
          <p:cNvPr id="4" name="Rectangle 6"/>
          <p:cNvSpPr>
            <a:spLocks noGrp="1" noChangeArrowheads="1"/>
          </p:cNvSpPr>
          <p:nvPr>
            <p:ph type="sldNum" sz="quarter" idx="12"/>
          </p:nvPr>
        </p:nvSpPr>
        <p:spPr>
          <a:ln/>
        </p:spPr>
        <p:txBody>
          <a:bodyPr/>
          <a:lstStyle>
            <a:lvl1pPr>
              <a:defRPr/>
            </a:lvl1pPr>
          </a:lstStyle>
          <a:p>
            <a:pPr>
              <a:defRPr/>
            </a:pPr>
            <a:r>
              <a:rPr lang="en-US"/>
              <a:t>‹#›</a:t>
            </a:r>
          </a:p>
        </p:txBody>
      </p:sp>
    </p:spTree>
  </p:cSld>
  <p:clrMapOvr>
    <a:masterClrMapping/>
  </p:clrMapOvr>
  <p:transition spd="med">
    <p:wipe dir="d"/>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Crear su primera presentación</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a:t>
            </a:r>
          </a:p>
        </p:txBody>
      </p:sp>
    </p:spTree>
  </p:cSld>
  <p:clrMapOvr>
    <a:masterClrMapping/>
  </p:clrMapOvr>
  <p:transition spd="med">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Rectangle 6"/>
          <p:cNvSpPr>
            <a:spLocks noGrp="1" noChangeArrowheads="1"/>
          </p:cNvSpPr>
          <p:nvPr>
            <p:ph type="dt" sz="half" idx="10"/>
          </p:nvPr>
        </p:nvSpPr>
        <p:spPr>
          <a:ln/>
        </p:spPr>
        <p:txBody>
          <a:bodyPr/>
          <a:lstStyle>
            <a:lvl1pPr>
              <a:defRPr/>
            </a:lvl1pPr>
          </a:lstStyle>
          <a:p>
            <a:pPr>
              <a:defRPr/>
            </a:pPr>
            <a:endParaRPr lang="en-IE"/>
          </a:p>
        </p:txBody>
      </p:sp>
      <p:sp>
        <p:nvSpPr>
          <p:cNvPr id="5" name="Rectangle 7"/>
          <p:cNvSpPr>
            <a:spLocks noGrp="1" noChangeArrowheads="1"/>
          </p:cNvSpPr>
          <p:nvPr>
            <p:ph type="ftr" sz="quarter" idx="11"/>
          </p:nvPr>
        </p:nvSpPr>
        <p:spPr>
          <a:ln/>
        </p:spPr>
        <p:txBody>
          <a:bodyPr/>
          <a:lstStyle>
            <a:lvl1pPr>
              <a:defRPr/>
            </a:lvl1pPr>
          </a:lstStyle>
          <a:p>
            <a:pPr>
              <a:defRPr/>
            </a:pPr>
            <a:r>
              <a:rPr lang="en-US"/>
              <a:t>Crear su primera presentación</a:t>
            </a:r>
          </a:p>
        </p:txBody>
      </p:sp>
      <p:sp>
        <p:nvSpPr>
          <p:cNvPr id="6" name="Rectangle 8"/>
          <p:cNvSpPr>
            <a:spLocks noGrp="1" noChangeArrowheads="1"/>
          </p:cNvSpPr>
          <p:nvPr>
            <p:ph type="sldNum" sz="quarter" idx="12"/>
          </p:nvPr>
        </p:nvSpPr>
        <p:spPr>
          <a:ln/>
        </p:spPr>
        <p:txBody>
          <a:bodyPr/>
          <a:lstStyle>
            <a:lvl1pPr>
              <a:defRPr/>
            </a:lvl1pPr>
          </a:lstStyle>
          <a:p>
            <a:pPr>
              <a:defRPr/>
            </a:pPr>
            <a:r>
              <a:rPr lang="en-IE"/>
              <a:t>‹#›</a:t>
            </a:r>
          </a:p>
        </p:txBody>
      </p:sp>
    </p:spTree>
  </p:cSld>
  <p:clrMapOvr>
    <a:masterClrMapping/>
  </p:clrMapOvr>
  <p:transition spd="med">
    <p:wipe dir="d"/>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US"/>
              <a:t>Crear su primera presentación</a:t>
            </a:r>
          </a:p>
        </p:txBody>
      </p:sp>
      <p:sp>
        <p:nvSpPr>
          <p:cNvPr id="7" name="Rectangle 6"/>
          <p:cNvSpPr>
            <a:spLocks noGrp="1" noChangeArrowheads="1"/>
          </p:cNvSpPr>
          <p:nvPr>
            <p:ph type="sldNum" sz="quarter" idx="12"/>
          </p:nvPr>
        </p:nvSpPr>
        <p:spPr>
          <a:ln/>
        </p:spPr>
        <p:txBody>
          <a:bodyPr/>
          <a:lstStyle>
            <a:lvl1pPr>
              <a:defRPr/>
            </a:lvl1pPr>
          </a:lstStyle>
          <a:p>
            <a:pPr>
              <a:defRPr/>
            </a:pPr>
            <a:r>
              <a:rPr lang="en-US"/>
              <a:t>‹#›</a:t>
            </a:r>
          </a:p>
        </p:txBody>
      </p:sp>
    </p:spTree>
  </p:cSld>
  <p:clrMapOvr>
    <a:masterClrMapping/>
  </p:clrMapOvr>
  <p:transition spd="med">
    <p:wipe dir="d"/>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Crear su primera presentación</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a:t>
            </a:r>
          </a:p>
        </p:txBody>
      </p:sp>
    </p:spTree>
  </p:cSld>
  <p:clrMapOvr>
    <a:masterClrMapping/>
  </p:clrMapOvr>
  <p:transition spd="med">
    <p:wipe dir="d"/>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0513" y="73025"/>
            <a:ext cx="2141537" cy="58705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14313" y="73025"/>
            <a:ext cx="6273800"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US"/>
              <a:t>Crear su primera presentación</a:t>
            </a:r>
          </a:p>
        </p:txBody>
      </p:sp>
      <p:sp>
        <p:nvSpPr>
          <p:cNvPr id="6" name="Rectangle 6"/>
          <p:cNvSpPr>
            <a:spLocks noGrp="1" noChangeArrowheads="1"/>
          </p:cNvSpPr>
          <p:nvPr>
            <p:ph type="sldNum" sz="quarter" idx="12"/>
          </p:nvPr>
        </p:nvSpPr>
        <p:spPr>
          <a:ln/>
        </p:spPr>
        <p:txBody>
          <a:bodyPr/>
          <a:lstStyle>
            <a:lvl1pPr>
              <a:defRPr/>
            </a:lvl1pPr>
          </a:lstStyle>
          <a:p>
            <a:pPr>
              <a:defRPr/>
            </a:pPr>
            <a:r>
              <a:rPr lang="en-US"/>
              <a:t>‹#›</a:t>
            </a:r>
          </a:p>
        </p:txBody>
      </p:sp>
    </p:spTree>
  </p:cSld>
  <p:clrMapOvr>
    <a:masterClrMapping/>
  </p:clrMapOvr>
  <p:transition spd="med">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6"/>
          <p:cNvSpPr>
            <a:spLocks noGrp="1" noChangeArrowheads="1"/>
          </p:cNvSpPr>
          <p:nvPr>
            <p:ph type="dt" sz="half" idx="10"/>
          </p:nvPr>
        </p:nvSpPr>
        <p:spPr>
          <a:ln/>
        </p:spPr>
        <p:txBody>
          <a:bodyPr/>
          <a:lstStyle>
            <a:lvl1pPr>
              <a:defRPr/>
            </a:lvl1pPr>
          </a:lstStyle>
          <a:p>
            <a:pPr>
              <a:defRPr/>
            </a:pPr>
            <a:endParaRPr lang="en-IE"/>
          </a:p>
        </p:txBody>
      </p:sp>
      <p:sp>
        <p:nvSpPr>
          <p:cNvPr id="5" name="Rectangle 7"/>
          <p:cNvSpPr>
            <a:spLocks noGrp="1" noChangeArrowheads="1"/>
          </p:cNvSpPr>
          <p:nvPr>
            <p:ph type="ftr" sz="quarter" idx="11"/>
          </p:nvPr>
        </p:nvSpPr>
        <p:spPr>
          <a:ln/>
        </p:spPr>
        <p:txBody>
          <a:bodyPr/>
          <a:lstStyle>
            <a:lvl1pPr>
              <a:defRPr/>
            </a:lvl1pPr>
          </a:lstStyle>
          <a:p>
            <a:pPr>
              <a:defRPr/>
            </a:pPr>
            <a:r>
              <a:rPr lang="en-US"/>
              <a:t>Crear su primera presentación</a:t>
            </a:r>
          </a:p>
        </p:txBody>
      </p:sp>
      <p:sp>
        <p:nvSpPr>
          <p:cNvPr id="6" name="Rectangle 8"/>
          <p:cNvSpPr>
            <a:spLocks noGrp="1" noChangeArrowheads="1"/>
          </p:cNvSpPr>
          <p:nvPr>
            <p:ph type="sldNum" sz="quarter" idx="12"/>
          </p:nvPr>
        </p:nvSpPr>
        <p:spPr>
          <a:ln/>
        </p:spPr>
        <p:txBody>
          <a:bodyPr/>
          <a:lstStyle>
            <a:lvl1pPr>
              <a:defRPr/>
            </a:lvl1pPr>
          </a:lstStyle>
          <a:p>
            <a:pPr>
              <a:defRPr/>
            </a:pPr>
            <a:r>
              <a:rPr lang="en-IE"/>
              <a:t>‹#›</a:t>
            </a:r>
          </a:p>
        </p:txBody>
      </p:sp>
    </p:spTree>
  </p:cSld>
  <p:clrMapOvr>
    <a:masterClrMapping/>
  </p:clrMapOvr>
  <p:transition spd="med">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350838" y="914400"/>
            <a:ext cx="4138612"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41850" y="914400"/>
            <a:ext cx="41402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Rectangle 6"/>
          <p:cNvSpPr>
            <a:spLocks noGrp="1" noChangeArrowheads="1"/>
          </p:cNvSpPr>
          <p:nvPr>
            <p:ph type="dt" sz="half" idx="10"/>
          </p:nvPr>
        </p:nvSpPr>
        <p:spPr>
          <a:ln/>
        </p:spPr>
        <p:txBody>
          <a:bodyPr/>
          <a:lstStyle>
            <a:lvl1pPr>
              <a:defRPr/>
            </a:lvl1pPr>
          </a:lstStyle>
          <a:p>
            <a:pPr>
              <a:defRPr/>
            </a:pPr>
            <a:endParaRPr lang="en-IE"/>
          </a:p>
        </p:txBody>
      </p:sp>
      <p:sp>
        <p:nvSpPr>
          <p:cNvPr id="6" name="Rectangle 7"/>
          <p:cNvSpPr>
            <a:spLocks noGrp="1" noChangeArrowheads="1"/>
          </p:cNvSpPr>
          <p:nvPr>
            <p:ph type="ftr" sz="quarter" idx="11"/>
          </p:nvPr>
        </p:nvSpPr>
        <p:spPr>
          <a:ln/>
        </p:spPr>
        <p:txBody>
          <a:bodyPr/>
          <a:lstStyle>
            <a:lvl1pPr>
              <a:defRPr/>
            </a:lvl1pPr>
          </a:lstStyle>
          <a:p>
            <a:pPr>
              <a:defRPr/>
            </a:pPr>
            <a:r>
              <a:rPr lang="en-US"/>
              <a:t>Crear su primera presentación</a:t>
            </a:r>
          </a:p>
        </p:txBody>
      </p:sp>
      <p:sp>
        <p:nvSpPr>
          <p:cNvPr id="7" name="Rectangle 8"/>
          <p:cNvSpPr>
            <a:spLocks noGrp="1" noChangeArrowheads="1"/>
          </p:cNvSpPr>
          <p:nvPr>
            <p:ph type="sldNum" sz="quarter" idx="12"/>
          </p:nvPr>
        </p:nvSpPr>
        <p:spPr>
          <a:ln/>
        </p:spPr>
        <p:txBody>
          <a:bodyPr/>
          <a:lstStyle>
            <a:lvl1pPr>
              <a:defRPr/>
            </a:lvl1pPr>
          </a:lstStyle>
          <a:p>
            <a:pPr>
              <a:defRPr/>
            </a:pPr>
            <a:r>
              <a:rPr lang="en-IE"/>
              <a:t>‹#›</a:t>
            </a:r>
          </a:p>
        </p:txBody>
      </p:sp>
    </p:spTree>
  </p:cSld>
  <p:clrMapOvr>
    <a:masterClrMapping/>
  </p:clrMapOvr>
  <p:transition spd="med">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Rectangle 6"/>
          <p:cNvSpPr>
            <a:spLocks noGrp="1" noChangeArrowheads="1"/>
          </p:cNvSpPr>
          <p:nvPr>
            <p:ph type="dt" sz="half" idx="10"/>
          </p:nvPr>
        </p:nvSpPr>
        <p:spPr>
          <a:ln/>
        </p:spPr>
        <p:txBody>
          <a:bodyPr/>
          <a:lstStyle>
            <a:lvl1pPr>
              <a:defRPr/>
            </a:lvl1pPr>
          </a:lstStyle>
          <a:p>
            <a:pPr>
              <a:defRPr/>
            </a:pPr>
            <a:endParaRPr lang="en-IE"/>
          </a:p>
        </p:txBody>
      </p:sp>
      <p:sp>
        <p:nvSpPr>
          <p:cNvPr id="8" name="Rectangle 7"/>
          <p:cNvSpPr>
            <a:spLocks noGrp="1" noChangeArrowheads="1"/>
          </p:cNvSpPr>
          <p:nvPr>
            <p:ph type="ftr" sz="quarter" idx="11"/>
          </p:nvPr>
        </p:nvSpPr>
        <p:spPr>
          <a:ln/>
        </p:spPr>
        <p:txBody>
          <a:bodyPr/>
          <a:lstStyle>
            <a:lvl1pPr>
              <a:defRPr/>
            </a:lvl1pPr>
          </a:lstStyle>
          <a:p>
            <a:pPr>
              <a:defRPr/>
            </a:pPr>
            <a:r>
              <a:rPr lang="en-US"/>
              <a:t>Crear su primera presentación</a:t>
            </a:r>
          </a:p>
        </p:txBody>
      </p:sp>
      <p:sp>
        <p:nvSpPr>
          <p:cNvPr id="9" name="Rectangle 8"/>
          <p:cNvSpPr>
            <a:spLocks noGrp="1" noChangeArrowheads="1"/>
          </p:cNvSpPr>
          <p:nvPr>
            <p:ph type="sldNum" sz="quarter" idx="12"/>
          </p:nvPr>
        </p:nvSpPr>
        <p:spPr>
          <a:ln/>
        </p:spPr>
        <p:txBody>
          <a:bodyPr/>
          <a:lstStyle>
            <a:lvl1pPr>
              <a:defRPr/>
            </a:lvl1pPr>
          </a:lstStyle>
          <a:p>
            <a:pPr>
              <a:defRPr/>
            </a:pPr>
            <a:r>
              <a:rPr lang="en-IE"/>
              <a:t>‹#›</a:t>
            </a:r>
          </a:p>
        </p:txBody>
      </p:sp>
    </p:spTree>
  </p:cSld>
  <p:clrMapOvr>
    <a:masterClrMapping/>
  </p:clrMapOvr>
  <p:transition spd="med">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Rectangle 6"/>
          <p:cNvSpPr>
            <a:spLocks noGrp="1" noChangeArrowheads="1"/>
          </p:cNvSpPr>
          <p:nvPr>
            <p:ph type="dt" sz="half" idx="10"/>
          </p:nvPr>
        </p:nvSpPr>
        <p:spPr>
          <a:ln/>
        </p:spPr>
        <p:txBody>
          <a:bodyPr/>
          <a:lstStyle>
            <a:lvl1pPr>
              <a:defRPr/>
            </a:lvl1pPr>
          </a:lstStyle>
          <a:p>
            <a:pPr>
              <a:defRPr/>
            </a:pPr>
            <a:endParaRPr lang="en-IE"/>
          </a:p>
        </p:txBody>
      </p:sp>
      <p:sp>
        <p:nvSpPr>
          <p:cNvPr id="4" name="Rectangle 7"/>
          <p:cNvSpPr>
            <a:spLocks noGrp="1" noChangeArrowheads="1"/>
          </p:cNvSpPr>
          <p:nvPr>
            <p:ph type="ftr" sz="quarter" idx="11"/>
          </p:nvPr>
        </p:nvSpPr>
        <p:spPr>
          <a:ln/>
        </p:spPr>
        <p:txBody>
          <a:bodyPr/>
          <a:lstStyle>
            <a:lvl1pPr>
              <a:defRPr/>
            </a:lvl1pPr>
          </a:lstStyle>
          <a:p>
            <a:pPr>
              <a:defRPr/>
            </a:pPr>
            <a:r>
              <a:rPr lang="en-US"/>
              <a:t>Crear su primera presentación</a:t>
            </a:r>
          </a:p>
        </p:txBody>
      </p:sp>
      <p:sp>
        <p:nvSpPr>
          <p:cNvPr id="5" name="Rectangle 8"/>
          <p:cNvSpPr>
            <a:spLocks noGrp="1" noChangeArrowheads="1"/>
          </p:cNvSpPr>
          <p:nvPr>
            <p:ph type="sldNum" sz="quarter" idx="12"/>
          </p:nvPr>
        </p:nvSpPr>
        <p:spPr>
          <a:ln/>
        </p:spPr>
        <p:txBody>
          <a:bodyPr/>
          <a:lstStyle>
            <a:lvl1pPr>
              <a:defRPr/>
            </a:lvl1pPr>
          </a:lstStyle>
          <a:p>
            <a:pPr>
              <a:defRPr/>
            </a:pPr>
            <a:r>
              <a:rPr lang="en-IE"/>
              <a:t>‹#›</a:t>
            </a:r>
          </a:p>
        </p:txBody>
      </p:sp>
    </p:spTree>
  </p:cSld>
  <p:clrMapOvr>
    <a:masterClrMapping/>
  </p:clrMapOvr>
  <p:transition spd="med">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ln/>
        </p:spPr>
        <p:txBody>
          <a:bodyPr/>
          <a:lstStyle>
            <a:lvl1pPr>
              <a:defRPr/>
            </a:lvl1pPr>
          </a:lstStyle>
          <a:p>
            <a:pPr>
              <a:defRPr/>
            </a:pPr>
            <a:endParaRPr lang="en-IE"/>
          </a:p>
        </p:txBody>
      </p:sp>
      <p:sp>
        <p:nvSpPr>
          <p:cNvPr id="3" name="Rectangle 7"/>
          <p:cNvSpPr>
            <a:spLocks noGrp="1" noChangeArrowheads="1"/>
          </p:cNvSpPr>
          <p:nvPr>
            <p:ph type="ftr" sz="quarter" idx="11"/>
          </p:nvPr>
        </p:nvSpPr>
        <p:spPr>
          <a:ln/>
        </p:spPr>
        <p:txBody>
          <a:bodyPr/>
          <a:lstStyle>
            <a:lvl1pPr>
              <a:defRPr/>
            </a:lvl1pPr>
          </a:lstStyle>
          <a:p>
            <a:pPr>
              <a:defRPr/>
            </a:pPr>
            <a:r>
              <a:rPr lang="en-US"/>
              <a:t>Crear su primera presentación</a:t>
            </a:r>
          </a:p>
        </p:txBody>
      </p:sp>
      <p:sp>
        <p:nvSpPr>
          <p:cNvPr id="4" name="Rectangle 8"/>
          <p:cNvSpPr>
            <a:spLocks noGrp="1" noChangeArrowheads="1"/>
          </p:cNvSpPr>
          <p:nvPr>
            <p:ph type="sldNum" sz="quarter" idx="12"/>
          </p:nvPr>
        </p:nvSpPr>
        <p:spPr>
          <a:ln/>
        </p:spPr>
        <p:txBody>
          <a:bodyPr/>
          <a:lstStyle>
            <a:lvl1pPr>
              <a:defRPr/>
            </a:lvl1pPr>
          </a:lstStyle>
          <a:p>
            <a:pPr>
              <a:defRPr/>
            </a:pPr>
            <a:r>
              <a:rPr lang="en-IE"/>
              <a:t>‹#›</a:t>
            </a:r>
          </a:p>
        </p:txBody>
      </p:sp>
    </p:spTree>
  </p:cSld>
  <p:clrMapOvr>
    <a:masterClrMapping/>
  </p:clrMapOvr>
  <p:transition spd="med">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
          <p:cNvSpPr>
            <a:spLocks noGrp="1" noChangeArrowheads="1"/>
          </p:cNvSpPr>
          <p:nvPr>
            <p:ph type="dt" sz="half" idx="10"/>
          </p:nvPr>
        </p:nvSpPr>
        <p:spPr>
          <a:ln/>
        </p:spPr>
        <p:txBody>
          <a:bodyPr/>
          <a:lstStyle>
            <a:lvl1pPr>
              <a:defRPr/>
            </a:lvl1pPr>
          </a:lstStyle>
          <a:p>
            <a:pPr>
              <a:defRPr/>
            </a:pPr>
            <a:endParaRPr lang="en-IE"/>
          </a:p>
        </p:txBody>
      </p:sp>
      <p:sp>
        <p:nvSpPr>
          <p:cNvPr id="6" name="Rectangle 7"/>
          <p:cNvSpPr>
            <a:spLocks noGrp="1" noChangeArrowheads="1"/>
          </p:cNvSpPr>
          <p:nvPr>
            <p:ph type="ftr" sz="quarter" idx="11"/>
          </p:nvPr>
        </p:nvSpPr>
        <p:spPr>
          <a:ln/>
        </p:spPr>
        <p:txBody>
          <a:bodyPr/>
          <a:lstStyle>
            <a:lvl1pPr>
              <a:defRPr/>
            </a:lvl1pPr>
          </a:lstStyle>
          <a:p>
            <a:pPr>
              <a:defRPr/>
            </a:pPr>
            <a:r>
              <a:rPr lang="en-US"/>
              <a:t>Crear su primera presentación</a:t>
            </a:r>
          </a:p>
        </p:txBody>
      </p:sp>
      <p:sp>
        <p:nvSpPr>
          <p:cNvPr id="7" name="Rectangle 8"/>
          <p:cNvSpPr>
            <a:spLocks noGrp="1" noChangeArrowheads="1"/>
          </p:cNvSpPr>
          <p:nvPr>
            <p:ph type="sldNum" sz="quarter" idx="12"/>
          </p:nvPr>
        </p:nvSpPr>
        <p:spPr>
          <a:ln/>
        </p:spPr>
        <p:txBody>
          <a:bodyPr/>
          <a:lstStyle>
            <a:lvl1pPr>
              <a:defRPr/>
            </a:lvl1pPr>
          </a:lstStyle>
          <a:p>
            <a:pPr>
              <a:defRPr/>
            </a:pPr>
            <a:r>
              <a:rPr lang="en-IE"/>
              <a:t>‹#›</a:t>
            </a:r>
          </a:p>
        </p:txBody>
      </p:sp>
    </p:spTree>
  </p:cSld>
  <p:clrMapOvr>
    <a:masterClrMapping/>
  </p:clrMapOvr>
  <p:transition spd="med">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s-ES" noProof="0"/>
              <a:t>Haga clic en el icono para agregar una imagen</a:t>
            </a:r>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6"/>
          <p:cNvSpPr>
            <a:spLocks noGrp="1" noChangeArrowheads="1"/>
          </p:cNvSpPr>
          <p:nvPr>
            <p:ph type="dt" sz="half" idx="10"/>
          </p:nvPr>
        </p:nvSpPr>
        <p:spPr>
          <a:ln/>
        </p:spPr>
        <p:txBody>
          <a:bodyPr/>
          <a:lstStyle>
            <a:lvl1pPr>
              <a:defRPr/>
            </a:lvl1pPr>
          </a:lstStyle>
          <a:p>
            <a:pPr>
              <a:defRPr/>
            </a:pPr>
            <a:endParaRPr lang="en-IE"/>
          </a:p>
        </p:txBody>
      </p:sp>
      <p:sp>
        <p:nvSpPr>
          <p:cNvPr id="6" name="Rectangle 7"/>
          <p:cNvSpPr>
            <a:spLocks noGrp="1" noChangeArrowheads="1"/>
          </p:cNvSpPr>
          <p:nvPr>
            <p:ph type="ftr" sz="quarter" idx="11"/>
          </p:nvPr>
        </p:nvSpPr>
        <p:spPr>
          <a:ln/>
        </p:spPr>
        <p:txBody>
          <a:bodyPr/>
          <a:lstStyle>
            <a:lvl1pPr>
              <a:defRPr/>
            </a:lvl1pPr>
          </a:lstStyle>
          <a:p>
            <a:pPr>
              <a:defRPr/>
            </a:pPr>
            <a:r>
              <a:rPr lang="en-US"/>
              <a:t>Crear su primera presentación</a:t>
            </a:r>
          </a:p>
        </p:txBody>
      </p:sp>
      <p:sp>
        <p:nvSpPr>
          <p:cNvPr id="7" name="Rectangle 8"/>
          <p:cNvSpPr>
            <a:spLocks noGrp="1" noChangeArrowheads="1"/>
          </p:cNvSpPr>
          <p:nvPr>
            <p:ph type="sldNum" sz="quarter" idx="12"/>
          </p:nvPr>
        </p:nvSpPr>
        <p:spPr>
          <a:ln/>
        </p:spPr>
        <p:txBody>
          <a:bodyPr/>
          <a:lstStyle>
            <a:lvl1pPr>
              <a:defRPr/>
            </a:lvl1pPr>
          </a:lstStyle>
          <a:p>
            <a:pPr>
              <a:defRPr/>
            </a:pPr>
            <a:r>
              <a:rPr lang="en-IE"/>
              <a:t>‹#›</a:t>
            </a:r>
          </a:p>
        </p:txBody>
      </p:sp>
    </p:spTree>
  </p:cSld>
  <p:clrMapOvr>
    <a:masterClrMapping/>
  </p:clrMapOvr>
  <p:transition spd="med">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0" y="0"/>
            <a:ext cx="9144000" cy="657225"/>
          </a:xfrm>
          <a:prstGeom prst="rect">
            <a:avLst/>
          </a:prstGeom>
          <a:solidFill>
            <a:srgbClr val="FFFFFF"/>
          </a:solidFill>
          <a:ln w="9525">
            <a:noFill/>
            <a:miter lim="800000"/>
            <a:headEnd/>
            <a:tailEnd/>
          </a:ln>
        </p:spPr>
        <p:txBody>
          <a:bodyPr wrap="none" anchor="ctr"/>
          <a:lstStyle/>
          <a:p>
            <a:pPr algn="ctr">
              <a:spcBef>
                <a:spcPct val="20000"/>
              </a:spcBef>
              <a:spcAft>
                <a:spcPct val="75000"/>
              </a:spcAft>
              <a:defRPr/>
            </a:pPr>
            <a:endParaRPr lang="en-US" sz="2400" b="0">
              <a:solidFill>
                <a:schemeClr val="tx2"/>
              </a:solidFill>
            </a:endParaRPr>
          </a:p>
        </p:txBody>
      </p:sp>
      <p:sp>
        <p:nvSpPr>
          <p:cNvPr id="35843" name="Rectangle 3"/>
          <p:cNvSpPr>
            <a:spLocks noChangeArrowheads="1"/>
          </p:cNvSpPr>
          <p:nvPr/>
        </p:nvSpPr>
        <p:spPr bwMode="auto">
          <a:xfrm>
            <a:off x="0" y="6200775"/>
            <a:ext cx="9144000" cy="657225"/>
          </a:xfrm>
          <a:prstGeom prst="rect">
            <a:avLst/>
          </a:prstGeom>
          <a:solidFill>
            <a:srgbClr val="FFFFFF"/>
          </a:solidFill>
          <a:ln w="9525">
            <a:noFill/>
            <a:miter lim="800000"/>
            <a:headEnd/>
            <a:tailEnd/>
          </a:ln>
        </p:spPr>
        <p:txBody>
          <a:bodyPr wrap="none" anchor="ctr"/>
          <a:lstStyle/>
          <a:p>
            <a:pPr algn="ctr">
              <a:spcBef>
                <a:spcPct val="20000"/>
              </a:spcBef>
              <a:spcAft>
                <a:spcPct val="75000"/>
              </a:spcAft>
              <a:defRPr/>
            </a:pPr>
            <a:endParaRPr lang="en-US" sz="2400" b="0">
              <a:solidFill>
                <a:schemeClr val="tx2"/>
              </a:solidFill>
            </a:endParaRPr>
          </a:p>
        </p:txBody>
      </p:sp>
      <p:sp>
        <p:nvSpPr>
          <p:cNvPr id="35844" name="Rectangle 4"/>
          <p:cNvSpPr>
            <a:spLocks noGrp="1" noChangeArrowheads="1"/>
          </p:cNvSpPr>
          <p:nvPr>
            <p:ph type="body" idx="1"/>
          </p:nvPr>
        </p:nvSpPr>
        <p:spPr bwMode="auto">
          <a:xfrm>
            <a:off x="350838" y="914400"/>
            <a:ext cx="8431212"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los estilos de texto del patrón</a:t>
            </a:r>
          </a:p>
          <a:p>
            <a:pPr lvl="1"/>
            <a:r>
              <a:rPr lang="en-US"/>
              <a:t>Segundo nivel</a:t>
            </a:r>
          </a:p>
          <a:p>
            <a:pPr lvl="2"/>
            <a:r>
              <a:rPr lang="en-US"/>
              <a:t>Tercer nivel</a:t>
            </a:r>
          </a:p>
          <a:p>
            <a:pPr lvl="3"/>
            <a:r>
              <a:rPr lang="en-US"/>
              <a:t>Cuarto nivel</a:t>
            </a:r>
          </a:p>
          <a:p>
            <a:pPr lvl="4"/>
            <a:r>
              <a:rPr lang="en-US"/>
              <a:t>Quinto nivel</a:t>
            </a:r>
          </a:p>
        </p:txBody>
      </p:sp>
      <p:sp>
        <p:nvSpPr>
          <p:cNvPr id="35845" name="Rectangle 5"/>
          <p:cNvSpPr>
            <a:spLocks noGrp="1" noChangeArrowheads="1"/>
          </p:cNvSpPr>
          <p:nvPr>
            <p:ph type="title"/>
          </p:nvPr>
        </p:nvSpPr>
        <p:spPr bwMode="auto">
          <a:xfrm>
            <a:off x="214313" y="73025"/>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3078" name="Rectangle 6"/>
          <p:cNvSpPr>
            <a:spLocks noGrp="1" noChangeArrowheads="1"/>
          </p:cNvSpPr>
          <p:nvPr>
            <p:ph type="dt" sz="half" idx="2"/>
          </p:nvPr>
        </p:nvSpPr>
        <p:spPr bwMode="auto">
          <a:xfrm>
            <a:off x="457200" y="6200775"/>
            <a:ext cx="2133600" cy="4762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fontAlgn="base">
              <a:spcBef>
                <a:spcPct val="0"/>
              </a:spcBef>
              <a:spcAft>
                <a:spcPct val="0"/>
              </a:spcAft>
              <a:defRPr sz="1600" b="0">
                <a:solidFill>
                  <a:srgbClr val="005AB4"/>
                </a:solidFill>
                <a:latin typeface="+mn-lt"/>
              </a:defRPr>
            </a:lvl1pPr>
          </a:lstStyle>
          <a:p>
            <a:pPr>
              <a:defRPr/>
            </a:pPr>
            <a:endParaRPr lang="en-IE"/>
          </a:p>
        </p:txBody>
      </p:sp>
      <p:sp>
        <p:nvSpPr>
          <p:cNvPr id="35847" name="Rectangle 7"/>
          <p:cNvSpPr>
            <a:spLocks noGrp="1" noChangeArrowheads="1"/>
          </p:cNvSpPr>
          <p:nvPr>
            <p:ph type="ftr" sz="quarter" idx="3"/>
          </p:nvPr>
        </p:nvSpPr>
        <p:spPr bwMode="auto">
          <a:xfrm>
            <a:off x="2717800" y="6200775"/>
            <a:ext cx="3708400" cy="476250"/>
          </a:xfrm>
          <a:prstGeom prst="rect">
            <a:avLst/>
          </a:prstGeom>
          <a:noFill/>
          <a:ln w="9525">
            <a:noFill/>
            <a:miter lim="800000"/>
            <a:headEnd/>
            <a:tailEnd/>
          </a:ln>
        </p:spPr>
        <p:txBody>
          <a:bodyPr vert="horz" wrap="square" lIns="91440" tIns="45720" rIns="91440" bIns="45720" numCol="1" anchor="b" anchorCtr="1" compatLnSpc="1">
            <a:prstTxWarp prst="textNoShape">
              <a:avLst/>
            </a:prstTxWarp>
          </a:bodyPr>
          <a:lstStyle>
            <a:lvl1pPr algn="ctr" fontAlgn="base">
              <a:spcBef>
                <a:spcPct val="0"/>
              </a:spcBef>
              <a:spcAft>
                <a:spcPct val="0"/>
              </a:spcAft>
              <a:defRPr sz="1600" b="0">
                <a:solidFill>
                  <a:srgbClr val="005AB4"/>
                </a:solidFill>
                <a:latin typeface="+mn-lt"/>
              </a:defRPr>
            </a:lvl1pPr>
          </a:lstStyle>
          <a:p>
            <a:pPr>
              <a:defRPr/>
            </a:pPr>
            <a:r>
              <a:rPr lang="en-US"/>
              <a:t>Crear su primera presentación</a:t>
            </a:r>
          </a:p>
        </p:txBody>
      </p:sp>
      <p:sp>
        <p:nvSpPr>
          <p:cNvPr id="3080" name="Rectangle 8"/>
          <p:cNvSpPr>
            <a:spLocks noGrp="1" noChangeArrowheads="1"/>
          </p:cNvSpPr>
          <p:nvPr>
            <p:ph type="sldNum" sz="quarter" idx="4"/>
          </p:nvPr>
        </p:nvSpPr>
        <p:spPr bwMode="auto">
          <a:xfrm>
            <a:off x="6553200" y="6200775"/>
            <a:ext cx="2133600" cy="476250"/>
          </a:xfrm>
          <a:prstGeom prst="rect">
            <a:avLst/>
          </a:prstGeom>
          <a:noFill/>
          <a:ln w="9525">
            <a:noFill/>
            <a:miter lim="800000"/>
            <a:headEnd/>
            <a:tailEnd/>
          </a:ln>
          <a:effectLst/>
        </p:spPr>
        <p:txBody>
          <a:bodyPr vert="horz" wrap="square" lIns="91440" tIns="45720" rIns="91440" bIns="45720" numCol="1" anchor="b" anchorCtr="1" compatLnSpc="1">
            <a:prstTxWarp prst="textNoShape">
              <a:avLst/>
            </a:prstTxWarp>
          </a:bodyPr>
          <a:lstStyle>
            <a:lvl1pPr algn="r" fontAlgn="base">
              <a:spcBef>
                <a:spcPct val="0"/>
              </a:spcBef>
              <a:spcAft>
                <a:spcPct val="0"/>
              </a:spcAft>
              <a:defRPr sz="1600" b="0">
                <a:solidFill>
                  <a:srgbClr val="005AB4"/>
                </a:solidFill>
                <a:latin typeface="+mn-lt"/>
              </a:defRPr>
            </a:lvl1pPr>
          </a:lstStyle>
          <a:p>
            <a:pPr>
              <a:defRPr/>
            </a:pPr>
            <a:r>
              <a:rPr lang="en-IE"/>
              <a:t>‹#›</a:t>
            </a:r>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ransition spd="med">
    <p:wipe dir="d"/>
  </p:transition>
  <p:hf sldNum="0" hdr="0" ftr="0" dt="0"/>
  <p:txStyles>
    <p:titleStyle>
      <a:lvl1pPr algn="l" rtl="0" eaLnBrk="1" fontAlgn="base" hangingPunct="1">
        <a:spcBef>
          <a:spcPct val="0"/>
        </a:spcBef>
        <a:spcAft>
          <a:spcPct val="0"/>
        </a:spcAft>
        <a:defRPr sz="3200" kern="1200">
          <a:solidFill>
            <a:srgbClr val="005AB4"/>
          </a:solidFill>
          <a:latin typeface="+mj-lt"/>
          <a:ea typeface="+mj-ea"/>
          <a:cs typeface="+mj-cs"/>
        </a:defRPr>
      </a:lvl1pPr>
      <a:lvl2pPr algn="l" rtl="0" eaLnBrk="1" fontAlgn="base" hangingPunct="1">
        <a:spcBef>
          <a:spcPct val="0"/>
        </a:spcBef>
        <a:spcAft>
          <a:spcPct val="0"/>
        </a:spcAft>
        <a:defRPr sz="3200">
          <a:solidFill>
            <a:srgbClr val="005AB4"/>
          </a:solidFill>
          <a:latin typeface="Arial" charset="0"/>
        </a:defRPr>
      </a:lvl2pPr>
      <a:lvl3pPr algn="l" rtl="0" eaLnBrk="1" fontAlgn="base" hangingPunct="1">
        <a:spcBef>
          <a:spcPct val="0"/>
        </a:spcBef>
        <a:spcAft>
          <a:spcPct val="0"/>
        </a:spcAft>
        <a:defRPr sz="3200">
          <a:solidFill>
            <a:srgbClr val="005AB4"/>
          </a:solidFill>
          <a:latin typeface="Arial" charset="0"/>
        </a:defRPr>
      </a:lvl3pPr>
      <a:lvl4pPr algn="l" rtl="0" eaLnBrk="1" fontAlgn="base" hangingPunct="1">
        <a:spcBef>
          <a:spcPct val="0"/>
        </a:spcBef>
        <a:spcAft>
          <a:spcPct val="0"/>
        </a:spcAft>
        <a:defRPr sz="3200">
          <a:solidFill>
            <a:srgbClr val="005AB4"/>
          </a:solidFill>
          <a:latin typeface="Arial" charset="0"/>
        </a:defRPr>
      </a:lvl4pPr>
      <a:lvl5pPr algn="l" rtl="0" eaLnBrk="1" fontAlgn="base" hangingPunct="1">
        <a:spcBef>
          <a:spcPct val="0"/>
        </a:spcBef>
        <a:spcAft>
          <a:spcPct val="0"/>
        </a:spcAft>
        <a:defRPr sz="3200">
          <a:solidFill>
            <a:srgbClr val="005AB4"/>
          </a:solidFill>
          <a:latin typeface="Arial" charset="0"/>
        </a:defRPr>
      </a:lvl5pPr>
      <a:lvl6pPr marL="457200" algn="l" rtl="0" eaLnBrk="1" fontAlgn="base" hangingPunct="1">
        <a:spcBef>
          <a:spcPct val="0"/>
        </a:spcBef>
        <a:spcAft>
          <a:spcPct val="0"/>
        </a:spcAft>
        <a:defRPr sz="3200">
          <a:solidFill>
            <a:srgbClr val="005AB4"/>
          </a:solidFill>
          <a:latin typeface="Arial" charset="0"/>
        </a:defRPr>
      </a:lvl6pPr>
      <a:lvl7pPr marL="914400" algn="l" rtl="0" eaLnBrk="1" fontAlgn="base" hangingPunct="1">
        <a:spcBef>
          <a:spcPct val="0"/>
        </a:spcBef>
        <a:spcAft>
          <a:spcPct val="0"/>
        </a:spcAft>
        <a:defRPr sz="3200">
          <a:solidFill>
            <a:srgbClr val="005AB4"/>
          </a:solidFill>
          <a:latin typeface="Arial" charset="0"/>
        </a:defRPr>
      </a:lvl7pPr>
      <a:lvl8pPr marL="1371600" algn="l" rtl="0" eaLnBrk="1" fontAlgn="base" hangingPunct="1">
        <a:spcBef>
          <a:spcPct val="0"/>
        </a:spcBef>
        <a:spcAft>
          <a:spcPct val="0"/>
        </a:spcAft>
        <a:defRPr sz="3200">
          <a:solidFill>
            <a:srgbClr val="005AB4"/>
          </a:solidFill>
          <a:latin typeface="Arial" charset="0"/>
        </a:defRPr>
      </a:lvl8pPr>
      <a:lvl9pPr marL="1828800" algn="l" rtl="0" eaLnBrk="1" fontAlgn="base" hangingPunct="1">
        <a:spcBef>
          <a:spcPct val="0"/>
        </a:spcBef>
        <a:spcAft>
          <a:spcPct val="0"/>
        </a:spcAft>
        <a:defRPr sz="3200">
          <a:solidFill>
            <a:srgbClr val="005AB4"/>
          </a:solidFill>
          <a:latin typeface="Arial" charset="0"/>
        </a:defRPr>
      </a:lvl9pPr>
    </p:titleStyle>
    <p:bodyStyle>
      <a:lvl1pPr marL="342900" indent="-342900" algn="l" rtl="0" eaLnBrk="1" fontAlgn="base" hangingPunct="1">
        <a:spcBef>
          <a:spcPct val="20000"/>
        </a:spcBef>
        <a:spcAft>
          <a:spcPct val="0"/>
        </a:spcAft>
        <a:buChar char="•"/>
        <a:defRPr sz="20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bwMode="auto">
          <a:xfrm>
            <a:off x="350838" y="914400"/>
            <a:ext cx="8431212" cy="5029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los estilos de texto del patrón</a:t>
            </a:r>
          </a:p>
          <a:p>
            <a:pPr lvl="1"/>
            <a:r>
              <a:rPr lang="en-US"/>
              <a:t>Segundo nivel</a:t>
            </a:r>
          </a:p>
          <a:p>
            <a:pPr lvl="2"/>
            <a:r>
              <a:rPr lang="en-US"/>
              <a:t>Tercer nivel</a:t>
            </a:r>
          </a:p>
          <a:p>
            <a:pPr lvl="3"/>
            <a:r>
              <a:rPr lang="en-US"/>
              <a:t>Cuarto nivel</a:t>
            </a:r>
          </a:p>
          <a:p>
            <a:pPr lvl="4"/>
            <a:r>
              <a:rPr lang="en-US"/>
              <a:t>Quinto nivel</a:t>
            </a:r>
          </a:p>
        </p:txBody>
      </p:sp>
      <p:sp>
        <p:nvSpPr>
          <p:cNvPr id="36867" name="Rectangle 3"/>
          <p:cNvSpPr>
            <a:spLocks noGrp="1" noChangeArrowheads="1"/>
          </p:cNvSpPr>
          <p:nvPr>
            <p:ph type="title"/>
          </p:nvPr>
        </p:nvSpPr>
        <p:spPr bwMode="auto">
          <a:xfrm>
            <a:off x="214313" y="73025"/>
            <a:ext cx="8229600" cy="609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3686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p:spPr>
        <p:txBody>
          <a:bodyPr vert="horz" wrap="square" lIns="91440" tIns="45720" rIns="91440" bIns="45720" numCol="1" anchor="b" anchorCtr="1" compatLnSpc="1">
            <a:prstTxWarp prst="textNoShape">
              <a:avLst/>
            </a:prstTxWarp>
          </a:bodyPr>
          <a:lstStyle>
            <a:lvl1pPr fontAlgn="base">
              <a:spcBef>
                <a:spcPct val="0"/>
              </a:spcBef>
              <a:spcAft>
                <a:spcPct val="0"/>
              </a:spcAft>
              <a:defRPr b="0">
                <a:solidFill>
                  <a:srgbClr val="005AB4"/>
                </a:solidFill>
                <a:latin typeface="+mn-lt"/>
              </a:defRPr>
            </a:lvl1pPr>
          </a:lstStyle>
          <a:p>
            <a:pPr>
              <a:defRPr/>
            </a:pPr>
            <a:endParaRPr lang="en-US"/>
          </a:p>
        </p:txBody>
      </p:sp>
      <p:sp>
        <p:nvSpPr>
          <p:cNvPr id="36869" name="Rectangle 5"/>
          <p:cNvSpPr>
            <a:spLocks noGrp="1" noChangeArrowheads="1"/>
          </p:cNvSpPr>
          <p:nvPr>
            <p:ph type="ftr" sz="quarter" idx="3"/>
          </p:nvPr>
        </p:nvSpPr>
        <p:spPr bwMode="auto">
          <a:xfrm>
            <a:off x="3124200" y="6200775"/>
            <a:ext cx="2895600" cy="476250"/>
          </a:xfrm>
          <a:prstGeom prst="rect">
            <a:avLst/>
          </a:prstGeom>
          <a:noFill/>
          <a:ln w="9525">
            <a:noFill/>
            <a:miter lim="800000"/>
            <a:headEnd/>
            <a:tailEnd/>
          </a:ln>
        </p:spPr>
        <p:txBody>
          <a:bodyPr vert="horz" wrap="square" lIns="91440" tIns="45720" rIns="91440" bIns="45720" numCol="1" anchor="b" anchorCtr="1" compatLnSpc="1">
            <a:prstTxWarp prst="textNoShape">
              <a:avLst/>
            </a:prstTxWarp>
          </a:bodyPr>
          <a:lstStyle>
            <a:lvl1pPr algn="ctr" fontAlgn="base">
              <a:spcBef>
                <a:spcPct val="0"/>
              </a:spcBef>
              <a:spcAft>
                <a:spcPct val="0"/>
              </a:spcAft>
              <a:defRPr b="0">
                <a:solidFill>
                  <a:srgbClr val="005AB4"/>
                </a:solidFill>
                <a:latin typeface="+mn-lt"/>
              </a:defRPr>
            </a:lvl1pPr>
          </a:lstStyle>
          <a:p>
            <a:pPr>
              <a:defRPr/>
            </a:pPr>
            <a:r>
              <a:rPr lang="en-US"/>
              <a:t>Crear su primera presentación</a:t>
            </a:r>
          </a:p>
        </p:txBody>
      </p:sp>
      <p:sp>
        <p:nvSpPr>
          <p:cNvPr id="3687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p:spPr>
        <p:txBody>
          <a:bodyPr vert="horz" wrap="square" lIns="91440" tIns="45720" rIns="91440" bIns="45720" numCol="1" anchor="b" anchorCtr="1" compatLnSpc="1">
            <a:prstTxWarp prst="textNoShape">
              <a:avLst/>
            </a:prstTxWarp>
          </a:bodyPr>
          <a:lstStyle>
            <a:lvl1pPr algn="r" fontAlgn="base">
              <a:spcBef>
                <a:spcPct val="0"/>
              </a:spcBef>
              <a:spcAft>
                <a:spcPct val="0"/>
              </a:spcAft>
              <a:defRPr b="0">
                <a:solidFill>
                  <a:srgbClr val="005AB4"/>
                </a:solidFill>
                <a:latin typeface="+mn-lt"/>
              </a:defRPr>
            </a:lvl1pPr>
          </a:lstStyle>
          <a:p>
            <a:pPr>
              <a:defRPr/>
            </a:pPr>
            <a:r>
              <a:rPr lang="en-US"/>
              <a:t>‹#›</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ransition spd="med">
    <p:wipe dir="d"/>
  </p:transition>
  <p:hf sldNum="0" hdr="0" ftr="0" dt="0"/>
  <p:txStyles>
    <p:titleStyle>
      <a:lvl1pPr algn="l" rtl="0" eaLnBrk="0" fontAlgn="base" hangingPunct="0">
        <a:spcBef>
          <a:spcPct val="0"/>
        </a:spcBef>
        <a:spcAft>
          <a:spcPct val="0"/>
        </a:spcAft>
        <a:defRPr sz="3200" kern="1200">
          <a:solidFill>
            <a:srgbClr val="005AB4"/>
          </a:solidFill>
          <a:latin typeface="+mj-lt"/>
          <a:ea typeface="+mj-ea"/>
          <a:cs typeface="+mj-cs"/>
        </a:defRPr>
      </a:lvl1pPr>
      <a:lvl2pPr algn="l" rtl="0" eaLnBrk="0" fontAlgn="base" hangingPunct="0">
        <a:spcBef>
          <a:spcPct val="0"/>
        </a:spcBef>
        <a:spcAft>
          <a:spcPct val="0"/>
        </a:spcAft>
        <a:defRPr sz="3200">
          <a:solidFill>
            <a:srgbClr val="005AB4"/>
          </a:solidFill>
          <a:latin typeface="Arial" charset="0"/>
        </a:defRPr>
      </a:lvl2pPr>
      <a:lvl3pPr algn="l" rtl="0" eaLnBrk="0" fontAlgn="base" hangingPunct="0">
        <a:spcBef>
          <a:spcPct val="0"/>
        </a:spcBef>
        <a:spcAft>
          <a:spcPct val="0"/>
        </a:spcAft>
        <a:defRPr sz="3200">
          <a:solidFill>
            <a:srgbClr val="005AB4"/>
          </a:solidFill>
          <a:latin typeface="Arial" charset="0"/>
        </a:defRPr>
      </a:lvl3pPr>
      <a:lvl4pPr algn="l" rtl="0" eaLnBrk="0" fontAlgn="base" hangingPunct="0">
        <a:spcBef>
          <a:spcPct val="0"/>
        </a:spcBef>
        <a:spcAft>
          <a:spcPct val="0"/>
        </a:spcAft>
        <a:defRPr sz="3200">
          <a:solidFill>
            <a:srgbClr val="005AB4"/>
          </a:solidFill>
          <a:latin typeface="Arial" charset="0"/>
        </a:defRPr>
      </a:lvl4pPr>
      <a:lvl5pPr algn="l" rtl="0" eaLnBrk="0" fontAlgn="base" hangingPunct="0">
        <a:spcBef>
          <a:spcPct val="0"/>
        </a:spcBef>
        <a:spcAft>
          <a:spcPct val="0"/>
        </a:spcAft>
        <a:defRPr sz="3200">
          <a:solidFill>
            <a:srgbClr val="005AB4"/>
          </a:solidFill>
          <a:latin typeface="Arial" charset="0"/>
        </a:defRPr>
      </a:lvl5pPr>
      <a:lvl6pPr marL="457200" algn="l" rtl="0" eaLnBrk="0" fontAlgn="base" hangingPunct="0">
        <a:spcBef>
          <a:spcPct val="0"/>
        </a:spcBef>
        <a:spcAft>
          <a:spcPct val="0"/>
        </a:spcAft>
        <a:defRPr sz="3200">
          <a:solidFill>
            <a:srgbClr val="005AB4"/>
          </a:solidFill>
          <a:latin typeface="Arial" charset="0"/>
        </a:defRPr>
      </a:lvl6pPr>
      <a:lvl7pPr marL="914400" algn="l" rtl="0" eaLnBrk="0" fontAlgn="base" hangingPunct="0">
        <a:spcBef>
          <a:spcPct val="0"/>
        </a:spcBef>
        <a:spcAft>
          <a:spcPct val="0"/>
        </a:spcAft>
        <a:defRPr sz="3200">
          <a:solidFill>
            <a:srgbClr val="005AB4"/>
          </a:solidFill>
          <a:latin typeface="Arial" charset="0"/>
        </a:defRPr>
      </a:lvl7pPr>
      <a:lvl8pPr marL="1371600" algn="l" rtl="0" eaLnBrk="0" fontAlgn="base" hangingPunct="0">
        <a:spcBef>
          <a:spcPct val="0"/>
        </a:spcBef>
        <a:spcAft>
          <a:spcPct val="0"/>
        </a:spcAft>
        <a:defRPr sz="3200">
          <a:solidFill>
            <a:srgbClr val="005AB4"/>
          </a:solidFill>
          <a:latin typeface="Arial" charset="0"/>
        </a:defRPr>
      </a:lvl8pPr>
      <a:lvl9pPr marL="1828800" algn="l" rtl="0" eaLnBrk="0" fontAlgn="base" hangingPunct="0">
        <a:spcBef>
          <a:spcPct val="0"/>
        </a:spcBef>
        <a:spcAft>
          <a:spcPct val="0"/>
        </a:spcAft>
        <a:defRPr sz="3200">
          <a:solidFill>
            <a:srgbClr val="005AB4"/>
          </a:solidFill>
          <a:latin typeface="Arial" charset="0"/>
        </a:defRPr>
      </a:lvl9pPr>
    </p:titleStyle>
    <p:bodyStyle>
      <a:lvl1pPr marL="342900" indent="-342900" algn="l" rtl="0" eaLnBrk="0" fontAlgn="base" hangingPunct="0">
        <a:spcBef>
          <a:spcPct val="20000"/>
        </a:spcBef>
        <a:spcAft>
          <a:spcPct val="0"/>
        </a:spcAft>
        <a:buChar char="•"/>
        <a:defRPr sz="20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16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2.e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hyperlink" Target="http://es.wikipedia.org/wiki/C%C3%B3dec" TargetMode="External"/><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9.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0.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12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1.xml"/><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2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3.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12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7.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3" Type="http://schemas.openxmlformats.org/officeDocument/2006/relationships/hyperlink" Target="https://es.wikipedia.org/wiki/Usabilidad" TargetMode="External"/><Relationship Id="rId2" Type="http://schemas.openxmlformats.org/officeDocument/2006/relationships/notesSlide" Target="../notesSlides/notesSlide168.xml"/><Relationship Id="rId1" Type="http://schemas.openxmlformats.org/officeDocument/2006/relationships/slideLayout" Target="../slideLayouts/slideLayout7.xml"/><Relationship Id="rId5" Type="http://schemas.openxmlformats.org/officeDocument/2006/relationships/hyperlink" Target="https://www.nngroup.com/articles/ten-usability-heuristics/" TargetMode="External"/><Relationship Id="rId4" Type="http://schemas.openxmlformats.org/officeDocument/2006/relationships/hyperlink" Target="https://es.wikipedia.org/wiki/Web" TargetMode="External"/></Relationships>
</file>

<file path=ppt/slides/_rels/slide182.xml.rels><?xml version="1.0" encoding="UTF-8" standalone="yes"?>
<Relationships xmlns="http://schemas.openxmlformats.org/package/2006/relationships"><Relationship Id="rId3" Type="http://schemas.openxmlformats.org/officeDocument/2006/relationships/hyperlink" Target="http://josefacchin.com/2015/09/20/crear-infografias-imagenes-con-frases/" TargetMode="External"/><Relationship Id="rId2" Type="http://schemas.openxmlformats.org/officeDocument/2006/relationships/notesSlide" Target="../notesSlides/notesSlide169.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hyperlink" Target="https://es.semrush.com/blog/errores-redes-sociales-para-empresas/" TargetMode="External"/><Relationship Id="rId2" Type="http://schemas.openxmlformats.org/officeDocument/2006/relationships/notesSlide" Target="../notesSlides/notesSlide170.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hyperlink" Target="https://es.semrush.com/blog/tendencias-de-marketing-diseno-grafico/" TargetMode="External"/><Relationship Id="rId2" Type="http://schemas.openxmlformats.org/officeDocument/2006/relationships/notesSlide" Target="../notesSlides/notesSlide171.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3" Type="http://schemas.openxmlformats.org/officeDocument/2006/relationships/hyperlink" Target="https://achecker.ca/checker/index.php" TargetMode="External"/><Relationship Id="rId2" Type="http://schemas.openxmlformats.org/officeDocument/2006/relationships/notesSlide" Target="../notesSlides/notesSlide177.xm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hyperlink" Target="http://www.tawdis.net" TargetMode="External"/><Relationship Id="rId2" Type="http://schemas.openxmlformats.org/officeDocument/2006/relationships/notesSlide" Target="../notesSlides/notesSlide178.xml"/><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hyperlink" Target="https://github.com/ThePacielloGroup/WebAccessibilityToolbar/releases/tag/2015-05-20" TargetMode="External"/><Relationship Id="rId2" Type="http://schemas.openxmlformats.org/officeDocument/2006/relationships/notesSlide" Target="../notesSlides/notesSlide180.xml"/><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hyperlink" Target="https://www.google.com/webmasters/tools/mobile-friendly/" TargetMode="External"/><Relationship Id="rId2" Type="http://schemas.openxmlformats.org/officeDocument/2006/relationships/notesSlide" Target="../notesSlides/notesSlide182.xml"/><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pruebas.com/calculadora"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emf"/></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2.e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2.emf"/></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6.gif"/><Relationship Id="rId4" Type="http://schemas.openxmlformats.org/officeDocument/2006/relationships/image" Target="../media/image2.e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ctrTitle" idx="4294967295"/>
          </p:nvPr>
        </p:nvSpPr>
        <p:spPr>
          <a:xfrm>
            <a:off x="2224088" y="2219325"/>
            <a:ext cx="6919912" cy="1470025"/>
          </a:xfrm>
        </p:spPr>
        <p:txBody>
          <a:bodyPr>
            <a:normAutofit/>
          </a:bodyPr>
          <a:lstStyle/>
          <a:p>
            <a:pPr algn="ctr"/>
            <a:r>
              <a:rPr lang="es-ES" sz="4400" dirty="0">
                <a:solidFill>
                  <a:schemeClr val="tx1"/>
                </a:solidFill>
                <a:cs typeface="Tahoma"/>
              </a:rPr>
              <a:t>Lenguajes de marcas</a:t>
            </a:r>
            <a:br>
              <a:rPr lang="es-ES" sz="4400" dirty="0">
                <a:cs typeface="Tahoma" pitchFamily="34" charset="0"/>
              </a:rPr>
            </a:br>
            <a:endParaRPr lang="es-ES" sz="4400">
              <a:solidFill>
                <a:schemeClr val="tx1"/>
              </a:solidFill>
              <a:cs typeface="Tahoma" pitchFamily="34" charset="0"/>
            </a:endParaRPr>
          </a:p>
        </p:txBody>
      </p:sp>
      <p:sp>
        <p:nvSpPr>
          <p:cNvPr id="8195" name="Rectangle 3"/>
          <p:cNvSpPr>
            <a:spLocks noGrp="1" noChangeArrowheads="1"/>
          </p:cNvSpPr>
          <p:nvPr>
            <p:ph type="subTitle" idx="4294967295"/>
          </p:nvPr>
        </p:nvSpPr>
        <p:spPr>
          <a:xfrm>
            <a:off x="0" y="4291013"/>
            <a:ext cx="6400800" cy="1030287"/>
          </a:xfrm>
        </p:spPr>
        <p:txBody>
          <a:bodyPr>
            <a:normAutofit/>
          </a:bodyPr>
          <a:lstStyle/>
          <a:p>
            <a:pPr marL="0" indent="0" algn="ctr" eaLnBrk="1" hangingPunct="1">
              <a:buFontTx/>
              <a:buNone/>
            </a:pPr>
            <a:endParaRPr lang="es-ES" sz="3200" b="1" dirty="0">
              <a:solidFill>
                <a:srgbClr val="FF9900"/>
              </a:solidFill>
            </a:endParaRPr>
          </a:p>
        </p:txBody>
      </p:sp>
    </p:spTree>
    <p:custDataLst>
      <p:tags r:id="rId1"/>
    </p:custData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1000"/>
                                  </p:stCondLst>
                                  <p:childTnLst>
                                    <p:set>
                                      <p:cBhvr>
                                        <p:cTn id="6" dur="1" fill="hold">
                                          <p:stCondLst>
                                            <p:cond delay="0"/>
                                          </p:stCondLst>
                                        </p:cTn>
                                        <p:tgtEl>
                                          <p:spTgt spid="8194"/>
                                        </p:tgtEl>
                                        <p:attrNameLst>
                                          <p:attrName>style.visibility</p:attrName>
                                        </p:attrNameLst>
                                      </p:cBhvr>
                                      <p:to>
                                        <p:strVal val="visible"/>
                                      </p:to>
                                    </p:set>
                                    <p:animEffect transition="in" filter="slide(fromTop)">
                                      <p:cBhvr>
                                        <p:cTn id="7" dur="500"/>
                                        <p:tgtEl>
                                          <p:spTgt spid="8194"/>
                                        </p:tgtEl>
                                      </p:cBhvr>
                                    </p:animEffect>
                                  </p:childTnLst>
                                </p:cTn>
                              </p:par>
                            </p:childTnLst>
                          </p:cTn>
                        </p:par>
                        <p:par>
                          <p:cTn id="8" fill="hold">
                            <p:stCondLst>
                              <p:cond delay="1500"/>
                            </p:stCondLst>
                            <p:childTnLst>
                              <p:par>
                                <p:cTn id="9" presetID="12" presetClass="entr" presetSubtype="4" fill="hold" grpId="0" nodeType="afterEffect" nodePh="1">
                                  <p:stCondLst>
                                    <p:cond delay="1000"/>
                                  </p:stCondLst>
                                  <p:endCondLst>
                                    <p:cond evt="begin" delay="0">
                                      <p:tn val="9"/>
                                    </p:cond>
                                  </p:endCondLst>
                                  <p:childTnLst>
                                    <p:set>
                                      <p:cBhvr>
                                        <p:cTn id="10" dur="1" fill="hold">
                                          <p:stCondLst>
                                            <p:cond delay="0"/>
                                          </p:stCondLst>
                                        </p:cTn>
                                        <p:tgtEl>
                                          <p:spTgt spid="8195">
                                            <p:txEl>
                                              <p:pRg st="0" end="0"/>
                                            </p:txEl>
                                          </p:spTgt>
                                        </p:tgtEl>
                                        <p:attrNameLst>
                                          <p:attrName>style.visibility</p:attrName>
                                        </p:attrNameLst>
                                      </p:cBhvr>
                                      <p:to>
                                        <p:strVal val="visible"/>
                                      </p:to>
                                    </p:set>
                                    <p:animEffect transition="in" filter="slide(fromBottom)">
                                      <p:cBhvr>
                                        <p:cTn id="11" dur="500"/>
                                        <p:tgtEl>
                                          <p:spTgt spid="819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autoUpdateAnimBg="0"/>
      <p:bldP spid="8195" grpId="0" build="p" autoUpdateAnimBg="0" advAuto="1000"/>
    </p:bld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Text Box 5"/>
          <p:cNvSpPr txBox="1">
            <a:spLocks noGrp="1"/>
          </p:cNvSpPr>
          <p:nvPr/>
        </p:nvSpPr>
        <p:spPr bwMode="auto">
          <a:xfrm>
            <a:off x="2717800" y="6200775"/>
            <a:ext cx="3708400" cy="476250"/>
          </a:xfrm>
          <a:prstGeom prst="rect">
            <a:avLst/>
          </a:prstGeom>
          <a:noFill/>
          <a:ln w="9525">
            <a:noFill/>
            <a:miter lim="800000"/>
            <a:headEnd/>
            <a:tailEnd/>
          </a:ln>
        </p:spPr>
        <p:txBody>
          <a:bodyPr anchor="b" anchorCtr="1"/>
          <a:lstStyle/>
          <a:p>
            <a:pPr algn="ctr"/>
            <a:r>
              <a:rPr lang="es-ES" sz="1600" b="0">
                <a:solidFill>
                  <a:srgbClr val="005AB4"/>
                </a:solidFill>
              </a:rPr>
              <a:t>Crear su primera presentación</a:t>
            </a:r>
          </a:p>
        </p:txBody>
      </p:sp>
      <p:sp>
        <p:nvSpPr>
          <p:cNvPr id="23557" name="Rectangle 6"/>
          <p:cNvSpPr>
            <a:spLocks noGrp="1" noChangeArrowheads="1"/>
          </p:cNvSpPr>
          <p:nvPr>
            <p:ph type="title" idx="4294967295"/>
          </p:nvPr>
        </p:nvSpPr>
        <p:spPr>
          <a:xfrm>
            <a:off x="239713" y="63500"/>
            <a:ext cx="8904287" cy="614363"/>
          </a:xfrm>
        </p:spPr>
        <p:txBody>
          <a:bodyPr/>
          <a:lstStyle/>
          <a:p>
            <a:r>
              <a:rPr lang="es-ES" sz="2000" dirty="0"/>
              <a:t>Instalación y configuración de herramientas – Visual Studio </a:t>
            </a:r>
            <a:r>
              <a:rPr lang="es-ES" sz="2000" dirty="0" err="1"/>
              <a:t>Code</a:t>
            </a:r>
            <a:endParaRPr lang="es-ES" dirty="0"/>
          </a:p>
        </p:txBody>
      </p:sp>
      <p:sp>
        <p:nvSpPr>
          <p:cNvPr id="135171" name="Rectangle 7"/>
          <p:cNvSpPr>
            <a:spLocks noChangeArrowheads="1"/>
          </p:cNvSpPr>
          <p:nvPr/>
        </p:nvSpPr>
        <p:spPr bwMode="auto">
          <a:xfrm>
            <a:off x="5809957" y="858129"/>
            <a:ext cx="3054643" cy="2759784"/>
          </a:xfrm>
          <a:prstGeom prst="rect">
            <a:avLst/>
          </a:prstGeom>
          <a:noFill/>
          <a:ln w="9525">
            <a:noFill/>
            <a:miter lim="800000"/>
            <a:headEnd/>
            <a:tailEnd/>
          </a:ln>
        </p:spPr>
        <p:txBody>
          <a:bodyPr/>
          <a:lstStyle/>
          <a:p>
            <a:pPr>
              <a:spcBef>
                <a:spcPct val="20000"/>
              </a:spcBef>
              <a:spcAft>
                <a:spcPct val="75000"/>
              </a:spcAft>
            </a:pPr>
            <a:r>
              <a:rPr lang="es-ES" sz="1600" b="0" dirty="0"/>
              <a:t>Editor gratuito de Microsoft</a:t>
            </a:r>
          </a:p>
          <a:p>
            <a:pPr>
              <a:spcBef>
                <a:spcPct val="20000"/>
              </a:spcBef>
              <a:spcAft>
                <a:spcPct val="75000"/>
              </a:spcAft>
            </a:pPr>
            <a:r>
              <a:rPr lang="es-ES" sz="1600" b="0" dirty="0"/>
              <a:t>.</a:t>
            </a:r>
          </a:p>
        </p:txBody>
      </p:sp>
      <p:graphicFrame>
        <p:nvGraphicFramePr>
          <p:cNvPr id="135172" name="Object 4"/>
          <p:cNvGraphicFramePr>
            <a:graphicFrameLocks noChangeAspect="1"/>
          </p:cNvGraphicFramePr>
          <p:nvPr/>
        </p:nvGraphicFramePr>
        <p:xfrm>
          <a:off x="339725" y="4040188"/>
          <a:ext cx="269875" cy="303212"/>
        </p:xfrm>
        <a:graphic>
          <a:graphicData uri="http://schemas.openxmlformats.org/presentationml/2006/ole">
            <mc:AlternateContent xmlns:mc="http://schemas.openxmlformats.org/markup-compatibility/2006">
              <mc:Choice xmlns:v="urn:schemas-microsoft-com:vml" Requires="v">
                <p:oleObj name="Visio" r:id="rId3" imgW="270231" imgH="303063" progId="">
                  <p:embed/>
                </p:oleObj>
              </mc:Choice>
              <mc:Fallback>
                <p:oleObj name="Visio" r:id="rId3" imgW="270231" imgH="303063" progId="">
                  <p:embed/>
                  <p:pic>
                    <p:nvPicPr>
                      <p:cNvPr id="13517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725" y="4040188"/>
                        <a:ext cx="269875" cy="303212"/>
                      </a:xfrm>
                      <a:prstGeom prst="rect">
                        <a:avLst/>
                      </a:prstGeom>
                      <a:noFill/>
                      <a:ln>
                        <a:noFill/>
                      </a:ln>
                      <a:effectLst/>
                      <a:extLst>
                        <a:ext uri="{909E8E84-426E-40DD-AFC4-6F175D3DCCD1}">
                          <a14:hiddenFill xmlns:a14="http://schemas.microsoft.com/office/drawing/2010/main">
                            <a:solidFill>
                              <a:srgbClr val="807E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8097" dir="2700000" algn="ctr" rotWithShape="0">
                                <a:srgbClr val="7B7A8E">
                                  <a:alpha val="74997"/>
                                </a:srgbClr>
                              </a:outerShdw>
                            </a:effectLst>
                          </a14:hiddenEffects>
                        </a:ext>
                      </a:extLst>
                    </p:spPr>
                  </p:pic>
                </p:oleObj>
              </mc:Fallback>
            </mc:AlternateContent>
          </a:graphicData>
        </a:graphic>
      </p:graphicFrame>
      <p:sp>
        <p:nvSpPr>
          <p:cNvPr id="23559" name="Line 8"/>
          <p:cNvSpPr>
            <a:spLocks noChangeShapeType="1"/>
          </p:cNvSpPr>
          <p:nvPr/>
        </p:nvSpPr>
        <p:spPr bwMode="auto">
          <a:xfrm>
            <a:off x="339725" y="3951288"/>
            <a:ext cx="8413750" cy="0"/>
          </a:xfrm>
          <a:prstGeom prst="line">
            <a:avLst/>
          </a:prstGeom>
          <a:noFill/>
          <a:ln w="12700">
            <a:solidFill>
              <a:srgbClr val="FFFFFF"/>
            </a:solidFill>
            <a:round/>
            <a:headEnd/>
            <a:tailEnd/>
          </a:ln>
        </p:spPr>
        <p:txBody>
          <a:bodyPr/>
          <a:lstStyle/>
          <a:p>
            <a:endParaRPr lang="es-ES"/>
          </a:p>
        </p:txBody>
      </p:sp>
      <p:sp>
        <p:nvSpPr>
          <p:cNvPr id="135177" name="Rectangle 9"/>
          <p:cNvSpPr>
            <a:spLocks noChangeArrowheads="1"/>
          </p:cNvSpPr>
          <p:nvPr/>
        </p:nvSpPr>
        <p:spPr bwMode="auto">
          <a:xfrm>
            <a:off x="676275" y="4006850"/>
            <a:ext cx="5940425" cy="1685077"/>
          </a:xfrm>
          <a:prstGeom prst="rect">
            <a:avLst/>
          </a:prstGeom>
          <a:noFill/>
          <a:ln w="9525">
            <a:noFill/>
            <a:miter lim="800000"/>
            <a:headEnd/>
            <a:tailEnd/>
          </a:ln>
        </p:spPr>
        <p:txBody>
          <a:bodyPr>
            <a:spAutoFit/>
          </a:bodyPr>
          <a:lstStyle/>
          <a:p>
            <a:pPr>
              <a:spcBef>
                <a:spcPct val="20000"/>
              </a:spcBef>
              <a:spcAft>
                <a:spcPct val="45000"/>
              </a:spcAft>
            </a:pPr>
            <a:r>
              <a:rPr lang="es-ES" b="0" dirty="0">
                <a:solidFill>
                  <a:srgbClr val="FFCC00"/>
                </a:solidFill>
              </a:rPr>
              <a:t>Instalación desde la página oficial.</a:t>
            </a:r>
          </a:p>
          <a:p>
            <a:pPr>
              <a:spcBef>
                <a:spcPct val="20000"/>
              </a:spcBef>
              <a:spcAft>
                <a:spcPct val="45000"/>
              </a:spcAft>
            </a:pPr>
            <a:r>
              <a:rPr lang="es-ES" b="0" dirty="0">
                <a:solidFill>
                  <a:srgbClr val="FFCC00"/>
                </a:solidFill>
              </a:rPr>
              <a:t>Configuración de los paquetes del programa. </a:t>
            </a:r>
            <a:endParaRPr lang="es-ES" dirty="0"/>
          </a:p>
          <a:p>
            <a:pPr>
              <a:spcBef>
                <a:spcPct val="20000"/>
              </a:spcBef>
              <a:spcAft>
                <a:spcPct val="45000"/>
              </a:spcAft>
            </a:pPr>
            <a:endParaRPr lang="es-ES" dirty="0"/>
          </a:p>
          <a:p>
            <a:pPr eaLnBrk="0" hangingPunct="0"/>
            <a:endParaRPr lang="es-ES" dirty="0"/>
          </a:p>
        </p:txBody>
      </p:sp>
      <p:pic>
        <p:nvPicPr>
          <p:cNvPr id="209925" name="Picture 5" descr="Visual Studio Code - Code Editing. Redefined">
            <a:extLst>
              <a:ext uri="{FF2B5EF4-FFF2-40B4-BE49-F238E27FC236}">
                <a16:creationId xmlns:a16="http://schemas.microsoft.com/office/drawing/2014/main" id="{13137B2B-F77A-6830-B745-6F598A0368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9725" y="985996"/>
            <a:ext cx="5008098" cy="2504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187109"/>
      </p:ext>
    </p:extLst>
  </p:cSld>
  <p:clrMapOvr>
    <a:masterClrMapping/>
  </p:clrMapOvr>
  <p:transition spd="med">
    <p:wipe dir="d"/>
  </p:transition>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t>Algún ejemplo real de uso:</a:t>
            </a:r>
          </a:p>
          <a:p>
            <a:pPr marL="633413" lvl="1" indent="-233363">
              <a:spcAft>
                <a:spcPct val="75000"/>
              </a:spcAft>
              <a:buClr>
                <a:srgbClr val="FF9900"/>
              </a:buClr>
            </a:pPr>
            <a:r>
              <a:rPr lang="es-ES" sz="2400" dirty="0" err="1"/>
              <a:t>Youtube</a:t>
            </a:r>
            <a:endParaRPr lang="es-ES" sz="2400" dirty="0"/>
          </a:p>
          <a:p>
            <a:pPr marL="633413" lvl="1" indent="-233363">
              <a:spcAft>
                <a:spcPct val="75000"/>
              </a:spcAft>
              <a:buClr>
                <a:srgbClr val="FF9900"/>
              </a:buClr>
            </a:pPr>
            <a:r>
              <a:rPr lang="es-ES" sz="2400" dirty="0" err="1"/>
              <a:t>Vimeo</a:t>
            </a:r>
            <a:endParaRPr lang="es-ES" sz="2400" dirty="0"/>
          </a:p>
          <a:p>
            <a:pPr marL="633413" lvl="1" indent="-233363">
              <a:spcAft>
                <a:spcPct val="75000"/>
              </a:spcAft>
              <a:buClr>
                <a:srgbClr val="FF9900"/>
              </a:buClr>
            </a:pPr>
            <a:r>
              <a:rPr lang="es-ES" sz="2400" dirty="0" err="1"/>
              <a:t>DailyMotion</a:t>
            </a:r>
            <a:endParaRPr lang="es-ES" sz="2400" dirty="0"/>
          </a:p>
          <a:p>
            <a:pPr marL="233363" indent="-233363">
              <a:spcAft>
                <a:spcPct val="75000"/>
              </a:spcAft>
              <a:buClr>
                <a:srgbClr val="FF9900"/>
              </a:buClr>
            </a:pPr>
            <a:endParaRPr lang="es-ES" sz="22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200" dirty="0"/>
              <a:t>Atributos de video: los más importantes son:</a:t>
            </a:r>
          </a:p>
          <a:p>
            <a:pPr marL="633413" lvl="1" indent="-233363">
              <a:spcAft>
                <a:spcPct val="75000"/>
              </a:spcAft>
              <a:buClr>
                <a:srgbClr val="FF9900"/>
              </a:buClr>
            </a:pPr>
            <a:r>
              <a:rPr lang="es-ES" sz="2200" dirty="0" err="1"/>
              <a:t>autoplay</a:t>
            </a:r>
            <a:r>
              <a:rPr lang="es-ES" sz="2200" dirty="0"/>
              <a:t>: </a:t>
            </a:r>
            <a:r>
              <a:rPr lang="es-ES" sz="2400" dirty="0"/>
              <a:t>especifica si el vídeo comenzará a ejecutarse tan pronto como esté listo.</a:t>
            </a:r>
          </a:p>
          <a:p>
            <a:pPr marL="633413" lvl="1" indent="-233363">
              <a:spcAft>
                <a:spcPct val="75000"/>
              </a:spcAft>
              <a:buClr>
                <a:srgbClr val="FF9900"/>
              </a:buClr>
            </a:pPr>
            <a:r>
              <a:rPr lang="es-ES" sz="2400" dirty="0" err="1"/>
              <a:t>controls</a:t>
            </a:r>
            <a:r>
              <a:rPr lang="es-ES" sz="2400" dirty="0"/>
              <a:t>: Especifica si los controles (inicio/paro) se deben mostrar.</a:t>
            </a:r>
          </a:p>
          <a:p>
            <a:pPr marL="633413" lvl="1" indent="-233363">
              <a:spcAft>
                <a:spcPct val="75000"/>
              </a:spcAft>
              <a:buClr>
                <a:srgbClr val="FF9900"/>
              </a:buClr>
            </a:pPr>
            <a:r>
              <a:rPr lang="es-ES" sz="2400" dirty="0" err="1"/>
              <a:t>height,width</a:t>
            </a:r>
            <a:r>
              <a:rPr lang="es-ES" sz="2400" dirty="0"/>
              <a:t>: especifican la altura y anchura del reproductor de vídeo.</a:t>
            </a:r>
          </a:p>
          <a:p>
            <a:pPr marL="633413" lvl="1" indent="-233363">
              <a:spcAft>
                <a:spcPct val="75000"/>
              </a:spcAft>
              <a:buClr>
                <a:srgbClr val="FF9900"/>
              </a:buClr>
            </a:pPr>
            <a:r>
              <a:rPr lang="es-ES" sz="2400" dirty="0" err="1"/>
              <a:t>loop</a:t>
            </a:r>
            <a:r>
              <a:rPr lang="es-ES" sz="2400" dirty="0"/>
              <a:t>: especifica si el vídeo debe comenzar de nuevo una vez haya terminado.</a:t>
            </a:r>
            <a:endParaRPr lang="es-ES" sz="22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200" dirty="0"/>
              <a:t>Atributos de video: los más importantes son:</a:t>
            </a:r>
          </a:p>
          <a:p>
            <a:pPr marL="633413" lvl="1" indent="-233363">
              <a:spcAft>
                <a:spcPct val="75000"/>
              </a:spcAft>
              <a:buClr>
                <a:srgbClr val="FF9900"/>
              </a:buClr>
            </a:pPr>
            <a:r>
              <a:rPr lang="es-ES" sz="2400" dirty="0" err="1"/>
              <a:t>muted</a:t>
            </a:r>
            <a:r>
              <a:rPr lang="es-ES" sz="2200" dirty="0"/>
              <a:t>: especifica si el audio del video debe estar apagado.</a:t>
            </a:r>
          </a:p>
          <a:p>
            <a:pPr marL="633413" lvl="1" indent="-233363">
              <a:spcAft>
                <a:spcPct val="75000"/>
              </a:spcAft>
              <a:buClr>
                <a:srgbClr val="FF9900"/>
              </a:buClr>
            </a:pPr>
            <a:r>
              <a:rPr lang="es-ES" sz="2400" dirty="0" err="1"/>
              <a:t>src</a:t>
            </a:r>
            <a:r>
              <a:rPr lang="es-ES" sz="2400" dirty="0"/>
              <a:t> : especifica la URL del origen del vídeo.</a:t>
            </a:r>
          </a:p>
          <a:p>
            <a:pPr marL="633413" lvl="1" indent="-233363">
              <a:spcAft>
                <a:spcPct val="75000"/>
              </a:spcAft>
              <a:buClr>
                <a:srgbClr val="FF9900"/>
              </a:buClr>
            </a:pPr>
            <a:r>
              <a:rPr lang="es-ES" sz="2400" dirty="0"/>
              <a:t>poster: Especifica una imagen para ser mostrada mientras el vídeo se carga y hasta que el usuario pulse el botón de inicio.</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t>Desgraciadamente, aunque la etiqueta &lt;video&gt; es muy fácil de usar, en la actualidad existe un problema muy importante en su empleo: existe una guerra de </a:t>
            </a:r>
            <a:r>
              <a:rPr lang="es-ES" sz="2400" dirty="0" err="1">
                <a:hlinkClick r:id="rId3"/>
              </a:rPr>
              <a:t>códecs</a:t>
            </a:r>
            <a:r>
              <a:rPr lang="es-ES" sz="2400" dirty="0"/>
              <a:t> , ya que el soporte de los </a:t>
            </a:r>
            <a:r>
              <a:rPr lang="es-ES" sz="2400" dirty="0" err="1"/>
              <a:t>codecs</a:t>
            </a:r>
            <a:r>
              <a:rPr lang="es-ES" sz="2400" dirty="0"/>
              <a:t> más populares en los navegadores actuales no es uniforme.</a:t>
            </a:r>
          </a:p>
          <a:p>
            <a:pPr marL="233363" indent="-233363">
              <a:spcAft>
                <a:spcPct val="75000"/>
              </a:spcAft>
              <a:buClr>
                <a:srgbClr val="FF9900"/>
              </a:buClr>
            </a:pPr>
            <a:r>
              <a:rPr lang="es-ES" sz="2400" dirty="0"/>
              <a:t>Una de las soluciones para lograr la máxima compatibilidad con diferentes navegadores es emplear la etiqueta &lt;</a:t>
            </a:r>
            <a:r>
              <a:rPr lang="es-ES" sz="2400" dirty="0" err="1"/>
              <a:t>source</a:t>
            </a:r>
            <a:r>
              <a:rPr lang="es-ES" sz="2400" dirty="0"/>
              <a:t>&gt; para </a:t>
            </a:r>
            <a:r>
              <a:rPr lang="es-ES" sz="2400" dirty="0" err="1"/>
              <a:t>incluír</a:t>
            </a:r>
            <a:r>
              <a:rPr lang="es-ES" sz="2400" dirty="0"/>
              <a:t> para incluir un mismo vídeo con diferentes formatos.</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200" dirty="0"/>
              <a:t>&lt;video </a:t>
            </a:r>
            <a:r>
              <a:rPr lang="es-ES" sz="2200" dirty="0" err="1"/>
              <a:t>controls</a:t>
            </a:r>
            <a:r>
              <a:rPr lang="es-ES" sz="2200" dirty="0"/>
              <a:t>&gt; </a:t>
            </a:r>
          </a:p>
          <a:p>
            <a:pPr marL="233363" indent="-233363">
              <a:spcAft>
                <a:spcPct val="75000"/>
              </a:spcAft>
              <a:buClr>
                <a:srgbClr val="FF9900"/>
              </a:buClr>
              <a:buNone/>
            </a:pPr>
            <a:r>
              <a:rPr lang="es-ES" sz="2200" dirty="0"/>
              <a:t>   &lt;</a:t>
            </a:r>
            <a:r>
              <a:rPr lang="es-ES" sz="2200" dirty="0" err="1"/>
              <a:t>source</a:t>
            </a:r>
            <a:r>
              <a:rPr lang="es-ES" sz="2200" dirty="0"/>
              <a:t> </a:t>
            </a:r>
            <a:r>
              <a:rPr lang="es-ES" sz="2200" dirty="0" err="1"/>
              <a:t>src</a:t>
            </a:r>
            <a:r>
              <a:rPr lang="es-ES" sz="2200" dirty="0"/>
              <a:t> = “archivo.ogg” </a:t>
            </a:r>
            <a:r>
              <a:rPr lang="es-ES" sz="2200" dirty="0" err="1"/>
              <a:t>type</a:t>
            </a:r>
            <a:r>
              <a:rPr lang="es-ES" sz="2200" dirty="0"/>
              <a:t>=“video/</a:t>
            </a:r>
            <a:r>
              <a:rPr lang="es-ES" sz="2200" dirty="0" err="1"/>
              <a:t>ogg</a:t>
            </a:r>
            <a:r>
              <a:rPr lang="es-ES" sz="2200" dirty="0"/>
              <a:t>” /&gt;</a:t>
            </a:r>
          </a:p>
          <a:p>
            <a:pPr marL="233363" indent="-233363">
              <a:spcAft>
                <a:spcPct val="75000"/>
              </a:spcAft>
              <a:buClr>
                <a:srgbClr val="FF9900"/>
              </a:buClr>
              <a:buNone/>
            </a:pPr>
            <a:r>
              <a:rPr lang="es-ES" sz="2200" dirty="0"/>
              <a:t>   &lt;</a:t>
            </a:r>
            <a:r>
              <a:rPr lang="es-ES" sz="2200" dirty="0" err="1"/>
              <a:t>source</a:t>
            </a:r>
            <a:r>
              <a:rPr lang="es-ES" sz="2200" dirty="0"/>
              <a:t> </a:t>
            </a:r>
            <a:r>
              <a:rPr lang="es-ES" sz="2200" dirty="0" err="1"/>
              <a:t>src</a:t>
            </a:r>
            <a:r>
              <a:rPr lang="es-ES" sz="2200" dirty="0"/>
              <a:t> = “archivo.mp4” </a:t>
            </a:r>
            <a:r>
              <a:rPr lang="es-ES" sz="2200" dirty="0" err="1"/>
              <a:t>type</a:t>
            </a:r>
            <a:r>
              <a:rPr lang="es-ES" sz="2200" dirty="0"/>
              <a:t>=“video/mp4” /&gt;</a:t>
            </a:r>
          </a:p>
          <a:p>
            <a:pPr marL="233363" indent="-233363">
              <a:spcAft>
                <a:spcPct val="75000"/>
              </a:spcAft>
              <a:buClr>
                <a:srgbClr val="FF9900"/>
              </a:buClr>
              <a:buNone/>
            </a:pPr>
            <a:r>
              <a:rPr lang="es-ES" sz="2200" dirty="0"/>
              <a:t>   &lt;/video&gt;</a:t>
            </a:r>
          </a:p>
          <a:p>
            <a:pPr marL="233363" indent="-233363">
              <a:spcAft>
                <a:spcPct val="75000"/>
              </a:spcAft>
              <a:buClr>
                <a:srgbClr val="FF9900"/>
              </a:buClr>
              <a:buNone/>
            </a:pPr>
            <a:endParaRPr lang="es-ES" sz="2200" dirty="0"/>
          </a:p>
          <a:p>
            <a:pPr marL="233363" indent="-233363">
              <a:spcAft>
                <a:spcPct val="75000"/>
              </a:spcAft>
              <a:buClr>
                <a:srgbClr val="FF9900"/>
              </a:buClr>
              <a:buNone/>
            </a:pPr>
            <a:r>
              <a:rPr lang="es-ES" sz="2200" dirty="0"/>
              <a:t>	</a:t>
            </a:r>
            <a:r>
              <a:rPr lang="es-ES" sz="2400" dirty="0"/>
              <a:t>&lt;</a:t>
            </a:r>
            <a:r>
              <a:rPr lang="es-ES" sz="2400" dirty="0" err="1"/>
              <a:t>source</a:t>
            </a:r>
            <a:r>
              <a:rPr lang="es-ES" sz="2400" dirty="0"/>
              <a:t> </a:t>
            </a:r>
            <a:r>
              <a:rPr lang="es-ES" sz="2400" dirty="0" err="1"/>
              <a:t>src</a:t>
            </a:r>
            <a:r>
              <a:rPr lang="es-ES" sz="2400" dirty="0"/>
              <a:t>="movie.mp4" </a:t>
            </a:r>
            <a:r>
              <a:rPr lang="es-ES" sz="2400" dirty="0" err="1"/>
              <a:t>type</a:t>
            </a:r>
            <a:r>
              <a:rPr lang="es-ES" sz="2400" dirty="0"/>
              <a:t>= ‘ video/mp4; </a:t>
            </a:r>
            <a:r>
              <a:rPr lang="es-ES" sz="2400" dirty="0" err="1"/>
              <a:t>codecs</a:t>
            </a:r>
            <a:r>
              <a:rPr lang="es-ES" sz="2400" dirty="0"/>
              <a:t>="avc1.4D401E, mp4a.40.2“ '/&gt;</a:t>
            </a:r>
            <a:endParaRPr lang="es-ES" sz="22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t>Compatibilidad con navegadores antiguos:</a:t>
            </a:r>
          </a:p>
          <a:p>
            <a:pPr marL="233363" indent="-233363">
              <a:spcAft>
                <a:spcPct val="75000"/>
              </a:spcAft>
              <a:buClr>
                <a:srgbClr val="FF9900"/>
              </a:buClr>
              <a:buNone/>
            </a:pPr>
            <a:r>
              <a:rPr lang="es-ES" sz="2200" dirty="0"/>
              <a:t>  &lt;video </a:t>
            </a:r>
            <a:r>
              <a:rPr lang="es-ES" sz="2200" dirty="0" err="1"/>
              <a:t>controls</a:t>
            </a:r>
            <a:r>
              <a:rPr lang="es-ES" sz="2200" dirty="0"/>
              <a:t>&gt; </a:t>
            </a:r>
          </a:p>
          <a:p>
            <a:pPr marL="233363" indent="-233363">
              <a:spcAft>
                <a:spcPct val="75000"/>
              </a:spcAft>
              <a:buClr>
                <a:srgbClr val="FF9900"/>
              </a:buClr>
              <a:buNone/>
            </a:pPr>
            <a:r>
              <a:rPr lang="es-ES" sz="2200" dirty="0"/>
              <a:t>   &lt;</a:t>
            </a:r>
            <a:r>
              <a:rPr lang="es-ES" sz="2200" dirty="0" err="1"/>
              <a:t>source</a:t>
            </a:r>
            <a:r>
              <a:rPr lang="es-ES" sz="2200" dirty="0"/>
              <a:t> </a:t>
            </a:r>
            <a:r>
              <a:rPr lang="es-ES" sz="2200" dirty="0" err="1"/>
              <a:t>src</a:t>
            </a:r>
            <a:r>
              <a:rPr lang="es-ES" sz="2200" dirty="0"/>
              <a:t> = “archivo.ogg” </a:t>
            </a:r>
            <a:r>
              <a:rPr lang="es-ES" sz="2200" dirty="0" err="1"/>
              <a:t>type</a:t>
            </a:r>
            <a:r>
              <a:rPr lang="es-ES" sz="2200" dirty="0"/>
              <a:t>=“video/</a:t>
            </a:r>
            <a:r>
              <a:rPr lang="es-ES" sz="2200" dirty="0" err="1"/>
              <a:t>ogg</a:t>
            </a:r>
            <a:r>
              <a:rPr lang="es-ES" sz="2200" dirty="0"/>
              <a:t>” /&gt;</a:t>
            </a:r>
          </a:p>
          <a:p>
            <a:pPr marL="233363" indent="-233363">
              <a:spcAft>
                <a:spcPct val="75000"/>
              </a:spcAft>
              <a:buClr>
                <a:srgbClr val="FF9900"/>
              </a:buClr>
              <a:buNone/>
            </a:pPr>
            <a:r>
              <a:rPr lang="es-ES" sz="2200" dirty="0"/>
              <a:t>   &lt;</a:t>
            </a:r>
            <a:r>
              <a:rPr lang="es-ES" sz="2200" dirty="0" err="1"/>
              <a:t>source</a:t>
            </a:r>
            <a:r>
              <a:rPr lang="es-ES" sz="2200" dirty="0"/>
              <a:t> </a:t>
            </a:r>
            <a:r>
              <a:rPr lang="es-ES" sz="2200" dirty="0" err="1"/>
              <a:t>src</a:t>
            </a:r>
            <a:r>
              <a:rPr lang="es-ES" sz="2200" dirty="0"/>
              <a:t> = “archivo.mp4” </a:t>
            </a:r>
            <a:r>
              <a:rPr lang="es-ES" sz="2200" dirty="0" err="1"/>
              <a:t>type</a:t>
            </a:r>
            <a:r>
              <a:rPr lang="es-ES" sz="2200" dirty="0"/>
              <a:t>=“video/mp4” /&gt;</a:t>
            </a:r>
          </a:p>
          <a:p>
            <a:pPr marL="233363" indent="-233363">
              <a:spcAft>
                <a:spcPct val="75000"/>
              </a:spcAft>
              <a:buClr>
                <a:srgbClr val="FF9900"/>
              </a:buClr>
              <a:buNone/>
            </a:pPr>
            <a:r>
              <a:rPr lang="es-ES" sz="2200" dirty="0"/>
              <a:t>   </a:t>
            </a:r>
            <a:r>
              <a:rPr lang="en-US" sz="2200" dirty="0"/>
              <a:t>&lt;embed </a:t>
            </a:r>
            <a:r>
              <a:rPr lang="en-US" sz="2200" dirty="0" err="1"/>
              <a:t>src</a:t>
            </a:r>
            <a:r>
              <a:rPr lang="en-US" sz="2200" dirty="0"/>
              <a:t>="http://www.youtube.com/v/cmtcc94Tv3A&amp;hl=en_GB&amp;fs=1&amp;rel=0" type="application/x-shockwave-flash" </a:t>
            </a:r>
            <a:r>
              <a:rPr lang="en-US" sz="2200" dirty="0" err="1"/>
              <a:t>allowscriptaccess</a:t>
            </a:r>
            <a:r>
              <a:rPr lang="en-US" sz="2200" dirty="0"/>
              <a:t>="always" </a:t>
            </a:r>
            <a:r>
              <a:rPr lang="en-US" sz="2200" dirty="0" err="1"/>
              <a:t>allowfullscreen</a:t>
            </a:r>
            <a:r>
              <a:rPr lang="en-US" sz="2200" dirty="0"/>
              <a:t>="true" width="425" height="344"&gt;</a:t>
            </a:r>
            <a:endParaRPr lang="es-ES" sz="2200" dirty="0"/>
          </a:p>
          <a:p>
            <a:pPr marL="233363" indent="-233363">
              <a:spcAft>
                <a:spcPct val="75000"/>
              </a:spcAft>
              <a:buClr>
                <a:srgbClr val="FF9900"/>
              </a:buClr>
              <a:buNone/>
            </a:pPr>
            <a:r>
              <a:rPr lang="es-ES" sz="2200" dirty="0"/>
              <a:t>   &lt;/video&gt;</a:t>
            </a:r>
          </a:p>
          <a:p>
            <a:pPr marL="233363" indent="-233363">
              <a:spcAft>
                <a:spcPct val="75000"/>
              </a:spcAft>
              <a:buClr>
                <a:srgbClr val="FF9900"/>
              </a:buClr>
              <a:buNone/>
            </a:pPr>
            <a:endParaRPr lang="es-ES" sz="2200" dirty="0"/>
          </a:p>
          <a:p>
            <a:pPr marL="233363" indent="-233363">
              <a:spcAft>
                <a:spcPct val="75000"/>
              </a:spcAft>
              <a:buClr>
                <a:srgbClr val="FF9900"/>
              </a:buClr>
              <a:buNone/>
            </a:pPr>
            <a:r>
              <a:rPr lang="es-ES" sz="2200" dirty="0"/>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solidFill>
                  <a:srgbClr val="FFFFFF"/>
                </a:solidFill>
              </a:rPr>
              <a:t>Marquesinas: son usadas para insertar un </a:t>
            </a:r>
            <a:r>
              <a:rPr lang="es-ES" sz="2400" dirty="0" err="1">
                <a:solidFill>
                  <a:srgbClr val="FFFFFF"/>
                </a:solidFill>
              </a:rPr>
              <a:t>scroll</a:t>
            </a:r>
            <a:r>
              <a:rPr lang="es-ES" sz="2400" dirty="0">
                <a:solidFill>
                  <a:srgbClr val="FFFFFF"/>
                </a:solidFill>
              </a:rPr>
              <a:t> en un área de texto. Su uso es sencillo y muy básico. Se realiza con la etiqueta &lt;</a:t>
            </a:r>
            <a:r>
              <a:rPr lang="es-ES" sz="2400" dirty="0" err="1">
                <a:solidFill>
                  <a:srgbClr val="FFFFFF"/>
                </a:solidFill>
              </a:rPr>
              <a:t>marquee</a:t>
            </a:r>
            <a:r>
              <a:rPr lang="es-ES" sz="2400" dirty="0">
                <a:solidFill>
                  <a:srgbClr val="FFFFFF"/>
                </a:solidFill>
              </a:rPr>
              <a:t>&gt;.</a:t>
            </a:r>
          </a:p>
          <a:p>
            <a:pPr marL="233363" lvl="0" indent="-233363">
              <a:spcAft>
                <a:spcPct val="75000"/>
              </a:spcAft>
              <a:buClr>
                <a:srgbClr val="FF9900"/>
              </a:buClr>
            </a:pPr>
            <a:r>
              <a:rPr lang="es-ES" sz="2400" dirty="0">
                <a:solidFill>
                  <a:srgbClr val="FFFFFF"/>
                </a:solidFill>
              </a:rPr>
              <a:t>Los atributos de esta etiqueta son</a:t>
            </a:r>
          </a:p>
          <a:p>
            <a:pPr marL="633413" lvl="1" indent="-233363">
              <a:spcAft>
                <a:spcPct val="75000"/>
              </a:spcAft>
              <a:buClr>
                <a:srgbClr val="FF9900"/>
              </a:buClr>
            </a:pPr>
            <a:r>
              <a:rPr lang="es-ES" sz="2200" dirty="0" err="1">
                <a:solidFill>
                  <a:srgbClr val="FFFFFF"/>
                </a:solidFill>
              </a:rPr>
              <a:t>Behavior</a:t>
            </a:r>
            <a:r>
              <a:rPr lang="es-ES" sz="2200" dirty="0">
                <a:solidFill>
                  <a:srgbClr val="FFFFFF"/>
                </a:solidFill>
              </a:rPr>
              <a:t>: </a:t>
            </a:r>
            <a:r>
              <a:rPr lang="es-ES" sz="2200" dirty="0"/>
              <a:t>marcar el comportamiento de la etiqueta.</a:t>
            </a:r>
          </a:p>
          <a:p>
            <a:pPr marL="633413" lvl="1" indent="-233363">
              <a:spcAft>
                <a:spcPct val="75000"/>
              </a:spcAft>
              <a:buClr>
                <a:srgbClr val="FF9900"/>
              </a:buClr>
            </a:pPr>
            <a:r>
              <a:rPr lang="es-ES" sz="2200" dirty="0" err="1">
                <a:solidFill>
                  <a:srgbClr val="FFFFFF"/>
                </a:solidFill>
              </a:rPr>
              <a:t>Direction</a:t>
            </a:r>
            <a:r>
              <a:rPr lang="es-ES" sz="2200" dirty="0">
                <a:solidFill>
                  <a:srgbClr val="FFFFFF"/>
                </a:solidFill>
              </a:rPr>
              <a:t>: dirección del </a:t>
            </a:r>
            <a:r>
              <a:rPr lang="es-ES" sz="2200" dirty="0" err="1">
                <a:solidFill>
                  <a:srgbClr val="FFFFFF"/>
                </a:solidFill>
              </a:rPr>
              <a:t>scroll</a:t>
            </a:r>
            <a:r>
              <a:rPr lang="es-ES" sz="2200" dirty="0">
                <a:solidFill>
                  <a:srgbClr val="FFFFFF"/>
                </a:solidFill>
              </a:rPr>
              <a:t> de la marquesina.</a:t>
            </a:r>
          </a:p>
          <a:p>
            <a:pPr marL="633413" lvl="1" indent="-233363">
              <a:spcAft>
                <a:spcPct val="75000"/>
              </a:spcAft>
              <a:buClr>
                <a:srgbClr val="FF9900"/>
              </a:buClr>
            </a:pPr>
            <a:r>
              <a:rPr lang="es-ES" sz="2200" dirty="0" err="1">
                <a:solidFill>
                  <a:srgbClr val="FFFFFF"/>
                </a:solidFill>
              </a:rPr>
              <a:t>Height</a:t>
            </a:r>
            <a:r>
              <a:rPr lang="es-ES" sz="2200" dirty="0">
                <a:solidFill>
                  <a:srgbClr val="FFFFFF"/>
                </a:solidFill>
              </a:rPr>
              <a:t>, </a:t>
            </a:r>
            <a:r>
              <a:rPr lang="es-ES" sz="2200" dirty="0" err="1">
                <a:solidFill>
                  <a:srgbClr val="FFFFFF"/>
                </a:solidFill>
              </a:rPr>
              <a:t>Width</a:t>
            </a:r>
            <a:r>
              <a:rPr lang="es-ES" sz="2200" dirty="0">
                <a:solidFill>
                  <a:srgbClr val="FFFFFF"/>
                </a:solidFill>
              </a:rPr>
              <a:t>: altura y anchura de la marquesina.</a:t>
            </a:r>
          </a:p>
          <a:p>
            <a:pPr marL="633413" lvl="1" indent="-233363">
              <a:spcAft>
                <a:spcPct val="75000"/>
              </a:spcAft>
              <a:buClr>
                <a:srgbClr val="FF9900"/>
              </a:buClr>
            </a:pPr>
            <a:r>
              <a:rPr lang="es-ES" sz="2200" dirty="0" err="1">
                <a:solidFill>
                  <a:srgbClr val="FFFFFF"/>
                </a:solidFill>
              </a:rPr>
              <a:t>Loop</a:t>
            </a:r>
            <a:r>
              <a:rPr lang="es-ES" sz="2200" dirty="0">
                <a:solidFill>
                  <a:srgbClr val="FFFFFF"/>
                </a:solidFill>
              </a:rPr>
              <a:t>: número de veces que la marquesina hará </a:t>
            </a:r>
            <a:r>
              <a:rPr lang="es-ES" sz="2200" dirty="0" err="1">
                <a:solidFill>
                  <a:srgbClr val="FFFFFF"/>
                </a:solidFill>
              </a:rPr>
              <a:t>scroll</a:t>
            </a:r>
            <a:r>
              <a:rPr lang="es-ES" sz="2200" dirty="0">
                <a:solidFill>
                  <a:srgbClr val="FFFFFF"/>
                </a:solidFill>
              </a:rPr>
              <a:t>.</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b="1" dirty="0">
                <a:solidFill>
                  <a:srgbClr val="FFFFFF"/>
                </a:solidFill>
              </a:rPr>
              <a:t>Ejercicio 24: define una marquesina que vaya hacia a la izquierda con las letras de color azul.</a:t>
            </a:r>
          </a:p>
          <a:p>
            <a:pPr marL="233363" indent="-233363">
              <a:spcAft>
                <a:spcPct val="75000"/>
              </a:spcAft>
              <a:buClr>
                <a:srgbClr val="FF9900"/>
              </a:buClr>
            </a:pPr>
            <a:r>
              <a:rPr lang="es-ES" sz="2400" b="1" dirty="0">
                <a:solidFill>
                  <a:srgbClr val="FFFFFF"/>
                </a:solidFill>
              </a:rPr>
              <a:t>Ejercicio 25: define cuatro marquesinas. Una en cada dirección.</a:t>
            </a:r>
          </a:p>
          <a:p>
            <a:pPr marL="233363" lvl="0" indent="-233363">
              <a:spcAft>
                <a:spcPct val="75000"/>
              </a:spcAft>
              <a:buClr>
                <a:srgbClr val="FF9900"/>
              </a:buClr>
            </a:pPr>
            <a:r>
              <a:rPr lang="es-ES" sz="2400" b="1" dirty="0">
                <a:solidFill>
                  <a:srgbClr val="FFFFFF"/>
                </a:solidFill>
              </a:rPr>
              <a:t>Ejercicio 26: define una marquesina que contenga 3 imágenes y que al pulsar en ellas vayan a 3 páginas web diferentes.</a:t>
            </a:r>
            <a:r>
              <a:rPr lang="es-ES" sz="2200" b="1" dirty="0">
                <a:solidFill>
                  <a:srgbClr val="FFFFFF"/>
                </a:solidFill>
              </a:rPr>
              <a:t> Cada página web se abrirá en una nueva pestaña.</a:t>
            </a:r>
            <a:endParaRPr lang="es-ES" sz="2400" b="1"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t>Desde sus primeras versiones, HTML incluyó el soporte para crear tablas de datos en las páginas web. Además de ser sencillo, el modelo definido por HTML es muy flexible y completo.</a:t>
            </a:r>
          </a:p>
          <a:p>
            <a:pPr marL="233363" indent="-233363">
              <a:spcAft>
                <a:spcPct val="75000"/>
              </a:spcAft>
              <a:buClr>
                <a:srgbClr val="FF9900"/>
              </a:buClr>
            </a:pPr>
            <a:r>
              <a:rPr lang="es-ES" sz="2400" dirty="0"/>
              <a:t>Las tablas en HTML utilizan los mismos conceptos de filas, columnas, cabeceras y títulos que los que se utilizan en cualquier otro entorno de publicación de documentos:</a:t>
            </a:r>
          </a:p>
          <a:p>
            <a:pPr marL="0" indent="0">
              <a:spcAft>
                <a:spcPct val="75000"/>
              </a:spcAft>
              <a:buClr>
                <a:srgbClr val="FF9900"/>
              </a:buClr>
              <a:buNone/>
            </a:pPr>
            <a:endParaRPr lang="es-ES" sz="24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pic>
        <p:nvPicPr>
          <p:cNvPr id="2" name="Imagen 1" descr="f0701.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8800" y="4076700"/>
            <a:ext cx="7480300" cy="2006600"/>
          </a:xfrm>
          <a:prstGeom prst="rect">
            <a:avLst/>
          </a:prstGeom>
        </p:spPr>
      </p:pic>
    </p:spTree>
    <p:extLst>
      <p:ext uri="{BB962C8B-B14F-4D97-AF65-F5344CB8AC3E}">
        <p14:creationId xmlns:p14="http://schemas.microsoft.com/office/powerpoint/2010/main" val="2945615061"/>
      </p:ext>
    </p:extLst>
  </p:cSld>
  <p:clrMapOvr>
    <a:masterClrMapping/>
  </p:clrMapOvr>
  <p:transition spd="med">
    <p:wipe dir="d"/>
  </p:transition>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t>Las tablas de HTML puede contener elementos simples, agrupaciones de filas y de columnas, cabeceras y pies de tabla, subdivisiones, cabeceras múltiples y otros elementos complejos.</a:t>
            </a:r>
          </a:p>
          <a:p>
            <a:pPr marL="233363" indent="-233363">
              <a:spcAft>
                <a:spcPct val="75000"/>
              </a:spcAft>
              <a:buClr>
                <a:srgbClr val="FF9900"/>
              </a:buClr>
            </a:pPr>
            <a:r>
              <a:rPr lang="es-ES" sz="2400" dirty="0"/>
              <a:t>El problema de las tablas es que no siempre se utilizan adecuadamente. Aunque parezca obvio, las tablas se deben utilizar para mostrar información tabular.</a:t>
            </a:r>
          </a:p>
          <a:p>
            <a:pPr marL="233363" indent="-233363">
              <a:spcAft>
                <a:spcPct val="75000"/>
              </a:spcAft>
              <a:buClr>
                <a:srgbClr val="FF9900"/>
              </a:buClr>
            </a:pPr>
            <a:endParaRPr lang="es-ES" sz="24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3370335693"/>
      </p:ext>
    </p:extLst>
  </p:cSld>
  <p:clrMapOvr>
    <a:masterClrMapping/>
  </p:clrMapOvr>
  <p:transition spd="med">
    <p:wipe dir="d"/>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r>
              <a:rPr lang="es-ES" sz="2000" dirty="0"/>
              <a:t>Navegadores Web</a:t>
            </a:r>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eaLnBrk="1" hangingPunct="1">
              <a:spcAft>
                <a:spcPct val="75000"/>
              </a:spcAft>
              <a:buClr>
                <a:srgbClr val="FF9900"/>
              </a:buClr>
            </a:pPr>
            <a:r>
              <a:rPr lang="es-ES" sz="2400" dirty="0"/>
              <a:t>Se distinguen entre dos tipos:</a:t>
            </a:r>
          </a:p>
          <a:p>
            <a:pPr marL="633413" lvl="1" indent="-233363">
              <a:spcAft>
                <a:spcPct val="75000"/>
              </a:spcAft>
              <a:buClr>
                <a:srgbClr val="FF9900"/>
              </a:buClr>
            </a:pPr>
            <a:r>
              <a:rPr lang="es-ES" sz="2400" dirty="0"/>
              <a:t>Navegadores modo texto: presentan el contenido en modo texto. </a:t>
            </a:r>
          </a:p>
          <a:p>
            <a:pPr marL="1033463" lvl="2" indent="-233363">
              <a:spcAft>
                <a:spcPct val="75000"/>
              </a:spcAft>
              <a:buClr>
                <a:srgbClr val="FF9900"/>
              </a:buClr>
              <a:buNone/>
            </a:pPr>
            <a:r>
              <a:rPr lang="es-ES" sz="2800" dirty="0"/>
              <a:t>   Ejemplo. </a:t>
            </a:r>
            <a:r>
              <a:rPr lang="es-ES" sz="2800" dirty="0" err="1"/>
              <a:t>Lynx</a:t>
            </a:r>
            <a:r>
              <a:rPr lang="es-ES" sz="2800" dirty="0"/>
              <a:t> : http://lynx.isc.org/release</a:t>
            </a:r>
          </a:p>
          <a:p>
            <a:pPr marL="633413" lvl="1" indent="-233363">
              <a:spcAft>
                <a:spcPct val="75000"/>
              </a:spcAft>
              <a:buClr>
                <a:srgbClr val="FF9900"/>
              </a:buClr>
            </a:pPr>
            <a:r>
              <a:rPr lang="es-ES" sz="2400" dirty="0"/>
              <a:t>Navegadores modo gráfico: navegadores actuales.</a:t>
            </a:r>
          </a:p>
          <a:p>
            <a:pPr marL="1033463" lvl="2" indent="-233363">
              <a:spcAft>
                <a:spcPct val="75000"/>
              </a:spcAft>
              <a:buClr>
                <a:srgbClr val="FF9900"/>
              </a:buClr>
              <a:buNone/>
            </a:pPr>
            <a:r>
              <a:rPr lang="es-ES" sz="2800" dirty="0"/>
              <a:t>	Ejemplos: Google </a:t>
            </a:r>
            <a:r>
              <a:rPr lang="es-ES" sz="2800" dirty="0" err="1"/>
              <a:t>Chrome</a:t>
            </a:r>
            <a:r>
              <a:rPr lang="es-ES" sz="2800" dirty="0"/>
              <a:t>, Internet Explorer,   </a:t>
            </a:r>
            <a:r>
              <a:rPr lang="es-ES" sz="2800" dirty="0" err="1"/>
              <a:t>Mozilla</a:t>
            </a:r>
            <a:r>
              <a:rPr lang="es-ES" sz="2800" dirty="0"/>
              <a:t> </a:t>
            </a:r>
            <a:r>
              <a:rPr lang="es-ES" sz="2800" dirty="0" err="1"/>
              <a:t>Firefox</a:t>
            </a:r>
            <a:r>
              <a:rPr lang="es-ES" sz="2800" dirty="0"/>
              <a:t>, Opera, Safari, etc.</a:t>
            </a:r>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slide(fromTop)">
                                      <p:cBhvr>
                                        <p:cTn id="7" dur="500"/>
                                        <p:tgtEl>
                                          <p:spTgt spid="16387">
                                            <p:txEl>
                                              <p:pRg st="0" end="0"/>
                                            </p:tx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16387">
                                            <p:txEl>
                                              <p:pRg st="1" end="1"/>
                                            </p:txEl>
                                          </p:spTgt>
                                        </p:tgtEl>
                                        <p:attrNameLst>
                                          <p:attrName>style.visibility</p:attrName>
                                        </p:attrNameLst>
                                      </p:cBhvr>
                                      <p:to>
                                        <p:strVal val="visible"/>
                                      </p:to>
                                    </p:set>
                                    <p:animEffect transition="in" filter="slide(fromTop)">
                                      <p:cBhvr>
                                        <p:cTn id="10" dur="500"/>
                                        <p:tgtEl>
                                          <p:spTgt spid="16387">
                                            <p:txEl>
                                              <p:pRg st="1" end="1"/>
                                            </p:txEl>
                                          </p:spTgt>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16387">
                                            <p:txEl>
                                              <p:pRg st="2" end="2"/>
                                            </p:txEl>
                                          </p:spTgt>
                                        </p:tgtEl>
                                        <p:attrNameLst>
                                          <p:attrName>style.visibility</p:attrName>
                                        </p:attrNameLst>
                                      </p:cBhvr>
                                      <p:to>
                                        <p:strVal val="visible"/>
                                      </p:to>
                                    </p:set>
                                    <p:animEffect transition="in" filter="slide(fromTop)">
                                      <p:cBhvr>
                                        <p:cTn id="13" dur="500"/>
                                        <p:tgtEl>
                                          <p:spTgt spid="16387">
                                            <p:txEl>
                                              <p:pRg st="2" end="2"/>
                                            </p:txEl>
                                          </p:spTgt>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6387">
                                            <p:txEl>
                                              <p:pRg st="3" end="3"/>
                                            </p:txEl>
                                          </p:spTgt>
                                        </p:tgtEl>
                                        <p:attrNameLst>
                                          <p:attrName>style.visibility</p:attrName>
                                        </p:attrNameLst>
                                      </p:cBhvr>
                                      <p:to>
                                        <p:strVal val="visible"/>
                                      </p:to>
                                    </p:set>
                                    <p:animEffect transition="in" filter="slide(fromTop)">
                                      <p:cBhvr>
                                        <p:cTn id="16" dur="500"/>
                                        <p:tgtEl>
                                          <p:spTgt spid="16387">
                                            <p:txEl>
                                              <p:pRg st="3" end="3"/>
                                            </p:txEl>
                                          </p:spTgt>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16387">
                                            <p:txEl>
                                              <p:pRg st="4" end="4"/>
                                            </p:txEl>
                                          </p:spTgt>
                                        </p:tgtEl>
                                        <p:attrNameLst>
                                          <p:attrName>style.visibility</p:attrName>
                                        </p:attrNameLst>
                                      </p:cBhvr>
                                      <p:to>
                                        <p:strVal val="visible"/>
                                      </p:to>
                                    </p:set>
                                    <p:animEffect transition="in" filter="slide(fromTop)">
                                      <p:cBhvr>
                                        <p:cTn id="19" dur="500"/>
                                        <p:tgtEl>
                                          <p:spTgt spid="1638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t>Hasta hace unos años, las tablas también se utilizaban para definir la estructura de las páginas web. La cabecera de la página era una fila de una gran tabla, el pie de página era otra fila de esta tabla y la zona de contenidos estaba formada por varias columnas dentro de esa gran tabla.</a:t>
            </a:r>
          </a:p>
          <a:p>
            <a:pPr marL="233363" indent="-233363">
              <a:spcAft>
                <a:spcPct val="75000"/>
              </a:spcAft>
              <a:buClr>
                <a:srgbClr val="FF9900"/>
              </a:buClr>
            </a:pPr>
            <a:r>
              <a:rPr lang="es-ES" sz="2400" dirty="0"/>
              <a:t>Aunque algunos malos diseñadores siguen utilizando hoy en día las tablas para definir la estructura completa de las páginas web, se trata de una técnica obsoleta y nada recomendable. El motivo es que se complica en exceso el código HTML y su mantenimiento es muy complejo. </a:t>
            </a:r>
            <a:endParaRPr lang="es-ES" sz="24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3151318634"/>
      </p:ext>
    </p:extLst>
  </p:cSld>
  <p:clrMapOvr>
    <a:masterClrMapping/>
  </p:clrMapOvr>
  <p:transition spd="med">
    <p:wipe dir="d"/>
  </p:transition>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200" dirty="0"/>
              <a:t>Las tablas más sencillas de HTML se definen con tres etiquetas: &lt;</a:t>
            </a:r>
            <a:r>
              <a:rPr lang="es-ES" sz="2200" dirty="0" err="1"/>
              <a:t>table</a:t>
            </a:r>
            <a:r>
              <a:rPr lang="es-ES" sz="2200" dirty="0"/>
              <a:t>&gt; para crear la tabla, &lt;</a:t>
            </a:r>
            <a:r>
              <a:rPr lang="es-ES" sz="2200" dirty="0" err="1"/>
              <a:t>tr</a:t>
            </a:r>
            <a:r>
              <a:rPr lang="es-ES" sz="2200" dirty="0"/>
              <a:t>&gt; para crear cada fila y &lt;</a:t>
            </a:r>
            <a:r>
              <a:rPr lang="es-ES" sz="2200" dirty="0" err="1"/>
              <a:t>td</a:t>
            </a:r>
            <a:r>
              <a:rPr lang="es-ES" sz="2200" dirty="0"/>
              <a:t>&gt; para crear cada columna.</a:t>
            </a:r>
          </a:p>
          <a:p>
            <a:pPr marL="233363" indent="-233363">
              <a:spcAft>
                <a:spcPct val="75000"/>
              </a:spcAft>
              <a:buClr>
                <a:srgbClr val="FF9900"/>
              </a:buClr>
            </a:pPr>
            <a:r>
              <a:rPr lang="es-ES_tradnl" sz="2200" dirty="0"/>
              <a:t>&lt;</a:t>
            </a:r>
            <a:r>
              <a:rPr lang="es-ES_tradnl" sz="2200" dirty="0" err="1"/>
              <a:t>table</a:t>
            </a:r>
            <a:r>
              <a:rPr lang="es-ES_tradnl" sz="2200" dirty="0"/>
              <a:t>&gt; </a:t>
            </a:r>
          </a:p>
          <a:p>
            <a:pPr marL="0" indent="0">
              <a:spcAft>
                <a:spcPct val="75000"/>
              </a:spcAft>
              <a:buClr>
                <a:srgbClr val="FF9900"/>
              </a:buClr>
              <a:buNone/>
            </a:pPr>
            <a:r>
              <a:rPr lang="es-ES_tradnl" sz="2200" dirty="0"/>
              <a:t>   &lt;</a:t>
            </a:r>
            <a:r>
              <a:rPr lang="es-ES_tradnl" sz="2200" dirty="0" err="1"/>
              <a:t>tr</a:t>
            </a:r>
            <a:r>
              <a:rPr lang="es-ES_tradnl" sz="2200" dirty="0"/>
              <a:t>&gt; </a:t>
            </a:r>
          </a:p>
          <a:p>
            <a:pPr marL="0" indent="0">
              <a:spcAft>
                <a:spcPct val="75000"/>
              </a:spcAft>
              <a:buClr>
                <a:srgbClr val="FF9900"/>
              </a:buClr>
              <a:buNone/>
            </a:pPr>
            <a:r>
              <a:rPr lang="es-ES_tradnl" sz="2200" dirty="0"/>
              <a:t>       &lt;</a:t>
            </a:r>
            <a:r>
              <a:rPr lang="es-ES_tradnl" sz="2200" dirty="0" err="1"/>
              <a:t>td</a:t>
            </a:r>
            <a:r>
              <a:rPr lang="es-ES_tradnl" sz="2200" dirty="0"/>
              <a:t>&gt;1&lt;/</a:t>
            </a:r>
            <a:r>
              <a:rPr lang="es-ES_tradnl" sz="2200" dirty="0" err="1"/>
              <a:t>td</a:t>
            </a:r>
            <a:r>
              <a:rPr lang="es-ES_tradnl" sz="2200" dirty="0"/>
              <a:t>&gt;</a:t>
            </a:r>
          </a:p>
          <a:p>
            <a:pPr marL="0" indent="0">
              <a:spcAft>
                <a:spcPct val="75000"/>
              </a:spcAft>
              <a:buClr>
                <a:srgbClr val="FF9900"/>
              </a:buClr>
              <a:buNone/>
            </a:pPr>
            <a:r>
              <a:rPr lang="es-ES_tradnl" sz="2200" dirty="0"/>
              <a:t>      &lt;</a:t>
            </a:r>
            <a:r>
              <a:rPr lang="es-ES_tradnl" sz="2200" dirty="0" err="1"/>
              <a:t>td</a:t>
            </a:r>
            <a:r>
              <a:rPr lang="es-ES_tradnl" sz="2200" dirty="0"/>
              <a:t>&gt;2&lt;/</a:t>
            </a:r>
            <a:r>
              <a:rPr lang="es-ES_tradnl" sz="2200" dirty="0" err="1"/>
              <a:t>td</a:t>
            </a:r>
            <a:r>
              <a:rPr lang="es-ES_tradnl" sz="2200" dirty="0"/>
              <a:t>&gt;</a:t>
            </a:r>
          </a:p>
          <a:p>
            <a:pPr marL="0" indent="0">
              <a:spcAft>
                <a:spcPct val="75000"/>
              </a:spcAft>
              <a:buClr>
                <a:srgbClr val="FF9900"/>
              </a:buClr>
              <a:buNone/>
            </a:pPr>
            <a:r>
              <a:rPr lang="es-ES_tradnl" sz="2200" dirty="0"/>
              <a:t>  &lt;/</a:t>
            </a:r>
            <a:r>
              <a:rPr lang="es-ES_tradnl" sz="2200" dirty="0" err="1"/>
              <a:t>tr</a:t>
            </a:r>
            <a:r>
              <a:rPr lang="es-ES_tradnl" sz="2200" dirty="0"/>
              <a:t>&gt; </a:t>
            </a:r>
          </a:p>
          <a:p>
            <a:pPr marL="0" indent="0">
              <a:spcAft>
                <a:spcPct val="75000"/>
              </a:spcAft>
              <a:buClr>
                <a:srgbClr val="FF9900"/>
              </a:buClr>
              <a:buNone/>
            </a:pPr>
            <a:r>
              <a:rPr lang="es-ES_tradnl" sz="2200" dirty="0"/>
              <a:t>&lt;/</a:t>
            </a:r>
            <a:r>
              <a:rPr lang="es-ES_tradnl" sz="2200" dirty="0" err="1"/>
              <a:t>table</a:t>
            </a:r>
            <a:r>
              <a:rPr lang="es-ES_tradnl" sz="2200" dirty="0"/>
              <a:t>&gt;  </a:t>
            </a:r>
            <a:endParaRPr lang="es-ES" sz="22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94519990"/>
      </p:ext>
    </p:extLst>
  </p:cSld>
  <p:clrMapOvr>
    <a:masterClrMapping/>
  </p:clrMapOvr>
  <p:transition spd="med">
    <p:wipe dir="d"/>
  </p:transition>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_tradnl" sz="2400" dirty="0"/>
              <a:t>La etiqueta &lt;</a:t>
            </a:r>
            <a:r>
              <a:rPr lang="es-ES_tradnl" sz="2400" dirty="0" err="1"/>
              <a:t>table</a:t>
            </a:r>
            <a:r>
              <a:rPr lang="es-ES_tradnl" sz="2400" dirty="0"/>
              <a:t>&gt; encierra todas las filas y columnas de la tabla. Las etiquetas &lt;</a:t>
            </a:r>
            <a:r>
              <a:rPr lang="es-ES_tradnl" sz="2400" dirty="0" err="1"/>
              <a:t>tr</a:t>
            </a:r>
            <a:r>
              <a:rPr lang="es-ES_tradnl" sz="2400" dirty="0"/>
              <a:t>&gt; definen cada fila de la tabla y encierran todas las columnas. Por último, la etiqueta &lt;</a:t>
            </a:r>
            <a:r>
              <a:rPr lang="es-ES_tradnl" sz="2400" dirty="0" err="1"/>
              <a:t>td</a:t>
            </a:r>
            <a:r>
              <a:rPr lang="es-ES_tradnl" sz="2400" dirty="0"/>
              <a:t>&gt; define cada una de las columnas de las filas.</a:t>
            </a:r>
          </a:p>
          <a:p>
            <a:pPr marL="233363" indent="-233363">
              <a:spcAft>
                <a:spcPct val="75000"/>
              </a:spcAft>
              <a:buClr>
                <a:srgbClr val="FF9900"/>
              </a:buClr>
            </a:pPr>
            <a:r>
              <a:rPr lang="es-ES_tradnl" sz="2400" dirty="0"/>
              <a:t>Al definir una tabla, se debe pensar en primer lugar en las filas que la forman y a continuación en las columnas. El motivo es que HTML procesa primero las filas y por eso las etiquetas &lt;</a:t>
            </a:r>
            <a:r>
              <a:rPr lang="es-ES_tradnl" sz="2400" dirty="0" err="1"/>
              <a:t>tr</a:t>
            </a:r>
            <a:r>
              <a:rPr lang="es-ES_tradnl" sz="2400" dirty="0"/>
              <a:t>&gt; aparecen antes que las etiquetas &lt;</a:t>
            </a:r>
            <a:r>
              <a:rPr lang="es-ES_tradnl" sz="2400" dirty="0" err="1"/>
              <a:t>td</a:t>
            </a:r>
            <a:r>
              <a:rPr lang="es-ES_tradnl" sz="2400" dirty="0"/>
              <a:t>&gt;.</a:t>
            </a:r>
            <a:endParaRPr lang="es-ES" sz="22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2332054042"/>
      </p:ext>
    </p:extLst>
  </p:cSld>
  <p:clrMapOvr>
    <a:masterClrMapping/>
  </p:clrMapOvr>
  <p:transition spd="med">
    <p:wipe dir="d"/>
  </p:transition>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_tradnl" sz="2400" dirty="0"/>
              <a:t>Atributos de </a:t>
            </a:r>
            <a:r>
              <a:rPr lang="es-ES_tradnl" sz="2400" dirty="0" err="1"/>
              <a:t>table</a:t>
            </a:r>
            <a:r>
              <a:rPr lang="es-ES_tradnl" sz="2400" dirty="0"/>
              <a:t>:</a:t>
            </a:r>
          </a:p>
          <a:p>
            <a:pPr marL="633413" lvl="1" indent="-233363">
              <a:spcAft>
                <a:spcPct val="75000"/>
              </a:spcAft>
              <a:buClr>
                <a:srgbClr val="FF9900"/>
              </a:buClr>
            </a:pPr>
            <a:r>
              <a:rPr lang="es-ES_tradnl" sz="2200" dirty="0">
                <a:solidFill>
                  <a:srgbClr val="FFFFFF"/>
                </a:solidFill>
              </a:rPr>
              <a:t>s</a:t>
            </a:r>
            <a:r>
              <a:rPr lang="es-ES" sz="2200" dirty="0" err="1">
                <a:solidFill>
                  <a:srgbClr val="FFFFFF"/>
                </a:solidFill>
              </a:rPr>
              <a:t>ummary</a:t>
            </a:r>
            <a:r>
              <a:rPr lang="es-ES" sz="2200" dirty="0">
                <a:solidFill>
                  <a:srgbClr val="FFFFFF"/>
                </a:solidFill>
              </a:rPr>
              <a:t>: </a:t>
            </a:r>
            <a:r>
              <a:rPr lang="es-ES" sz="2400" dirty="0"/>
              <a:t>permite describir el contenido de la tabla (lo utilizan los buscadores y las personas discapacitadas).</a:t>
            </a:r>
            <a:endParaRPr lang="es-ES" sz="22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3398745876"/>
      </p:ext>
    </p:extLst>
  </p:cSld>
  <p:clrMapOvr>
    <a:masterClrMapping/>
  </p:clrMapOvr>
  <p:transition spd="med">
    <p:wipe dir="d"/>
  </p:transition>
</p:sld>
</file>

<file path=ppt/slides/slide1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_tradnl" sz="2400" dirty="0"/>
              <a:t>Atributos de </a:t>
            </a:r>
            <a:r>
              <a:rPr lang="es-ES_tradnl" sz="2400" dirty="0" err="1"/>
              <a:t>tr</a:t>
            </a:r>
            <a:r>
              <a:rPr lang="es-ES_tradnl" sz="2400" dirty="0"/>
              <a:t>:</a:t>
            </a:r>
          </a:p>
          <a:p>
            <a:pPr marL="633413" lvl="1" indent="-233363">
              <a:spcAft>
                <a:spcPct val="75000"/>
              </a:spcAft>
              <a:buClr>
                <a:srgbClr val="FF9900"/>
              </a:buClr>
            </a:pPr>
            <a:r>
              <a:rPr lang="es-ES_tradnl" sz="2200" dirty="0">
                <a:solidFill>
                  <a:srgbClr val="FFFFFF"/>
                </a:solidFill>
              </a:rPr>
              <a:t>No dispone de ningún atributo propio</a:t>
            </a:r>
            <a:endParaRPr lang="es-ES" sz="22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570134494"/>
      </p:ext>
    </p:extLst>
  </p:cSld>
  <p:clrMapOvr>
    <a:masterClrMapping/>
  </p:clrMapOvr>
  <p:transition spd="med">
    <p:wipe dir="d"/>
  </p:transition>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_tradnl" sz="2400" dirty="0"/>
              <a:t>Atributos de </a:t>
            </a:r>
            <a:r>
              <a:rPr lang="es-ES_tradnl" sz="2400" dirty="0" err="1"/>
              <a:t>td</a:t>
            </a:r>
            <a:r>
              <a:rPr lang="es-ES_tradnl" sz="2400" dirty="0"/>
              <a:t>:</a:t>
            </a:r>
          </a:p>
          <a:p>
            <a:pPr marL="633413" lvl="1" indent="-233363">
              <a:spcAft>
                <a:spcPct val="75000"/>
              </a:spcAft>
              <a:buClr>
                <a:srgbClr val="FF9900"/>
              </a:buClr>
            </a:pPr>
            <a:r>
              <a:rPr lang="es-ES_tradnl" sz="2200" dirty="0" err="1">
                <a:solidFill>
                  <a:srgbClr val="FFFFFF"/>
                </a:solidFill>
              </a:rPr>
              <a:t>abbr</a:t>
            </a:r>
            <a:r>
              <a:rPr lang="es-ES_tradnl" sz="2200" dirty="0">
                <a:solidFill>
                  <a:srgbClr val="FFFFFF"/>
                </a:solidFill>
              </a:rPr>
              <a:t>: </a:t>
            </a:r>
            <a:r>
              <a:rPr lang="es-ES_tradnl" sz="2400" dirty="0"/>
              <a:t>permite describir el contenido de la celda</a:t>
            </a:r>
            <a:r>
              <a:rPr lang="es-ES" sz="2400" dirty="0"/>
              <a:t>.</a:t>
            </a:r>
          </a:p>
          <a:p>
            <a:pPr marL="633413" lvl="1" indent="-233363">
              <a:spcAft>
                <a:spcPct val="75000"/>
              </a:spcAft>
              <a:buClr>
                <a:srgbClr val="FF9900"/>
              </a:buClr>
            </a:pPr>
            <a:r>
              <a:rPr lang="es-ES" sz="2400" dirty="0" err="1"/>
              <a:t>colspan</a:t>
            </a:r>
            <a:r>
              <a:rPr lang="es-ES" sz="2400" dirty="0"/>
              <a:t>: número de columnas que ocupa esta celda.</a:t>
            </a:r>
          </a:p>
          <a:p>
            <a:pPr marL="633413" lvl="1" indent="-233363">
              <a:spcAft>
                <a:spcPct val="75000"/>
              </a:spcAft>
              <a:buClr>
                <a:srgbClr val="FF9900"/>
              </a:buClr>
            </a:pPr>
            <a:r>
              <a:rPr lang="es-ES" sz="2400" dirty="0" err="1"/>
              <a:t>rowspan</a:t>
            </a:r>
            <a:r>
              <a:rPr lang="es-ES" sz="2400" dirty="0"/>
              <a:t>: número de filas que ocupa esta celda.</a:t>
            </a:r>
          </a:p>
          <a:p>
            <a:pPr marL="633413" lvl="1" indent="-233363">
              <a:spcAft>
                <a:spcPct val="75000"/>
              </a:spcAft>
              <a:buClr>
                <a:srgbClr val="FF9900"/>
              </a:buClr>
            </a:pPr>
            <a:endParaRPr lang="es-ES" sz="2400" dirty="0"/>
          </a:p>
          <a:p>
            <a:pPr marL="633413" lvl="1" indent="-233363">
              <a:spcAft>
                <a:spcPct val="75000"/>
              </a:spcAft>
              <a:buClr>
                <a:srgbClr val="FF9900"/>
              </a:buClr>
            </a:pPr>
            <a:endParaRPr lang="es-ES" sz="2400" dirty="0"/>
          </a:p>
          <a:p>
            <a:pPr marL="633413" lvl="1" indent="-233363">
              <a:spcAft>
                <a:spcPct val="75000"/>
              </a:spcAft>
              <a:buClr>
                <a:srgbClr val="FF9900"/>
              </a:buClr>
            </a:pPr>
            <a:endParaRPr lang="es-ES" sz="22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2178565867"/>
      </p:ext>
    </p:extLst>
  </p:cSld>
  <p:clrMapOvr>
    <a:masterClrMapping/>
  </p:clrMapOvr>
  <p:transition spd="med">
    <p:wipe dir="d"/>
  </p:transition>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t>Normalmente, algunas de las celdas de la tabla se utilizan como cabecera de las demás celdas de la fila o de la columna. En este caso, HTML define la etiqueta &lt;</a:t>
            </a:r>
            <a:r>
              <a:rPr lang="es-ES" sz="2400" dirty="0" err="1"/>
              <a:t>th</a:t>
            </a:r>
            <a:r>
              <a:rPr lang="es-ES" sz="2400" dirty="0"/>
              <a:t>&gt; para indicar que una celda es cabecera de otras celdas.</a:t>
            </a:r>
          </a:p>
          <a:p>
            <a:pPr marL="633413" lvl="1" indent="-233363">
              <a:spcAft>
                <a:spcPct val="75000"/>
              </a:spcAft>
              <a:buClr>
                <a:srgbClr val="FF9900"/>
              </a:buClr>
            </a:pPr>
            <a:endParaRPr lang="es-ES" sz="2400" dirty="0"/>
          </a:p>
          <a:p>
            <a:pPr marL="633413" lvl="1" indent="-233363">
              <a:spcAft>
                <a:spcPct val="75000"/>
              </a:spcAft>
              <a:buClr>
                <a:srgbClr val="FF9900"/>
              </a:buClr>
            </a:pPr>
            <a:endParaRPr lang="es-ES" sz="22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2638500478"/>
      </p:ext>
    </p:extLst>
  </p:cSld>
  <p:clrMapOvr>
    <a:masterClrMapping/>
  </p:clrMapOvr>
  <p:transition spd="med">
    <p:wipe dir="d"/>
  </p:transition>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_tradnl" sz="2400" dirty="0"/>
              <a:t>Atributos de </a:t>
            </a:r>
            <a:r>
              <a:rPr lang="es-ES_tradnl" sz="2400" dirty="0" err="1"/>
              <a:t>th</a:t>
            </a:r>
            <a:r>
              <a:rPr lang="es-ES_tradnl" sz="2400" dirty="0"/>
              <a:t>:</a:t>
            </a:r>
          </a:p>
          <a:p>
            <a:pPr marL="633413" lvl="1" indent="-233363">
              <a:spcAft>
                <a:spcPct val="75000"/>
              </a:spcAft>
              <a:buClr>
                <a:srgbClr val="FF9900"/>
              </a:buClr>
            </a:pPr>
            <a:r>
              <a:rPr lang="es-ES_tradnl" sz="2200" dirty="0" err="1">
                <a:solidFill>
                  <a:srgbClr val="FFFFFF"/>
                </a:solidFill>
              </a:rPr>
              <a:t>abbr</a:t>
            </a:r>
            <a:r>
              <a:rPr lang="es-ES_tradnl" sz="2200" dirty="0">
                <a:solidFill>
                  <a:srgbClr val="FFFFFF"/>
                </a:solidFill>
              </a:rPr>
              <a:t>: </a:t>
            </a:r>
            <a:r>
              <a:rPr lang="es-ES_tradnl" sz="2400" dirty="0"/>
              <a:t>permite describir el contenido de la celda</a:t>
            </a:r>
            <a:r>
              <a:rPr lang="es-ES" sz="2400" dirty="0"/>
              <a:t>.</a:t>
            </a:r>
          </a:p>
          <a:p>
            <a:pPr marL="633413" lvl="1" indent="-233363">
              <a:spcAft>
                <a:spcPct val="75000"/>
              </a:spcAft>
              <a:buClr>
                <a:srgbClr val="FF9900"/>
              </a:buClr>
            </a:pPr>
            <a:r>
              <a:rPr lang="es-ES" sz="2400" dirty="0" err="1"/>
              <a:t>colspan</a:t>
            </a:r>
            <a:r>
              <a:rPr lang="es-ES" sz="2400" dirty="0"/>
              <a:t>: número de columnas que ocupa esta celda.</a:t>
            </a:r>
          </a:p>
          <a:p>
            <a:pPr marL="633413" lvl="1" indent="-233363">
              <a:spcAft>
                <a:spcPct val="75000"/>
              </a:spcAft>
              <a:buClr>
                <a:srgbClr val="FF9900"/>
              </a:buClr>
            </a:pPr>
            <a:r>
              <a:rPr lang="es-ES" sz="2400" dirty="0" err="1"/>
              <a:t>rowspan</a:t>
            </a:r>
            <a:r>
              <a:rPr lang="es-ES" sz="2400" dirty="0"/>
              <a:t>: número de filas que ocupa esta celda.</a:t>
            </a:r>
          </a:p>
          <a:p>
            <a:pPr marL="633413" lvl="1" indent="-233363">
              <a:spcAft>
                <a:spcPct val="75000"/>
              </a:spcAft>
              <a:buClr>
                <a:srgbClr val="FF9900"/>
              </a:buClr>
            </a:pPr>
            <a:endParaRPr lang="es-ES" sz="2400" dirty="0"/>
          </a:p>
          <a:p>
            <a:pPr marL="633413" lvl="1" indent="-233363">
              <a:spcAft>
                <a:spcPct val="75000"/>
              </a:spcAft>
              <a:buClr>
                <a:srgbClr val="FF9900"/>
              </a:buClr>
            </a:pPr>
            <a:endParaRPr lang="es-ES" sz="2400" dirty="0"/>
          </a:p>
          <a:p>
            <a:pPr marL="633413" lvl="1" indent="-233363">
              <a:spcAft>
                <a:spcPct val="75000"/>
              </a:spcAft>
              <a:buClr>
                <a:srgbClr val="FF9900"/>
              </a:buClr>
            </a:pPr>
            <a:endParaRPr lang="es-ES" sz="22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2083331915"/>
      </p:ext>
    </p:extLst>
  </p:cSld>
  <p:clrMapOvr>
    <a:masterClrMapping/>
  </p:clrMapOvr>
  <p:transition spd="med">
    <p:wipe dir="d"/>
  </p:transition>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t>Por otra parte, HTML define la etiqueta &lt;</a:t>
            </a:r>
            <a:r>
              <a:rPr lang="es-ES" sz="2400" dirty="0" err="1"/>
              <a:t>caption</a:t>
            </a:r>
            <a:r>
              <a:rPr lang="es-ES" sz="2400" dirty="0"/>
              <a:t>&gt; para establecer la leyenda o título de una tabla. La etiqueta debe colocarse inmediatamente después de la etiqueta &lt;</a:t>
            </a:r>
            <a:r>
              <a:rPr lang="es-ES" sz="2400" dirty="0" err="1"/>
              <a:t>table</a:t>
            </a:r>
            <a:r>
              <a:rPr lang="es-ES" sz="2400" dirty="0"/>
              <a:t>&gt; y cada tabla sólo puede incluir una etiqueta &lt;</a:t>
            </a:r>
            <a:r>
              <a:rPr lang="es-ES" sz="2400" dirty="0" err="1"/>
              <a:t>caption</a:t>
            </a:r>
            <a:r>
              <a:rPr lang="es-ES" sz="2400" dirty="0"/>
              <a:t>&gt;.</a:t>
            </a:r>
          </a:p>
          <a:p>
            <a:pPr marL="633413" lvl="1" indent="-233363">
              <a:spcAft>
                <a:spcPct val="75000"/>
              </a:spcAft>
              <a:buClr>
                <a:srgbClr val="FF9900"/>
              </a:buClr>
            </a:pPr>
            <a:endParaRPr lang="es-ES" sz="2400" dirty="0"/>
          </a:p>
          <a:p>
            <a:pPr marL="633413" lvl="1" indent="-233363">
              <a:spcAft>
                <a:spcPct val="75000"/>
              </a:spcAft>
              <a:buClr>
                <a:srgbClr val="FF9900"/>
              </a:buClr>
            </a:pPr>
            <a:endParaRPr lang="es-ES" sz="22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2389754428"/>
      </p:ext>
    </p:extLst>
  </p:cSld>
  <p:clrMapOvr>
    <a:masterClrMapping/>
  </p:clrMapOvr>
  <p:transition spd="med">
    <p:wipe dir="d"/>
  </p:transition>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b="1" dirty="0"/>
              <a:t>Ejercicio 27: realizar el código HTML para crear la tabla de la imagen:</a:t>
            </a:r>
          </a:p>
          <a:p>
            <a:pPr marL="233363" indent="-233363">
              <a:spcAft>
                <a:spcPct val="75000"/>
              </a:spcAft>
              <a:buClr>
                <a:srgbClr val="FF9900"/>
              </a:buClr>
            </a:pPr>
            <a:endParaRPr lang="es-ES" sz="2400" dirty="0"/>
          </a:p>
          <a:p>
            <a:pPr marL="0" indent="0">
              <a:spcAft>
                <a:spcPct val="75000"/>
              </a:spcAft>
              <a:buClr>
                <a:srgbClr val="FF9900"/>
              </a:buClr>
              <a:buNone/>
            </a:pPr>
            <a:r>
              <a:rPr lang="es-ES" sz="2400" dirty="0"/>
              <a:t>	</a:t>
            </a:r>
          </a:p>
          <a:p>
            <a:pPr marL="233363" indent="-233363">
              <a:spcAft>
                <a:spcPct val="75000"/>
              </a:spcAft>
              <a:buClr>
                <a:srgbClr val="FF9900"/>
              </a:buClr>
            </a:pPr>
            <a:r>
              <a:rPr lang="es-ES" sz="2400" b="1" dirty="0"/>
              <a:t>Ejercicio 28: realizar el código HTML para crear la tabla de la imagen: (Fila expandida)</a:t>
            </a:r>
          </a:p>
          <a:p>
            <a:pPr marL="233363" indent="-233363">
              <a:spcAft>
                <a:spcPct val="75000"/>
              </a:spcAft>
              <a:buClr>
                <a:srgbClr val="FF9900"/>
              </a:buClr>
            </a:pPr>
            <a:endParaRPr lang="es-ES" sz="2400" dirty="0"/>
          </a:p>
          <a:p>
            <a:pPr marL="0" indent="0">
              <a:spcAft>
                <a:spcPct val="75000"/>
              </a:spcAft>
              <a:buClr>
                <a:srgbClr val="FF9900"/>
              </a:buClr>
              <a:buNone/>
            </a:pPr>
            <a:endParaRPr lang="es-ES" sz="24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pic>
        <p:nvPicPr>
          <p:cNvPr id="8" name="7 Imagen" descr="tabla1.jpg"/>
          <p:cNvPicPr>
            <a:picLocks noChangeAspect="1"/>
          </p:cNvPicPr>
          <p:nvPr/>
        </p:nvPicPr>
        <p:blipFill>
          <a:blip r:embed="rId3" cstate="print"/>
          <a:stretch>
            <a:fillRect/>
          </a:stretch>
        </p:blipFill>
        <p:spPr>
          <a:xfrm>
            <a:off x="617220" y="1924049"/>
            <a:ext cx="1485900" cy="1422219"/>
          </a:xfrm>
          <a:prstGeom prst="rect">
            <a:avLst/>
          </a:prstGeom>
        </p:spPr>
      </p:pic>
      <p:pic>
        <p:nvPicPr>
          <p:cNvPr id="9" name="8 Imagen" descr="tabla2.jpg"/>
          <p:cNvPicPr>
            <a:picLocks noChangeAspect="1"/>
          </p:cNvPicPr>
          <p:nvPr/>
        </p:nvPicPr>
        <p:blipFill>
          <a:blip r:embed="rId4" cstate="print"/>
          <a:stretch>
            <a:fillRect/>
          </a:stretch>
        </p:blipFill>
        <p:spPr>
          <a:xfrm>
            <a:off x="609600" y="4495800"/>
            <a:ext cx="2468880" cy="1234440"/>
          </a:xfrm>
          <a:prstGeom prst="rect">
            <a:avLst/>
          </a:prstGeom>
        </p:spPr>
      </p:pic>
    </p:spTree>
    <p:extLst>
      <p:ext uri="{BB962C8B-B14F-4D97-AF65-F5344CB8AC3E}">
        <p14:creationId xmlns:p14="http://schemas.microsoft.com/office/powerpoint/2010/main" val="2482691374"/>
      </p:ext>
    </p:extLst>
  </p:cSld>
  <p:clrMapOvr>
    <a:masterClrMapping/>
  </p:clrMapOvr>
  <p:transition spd="med">
    <p:wipe dir="d"/>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t>Un navegador web es el software o programa que nos permite ver la información que contiene una página web. Traduce el código HTML en el que está escrita la página y lo muestra en la pantalla, permitiéndonos interactuar con su contenido y navegar hacia otras páginas o sitios de la red, mediante enlaces o hipervínculos.</a:t>
            </a:r>
          </a:p>
          <a:p>
            <a:pPr marL="233363" indent="-233363">
              <a:spcAft>
                <a:spcPct val="75000"/>
              </a:spcAft>
              <a:buClr>
                <a:srgbClr val="FF9900"/>
              </a:buClr>
            </a:pPr>
            <a:r>
              <a:rPr lang="es-ES" sz="2400" dirty="0"/>
              <a:t>El seguimiento de los enlaces de una página a otra se llama navegación, que es de donde se origina el nombre de navegador web.</a:t>
            </a:r>
          </a:p>
          <a:p>
            <a:pPr marL="233363" indent="-233363" eaLnBrk="1" hangingPunct="1">
              <a:spcAft>
                <a:spcPct val="75000"/>
              </a:spcAft>
              <a:buClr>
                <a:srgbClr val="FF9900"/>
              </a:buClr>
            </a:pPr>
            <a:endParaRPr lang="es-ES" sz="24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a:ln>
                  <a:noFill/>
                </a:ln>
                <a:solidFill>
                  <a:srgbClr val="005AB4"/>
                </a:solidFill>
                <a:effectLst/>
                <a:uLnTx/>
                <a:uFillTx/>
                <a:latin typeface="+mj-lt"/>
                <a:ea typeface="+mj-ea"/>
                <a:cs typeface="+mj-cs"/>
              </a:rPr>
              <a:t>Navegadores Web</a:t>
            </a:r>
            <a:r>
              <a:rPr kumimoji="0" lang="es-ES" sz="3200" b="0" i="0" u="none" strike="noStrike" kern="1200" cap="none" spc="0" normalizeH="0" baseline="0" noProof="0">
                <a:ln>
                  <a:noFill/>
                </a:ln>
                <a:solidFill>
                  <a:srgbClr val="005AB4"/>
                </a:solidFill>
                <a:effectLst/>
                <a:uLnTx/>
                <a:uFillTx/>
                <a:latin typeface="+mj-lt"/>
                <a:ea typeface="+mj-ea"/>
                <a:cs typeface="+mj-cs"/>
              </a:rPr>
              <a:t>	</a:t>
            </a:r>
            <a:endParaRPr kumimoji="0" lang="es-ES" sz="32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b="1" dirty="0"/>
              <a:t>Ejercicio 29: realizar el código HTML para crear la tabla de la imagen: (Columna expandida)</a:t>
            </a:r>
          </a:p>
          <a:p>
            <a:pPr marL="233363" indent="-233363">
              <a:spcAft>
                <a:spcPct val="75000"/>
              </a:spcAft>
              <a:buClr>
                <a:srgbClr val="FF9900"/>
              </a:buClr>
            </a:pPr>
            <a:endParaRPr lang="es-ES" sz="2400" dirty="0"/>
          </a:p>
          <a:p>
            <a:pPr marL="0" indent="0">
              <a:spcAft>
                <a:spcPct val="75000"/>
              </a:spcAft>
              <a:buClr>
                <a:srgbClr val="FF9900"/>
              </a:buClr>
              <a:buNone/>
            </a:pPr>
            <a:r>
              <a:rPr lang="es-ES" sz="2400" dirty="0"/>
              <a:t>	</a:t>
            </a:r>
          </a:p>
          <a:p>
            <a:pPr marL="233363" indent="-233363">
              <a:spcAft>
                <a:spcPct val="75000"/>
              </a:spcAft>
              <a:buClr>
                <a:srgbClr val="FF9900"/>
              </a:buClr>
            </a:pPr>
            <a:r>
              <a:rPr lang="es-ES" sz="2400" b="1" dirty="0"/>
              <a:t>Ejercicio 30: realizar el código HTML para crear la tabla de la imagen: (Cabeceras)</a:t>
            </a:r>
          </a:p>
          <a:p>
            <a:pPr marL="233363" indent="-233363">
              <a:spcAft>
                <a:spcPct val="75000"/>
              </a:spcAft>
              <a:buClr>
                <a:srgbClr val="FF9900"/>
              </a:buClr>
            </a:pPr>
            <a:endParaRPr lang="es-ES" sz="2400" dirty="0"/>
          </a:p>
          <a:p>
            <a:pPr marL="233363" indent="-233363">
              <a:spcAft>
                <a:spcPct val="75000"/>
              </a:spcAft>
              <a:buClr>
                <a:srgbClr val="FF9900"/>
              </a:buClr>
            </a:pPr>
            <a:endParaRPr lang="es-ES" sz="2400" dirty="0"/>
          </a:p>
          <a:p>
            <a:pPr marL="0" indent="0">
              <a:spcAft>
                <a:spcPct val="75000"/>
              </a:spcAft>
              <a:buClr>
                <a:srgbClr val="FF9900"/>
              </a:buClr>
              <a:buNone/>
            </a:pPr>
            <a:endParaRPr lang="es-ES" sz="24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pic>
        <p:nvPicPr>
          <p:cNvPr id="10" name="9 Imagen" descr="tabla3.jpg"/>
          <p:cNvPicPr>
            <a:picLocks noChangeAspect="1"/>
          </p:cNvPicPr>
          <p:nvPr/>
        </p:nvPicPr>
        <p:blipFill>
          <a:blip r:embed="rId3" cstate="print"/>
          <a:stretch>
            <a:fillRect/>
          </a:stretch>
        </p:blipFill>
        <p:spPr>
          <a:xfrm>
            <a:off x="655320" y="1965960"/>
            <a:ext cx="3322320" cy="1127760"/>
          </a:xfrm>
          <a:prstGeom prst="rect">
            <a:avLst/>
          </a:prstGeom>
        </p:spPr>
      </p:pic>
      <p:pic>
        <p:nvPicPr>
          <p:cNvPr id="11" name="10 Imagen" descr="tabla4.jpg"/>
          <p:cNvPicPr>
            <a:picLocks noChangeAspect="1"/>
          </p:cNvPicPr>
          <p:nvPr/>
        </p:nvPicPr>
        <p:blipFill>
          <a:blip r:embed="rId4" cstate="print"/>
          <a:stretch>
            <a:fillRect/>
          </a:stretch>
        </p:blipFill>
        <p:spPr>
          <a:xfrm>
            <a:off x="678180" y="4472940"/>
            <a:ext cx="3375660" cy="1424940"/>
          </a:xfrm>
          <a:prstGeom prst="rect">
            <a:avLst/>
          </a:prstGeom>
        </p:spPr>
      </p:pic>
    </p:spTree>
    <p:extLst>
      <p:ext uri="{BB962C8B-B14F-4D97-AF65-F5344CB8AC3E}">
        <p14:creationId xmlns:p14="http://schemas.microsoft.com/office/powerpoint/2010/main" val="2482691374"/>
      </p:ext>
    </p:extLst>
  </p:cSld>
  <p:clrMapOvr>
    <a:masterClrMapping/>
  </p:clrMapOvr>
  <p:transition spd="med">
    <p:wipe dir="d"/>
  </p:transition>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b="1" dirty="0"/>
              <a:t>Ejercicio 31: realizar el código HTML para crear la tabla de la imagen: (combinación de cabeceras múltiples y columnas expandidas).</a:t>
            </a:r>
          </a:p>
          <a:p>
            <a:pPr marL="233363" indent="-233363">
              <a:spcAft>
                <a:spcPct val="75000"/>
              </a:spcAft>
              <a:buClr>
                <a:srgbClr val="FF9900"/>
              </a:buClr>
            </a:pPr>
            <a:endParaRPr lang="es-ES" sz="2400" dirty="0"/>
          </a:p>
          <a:p>
            <a:pPr marL="0" indent="0">
              <a:spcAft>
                <a:spcPct val="75000"/>
              </a:spcAft>
              <a:buClr>
                <a:srgbClr val="FF9900"/>
              </a:buClr>
              <a:buNone/>
            </a:pPr>
            <a:r>
              <a:rPr lang="es-ES" sz="2400" dirty="0"/>
              <a:t>	</a:t>
            </a:r>
          </a:p>
          <a:p>
            <a:pPr marL="233363" indent="-233363">
              <a:spcAft>
                <a:spcPct val="75000"/>
              </a:spcAft>
              <a:buClr>
                <a:srgbClr val="FF9900"/>
              </a:buClr>
            </a:pPr>
            <a:r>
              <a:rPr lang="es-ES" sz="2400" b="1" dirty="0"/>
              <a:t>Ejercicio 32: realizar el código HTML para crear la tabla de la imagen: (Cabeceras laterales y filas expandidas).</a:t>
            </a:r>
          </a:p>
          <a:p>
            <a:pPr marL="233363" indent="-233363">
              <a:spcAft>
                <a:spcPct val="75000"/>
              </a:spcAft>
              <a:buClr>
                <a:srgbClr val="FF9900"/>
              </a:buClr>
            </a:pPr>
            <a:endParaRPr lang="es-ES" sz="2400" dirty="0"/>
          </a:p>
          <a:p>
            <a:pPr marL="233363" indent="-233363">
              <a:spcAft>
                <a:spcPct val="75000"/>
              </a:spcAft>
              <a:buClr>
                <a:srgbClr val="FF9900"/>
              </a:buClr>
            </a:pPr>
            <a:endParaRPr lang="es-ES" sz="2400" dirty="0"/>
          </a:p>
          <a:p>
            <a:pPr marL="0" indent="0">
              <a:spcAft>
                <a:spcPct val="75000"/>
              </a:spcAft>
              <a:buClr>
                <a:srgbClr val="FF9900"/>
              </a:buClr>
              <a:buNone/>
            </a:pPr>
            <a:endParaRPr lang="es-ES" sz="24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pic>
        <p:nvPicPr>
          <p:cNvPr id="8" name="7 Imagen" descr="tabla5.jpg"/>
          <p:cNvPicPr>
            <a:picLocks noChangeAspect="1"/>
          </p:cNvPicPr>
          <p:nvPr/>
        </p:nvPicPr>
        <p:blipFill>
          <a:blip r:embed="rId3" cstate="print"/>
          <a:stretch>
            <a:fillRect/>
          </a:stretch>
        </p:blipFill>
        <p:spPr>
          <a:xfrm>
            <a:off x="556260" y="2293620"/>
            <a:ext cx="3970020" cy="1287780"/>
          </a:xfrm>
          <a:prstGeom prst="rect">
            <a:avLst/>
          </a:prstGeom>
        </p:spPr>
      </p:pic>
      <p:pic>
        <p:nvPicPr>
          <p:cNvPr id="9" name="8 Imagen" descr="tabla6.jpg"/>
          <p:cNvPicPr>
            <a:picLocks noChangeAspect="1"/>
          </p:cNvPicPr>
          <p:nvPr/>
        </p:nvPicPr>
        <p:blipFill>
          <a:blip r:embed="rId4" cstate="print"/>
          <a:stretch>
            <a:fillRect/>
          </a:stretch>
        </p:blipFill>
        <p:spPr>
          <a:xfrm>
            <a:off x="544830" y="4697730"/>
            <a:ext cx="4103370" cy="1352550"/>
          </a:xfrm>
          <a:prstGeom prst="rect">
            <a:avLst/>
          </a:prstGeom>
        </p:spPr>
      </p:pic>
    </p:spTree>
    <p:extLst>
      <p:ext uri="{BB962C8B-B14F-4D97-AF65-F5344CB8AC3E}">
        <p14:creationId xmlns:p14="http://schemas.microsoft.com/office/powerpoint/2010/main" val="2482691374"/>
      </p:ext>
    </p:extLst>
  </p:cSld>
  <p:clrMapOvr>
    <a:masterClrMapping/>
  </p:clrMapOvr>
  <p:transition spd="med">
    <p:wipe dir="d"/>
  </p:transition>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b="1" dirty="0"/>
              <a:t>Ejercicio 33: realizar la siguiente tabla.</a:t>
            </a:r>
          </a:p>
          <a:p>
            <a:pPr marL="0" indent="0">
              <a:spcAft>
                <a:spcPct val="75000"/>
              </a:spcAft>
              <a:buClr>
                <a:srgbClr val="FF9900"/>
              </a:buClr>
              <a:buNone/>
            </a:pPr>
            <a:r>
              <a:rPr lang="es-ES" sz="2400" dirty="0"/>
              <a:t>	</a:t>
            </a:r>
          </a:p>
          <a:p>
            <a:pPr marL="633413" lvl="1" indent="-233363">
              <a:spcAft>
                <a:spcPct val="75000"/>
              </a:spcAft>
              <a:buClr>
                <a:srgbClr val="FF9900"/>
              </a:buClr>
            </a:pPr>
            <a:endParaRPr lang="es-ES" sz="22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pic>
        <p:nvPicPr>
          <p:cNvPr id="2" name="Imagen 1" descr="e1101.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7600" y="1828800"/>
            <a:ext cx="6680200" cy="4000500"/>
          </a:xfrm>
          <a:prstGeom prst="rect">
            <a:avLst/>
          </a:prstGeom>
        </p:spPr>
      </p:pic>
    </p:spTree>
    <p:extLst>
      <p:ext uri="{BB962C8B-B14F-4D97-AF65-F5344CB8AC3E}">
        <p14:creationId xmlns:p14="http://schemas.microsoft.com/office/powerpoint/2010/main" val="2482691374"/>
      </p:ext>
    </p:extLst>
  </p:cSld>
  <p:clrMapOvr>
    <a:masterClrMapping/>
  </p:clrMapOvr>
  <p:transition spd="med">
    <p:wipe dir="d"/>
  </p:transition>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b="1" dirty="0"/>
              <a:t>Ejercicio 34: realizar la siguiente tabla</a:t>
            </a:r>
          </a:p>
          <a:p>
            <a:pPr marL="233363" indent="-233363">
              <a:spcAft>
                <a:spcPct val="75000"/>
              </a:spcAft>
              <a:buClr>
                <a:srgbClr val="FF9900"/>
              </a:buClr>
            </a:pPr>
            <a:endParaRPr lang="es-ES" sz="2400" dirty="0"/>
          </a:p>
          <a:p>
            <a:pPr marL="0" indent="0">
              <a:spcAft>
                <a:spcPct val="75000"/>
              </a:spcAft>
              <a:buClr>
                <a:srgbClr val="FF9900"/>
              </a:buClr>
              <a:buNone/>
            </a:pPr>
            <a:r>
              <a:rPr lang="es-ES" sz="2400" dirty="0"/>
              <a:t>	</a:t>
            </a:r>
          </a:p>
          <a:p>
            <a:pPr marL="233363" indent="-233363">
              <a:spcAft>
                <a:spcPct val="75000"/>
              </a:spcAft>
              <a:buClr>
                <a:srgbClr val="FF9900"/>
              </a:buClr>
            </a:pPr>
            <a:r>
              <a:rPr lang="es-ES" sz="2400" b="1" dirty="0"/>
              <a:t>Ejercicio 35: haz la siguiente tabla</a:t>
            </a:r>
          </a:p>
          <a:p>
            <a:pPr marL="233363" indent="-233363">
              <a:spcAft>
                <a:spcPct val="75000"/>
              </a:spcAft>
              <a:buClr>
                <a:srgbClr val="FF9900"/>
              </a:buClr>
            </a:pPr>
            <a:endParaRPr lang="es-ES" sz="2400" dirty="0"/>
          </a:p>
          <a:p>
            <a:pPr marL="233363" indent="-233363">
              <a:spcAft>
                <a:spcPct val="75000"/>
              </a:spcAft>
              <a:buClr>
                <a:srgbClr val="FF9900"/>
              </a:buClr>
            </a:pPr>
            <a:endParaRPr lang="es-ES" sz="2400" dirty="0"/>
          </a:p>
          <a:p>
            <a:pPr marL="0" indent="0">
              <a:spcAft>
                <a:spcPct val="75000"/>
              </a:spcAft>
              <a:buClr>
                <a:srgbClr val="FF9900"/>
              </a:buClr>
              <a:buNone/>
            </a:pPr>
            <a:endParaRPr lang="es-ES" sz="24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pic>
        <p:nvPicPr>
          <p:cNvPr id="10" name="9 Imagen" descr="tabla7.jpg"/>
          <p:cNvPicPr>
            <a:picLocks noChangeAspect="1"/>
          </p:cNvPicPr>
          <p:nvPr/>
        </p:nvPicPr>
        <p:blipFill>
          <a:blip r:embed="rId3" cstate="print"/>
          <a:stretch>
            <a:fillRect/>
          </a:stretch>
        </p:blipFill>
        <p:spPr>
          <a:xfrm>
            <a:off x="484187" y="1508885"/>
            <a:ext cx="3722370" cy="1440180"/>
          </a:xfrm>
          <a:prstGeom prst="rect">
            <a:avLst/>
          </a:prstGeom>
        </p:spPr>
      </p:pic>
      <p:pic>
        <p:nvPicPr>
          <p:cNvPr id="11" name="10 Imagen" descr="tabla8.jpg"/>
          <p:cNvPicPr>
            <a:picLocks noChangeAspect="1"/>
          </p:cNvPicPr>
          <p:nvPr/>
        </p:nvPicPr>
        <p:blipFill>
          <a:blip r:embed="rId4" cstate="print"/>
          <a:stretch>
            <a:fillRect/>
          </a:stretch>
        </p:blipFill>
        <p:spPr>
          <a:xfrm>
            <a:off x="563794" y="3772916"/>
            <a:ext cx="3813810" cy="1576199"/>
          </a:xfrm>
          <a:prstGeom prst="rect">
            <a:avLst/>
          </a:prstGeom>
        </p:spPr>
      </p:pic>
    </p:spTree>
    <p:extLst>
      <p:ext uri="{BB962C8B-B14F-4D97-AF65-F5344CB8AC3E}">
        <p14:creationId xmlns:p14="http://schemas.microsoft.com/office/powerpoint/2010/main" val="2482691374"/>
      </p:ext>
    </p:extLst>
  </p:cSld>
  <p:clrMapOvr>
    <a:masterClrMapping/>
  </p:clrMapOvr>
  <p:transition spd="med">
    <p:wipe dir="d"/>
  </p:transition>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err="1"/>
              <a:t>Cellpadding</a:t>
            </a:r>
            <a:r>
              <a:rPr lang="es-ES" sz="2400" dirty="0"/>
              <a:t> y </a:t>
            </a:r>
            <a:r>
              <a:rPr lang="es-ES" sz="2400" dirty="0" err="1"/>
              <a:t>cellspacing</a:t>
            </a:r>
            <a:endParaRPr lang="es-ES" sz="2400" dirty="0"/>
          </a:p>
          <a:p>
            <a:pPr marL="233363" indent="-233363">
              <a:spcAft>
                <a:spcPct val="75000"/>
              </a:spcAft>
              <a:buClr>
                <a:srgbClr val="FF9900"/>
              </a:buClr>
            </a:pPr>
            <a:endParaRPr lang="es-ES" sz="2400" dirty="0"/>
          </a:p>
          <a:p>
            <a:pPr marL="233363" indent="-233363">
              <a:spcAft>
                <a:spcPct val="75000"/>
              </a:spcAft>
              <a:buClr>
                <a:srgbClr val="FF9900"/>
              </a:buClr>
            </a:pPr>
            <a:endParaRPr lang="es-ES" sz="2400" dirty="0"/>
          </a:p>
          <a:p>
            <a:pPr marL="233363" indent="-233363">
              <a:spcAft>
                <a:spcPct val="75000"/>
              </a:spcAft>
              <a:buClr>
                <a:srgbClr val="FF9900"/>
              </a:buClr>
            </a:pPr>
            <a:endParaRPr lang="es-ES" sz="2400" dirty="0"/>
          </a:p>
          <a:p>
            <a:pPr marL="233363" indent="-233363">
              <a:spcAft>
                <a:spcPct val="75000"/>
              </a:spcAft>
              <a:buClr>
                <a:srgbClr val="FF9900"/>
              </a:buClr>
            </a:pPr>
            <a:r>
              <a:rPr lang="es-ES" sz="2400" b="1" dirty="0"/>
              <a:t>Ejercicio 36: realizar tres tablas. Cada una con los siguientes valores de </a:t>
            </a:r>
            <a:r>
              <a:rPr lang="es-ES" sz="2400" b="1" dirty="0" err="1"/>
              <a:t>cellpadding</a:t>
            </a:r>
            <a:r>
              <a:rPr lang="es-ES" sz="2400" b="1" dirty="0"/>
              <a:t> y </a:t>
            </a:r>
            <a:r>
              <a:rPr lang="es-ES" sz="2400" b="1" dirty="0" err="1"/>
              <a:t>cellspacing</a:t>
            </a:r>
            <a:r>
              <a:rPr lang="es-ES" sz="2400" b="1" dirty="0"/>
              <a:t>:</a:t>
            </a:r>
          </a:p>
          <a:p>
            <a:pPr marL="400050" lvl="1" indent="0">
              <a:spcAft>
                <a:spcPct val="75000"/>
              </a:spcAft>
              <a:buClr>
                <a:srgbClr val="FF9900"/>
              </a:buClr>
              <a:buNone/>
            </a:pPr>
            <a:r>
              <a:rPr lang="es-ES" sz="2400" b="1" dirty="0" err="1"/>
              <a:t>Cellpadding</a:t>
            </a:r>
            <a:r>
              <a:rPr lang="es-ES" sz="2400" b="1" dirty="0"/>
              <a:t> = 10 y </a:t>
            </a:r>
            <a:r>
              <a:rPr lang="es-ES" sz="2400" b="1" dirty="0" err="1"/>
              <a:t>cellspacing</a:t>
            </a:r>
            <a:r>
              <a:rPr lang="es-ES" sz="2400" b="1" dirty="0"/>
              <a:t>=0, </a:t>
            </a:r>
            <a:r>
              <a:rPr lang="es-ES" sz="2400" b="1" dirty="0" err="1"/>
              <a:t>Cellpadding</a:t>
            </a:r>
            <a:r>
              <a:rPr lang="es-ES" sz="2400" b="1" dirty="0"/>
              <a:t> = 0 y </a:t>
            </a:r>
            <a:r>
              <a:rPr lang="es-ES" sz="2400" b="1" dirty="0" err="1"/>
              <a:t>cellspacing</a:t>
            </a:r>
            <a:r>
              <a:rPr lang="es-ES" sz="2400" b="1" dirty="0"/>
              <a:t>=0, </a:t>
            </a:r>
            <a:r>
              <a:rPr lang="es-ES" sz="2400" b="1" dirty="0" err="1"/>
              <a:t>Cellpadding</a:t>
            </a:r>
            <a:r>
              <a:rPr lang="es-ES" sz="2400" b="1" dirty="0"/>
              <a:t> = 10 y </a:t>
            </a:r>
            <a:r>
              <a:rPr lang="es-ES" sz="2400" b="1" dirty="0" err="1"/>
              <a:t>cellspacing</a:t>
            </a:r>
            <a:r>
              <a:rPr lang="es-ES" sz="2400" b="1" dirty="0"/>
              <a:t>=10</a:t>
            </a:r>
          </a:p>
          <a:p>
            <a:pPr marL="233363" indent="-233363">
              <a:spcAft>
                <a:spcPct val="75000"/>
              </a:spcAft>
              <a:buClr>
                <a:srgbClr val="FF9900"/>
              </a:buClr>
            </a:pPr>
            <a:endParaRPr lang="es-ES" sz="2400" dirty="0"/>
          </a:p>
          <a:p>
            <a:pPr marL="233363" indent="-233363">
              <a:spcAft>
                <a:spcPct val="75000"/>
              </a:spcAft>
              <a:buClr>
                <a:srgbClr val="FF9900"/>
              </a:buClr>
            </a:pPr>
            <a:endParaRPr lang="es-ES" sz="2400" dirty="0"/>
          </a:p>
          <a:p>
            <a:pPr marL="233363" indent="-233363">
              <a:spcAft>
                <a:spcPct val="75000"/>
              </a:spcAft>
              <a:buClr>
                <a:srgbClr val="FF9900"/>
              </a:buClr>
            </a:pPr>
            <a:endParaRPr lang="es-ES" sz="2400" dirty="0"/>
          </a:p>
          <a:p>
            <a:pPr marL="233363" indent="-233363">
              <a:spcAft>
                <a:spcPct val="75000"/>
              </a:spcAft>
              <a:buClr>
                <a:srgbClr val="FF9900"/>
              </a:buClr>
            </a:pPr>
            <a:endParaRPr lang="es-ES" sz="2400" dirty="0"/>
          </a:p>
          <a:p>
            <a:pPr marL="0" indent="0">
              <a:spcAft>
                <a:spcPct val="75000"/>
              </a:spcAft>
              <a:buClr>
                <a:srgbClr val="FF9900"/>
              </a:buClr>
              <a:buNone/>
            </a:pPr>
            <a:endParaRPr lang="es-ES" sz="24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pic>
        <p:nvPicPr>
          <p:cNvPr id="8" name="7 Imagen" descr="cells.jpg"/>
          <p:cNvPicPr>
            <a:picLocks noChangeAspect="1"/>
          </p:cNvPicPr>
          <p:nvPr/>
        </p:nvPicPr>
        <p:blipFill>
          <a:blip r:embed="rId3" cstate="print"/>
          <a:stretch>
            <a:fillRect/>
          </a:stretch>
        </p:blipFill>
        <p:spPr>
          <a:xfrm>
            <a:off x="563880" y="1607938"/>
            <a:ext cx="5738446" cy="1627631"/>
          </a:xfrm>
          <a:prstGeom prst="rect">
            <a:avLst/>
          </a:prstGeom>
        </p:spPr>
      </p:pic>
    </p:spTree>
    <p:extLst>
      <p:ext uri="{BB962C8B-B14F-4D97-AF65-F5344CB8AC3E}">
        <p14:creationId xmlns:p14="http://schemas.microsoft.com/office/powerpoint/2010/main" val="2482691374"/>
      </p:ext>
    </p:extLst>
  </p:cSld>
  <p:clrMapOvr>
    <a:masterClrMapping/>
  </p:clrMapOvr>
  <p:transition spd="med">
    <p:wipe dir="d"/>
  </p:transition>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t>Ejercicio 37.</a:t>
            </a:r>
          </a:p>
          <a:p>
            <a:pPr marL="233363" indent="-233363">
              <a:spcAft>
                <a:spcPct val="75000"/>
              </a:spcAft>
              <a:buClr>
                <a:srgbClr val="FF9900"/>
              </a:buClr>
            </a:pPr>
            <a:endParaRPr lang="es-ES" sz="2400" dirty="0"/>
          </a:p>
          <a:p>
            <a:pPr marL="233363" indent="-233363">
              <a:spcAft>
                <a:spcPct val="75000"/>
              </a:spcAft>
              <a:buClr>
                <a:srgbClr val="FF9900"/>
              </a:buClr>
            </a:pPr>
            <a:endParaRPr lang="es-ES" sz="2400" dirty="0"/>
          </a:p>
          <a:p>
            <a:pPr marL="233363" indent="-233363">
              <a:spcAft>
                <a:spcPct val="75000"/>
              </a:spcAft>
              <a:buClr>
                <a:srgbClr val="FF9900"/>
              </a:buClr>
            </a:pPr>
            <a:endParaRPr lang="es-ES" sz="2400" dirty="0"/>
          </a:p>
          <a:p>
            <a:pPr marL="233363" indent="-233363">
              <a:spcAft>
                <a:spcPct val="75000"/>
              </a:spcAft>
              <a:buClr>
                <a:srgbClr val="FF9900"/>
              </a:buClr>
            </a:pPr>
            <a:endParaRPr lang="es-ES" sz="2400" dirty="0"/>
          </a:p>
          <a:p>
            <a:pPr marL="0" indent="0">
              <a:spcAft>
                <a:spcPct val="75000"/>
              </a:spcAft>
              <a:buClr>
                <a:srgbClr val="FF9900"/>
              </a:buClr>
              <a:buNone/>
            </a:pPr>
            <a:endParaRPr lang="es-ES" sz="24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pic>
        <p:nvPicPr>
          <p:cNvPr id="6" name="5 Imagen" descr="ejemplo2.jpg"/>
          <p:cNvPicPr>
            <a:picLocks noChangeAspect="1"/>
          </p:cNvPicPr>
          <p:nvPr/>
        </p:nvPicPr>
        <p:blipFill>
          <a:blip r:embed="rId3" cstate="print"/>
          <a:stretch>
            <a:fillRect/>
          </a:stretch>
        </p:blipFill>
        <p:spPr>
          <a:xfrm>
            <a:off x="870155" y="1291589"/>
            <a:ext cx="5328715" cy="4696255"/>
          </a:xfrm>
          <a:prstGeom prst="rect">
            <a:avLst/>
          </a:prstGeom>
        </p:spPr>
      </p:pic>
    </p:spTree>
    <p:extLst>
      <p:ext uri="{BB962C8B-B14F-4D97-AF65-F5344CB8AC3E}">
        <p14:creationId xmlns:p14="http://schemas.microsoft.com/office/powerpoint/2010/main" val="2482691374"/>
      </p:ext>
    </p:extLst>
  </p:cSld>
  <p:clrMapOvr>
    <a:masterClrMapping/>
  </p:clrMapOvr>
  <p:transition spd="med">
    <p:wipe dir="d"/>
  </p:transition>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t>Valores del atributo </a:t>
            </a:r>
            <a:r>
              <a:rPr lang="es-ES" sz="2400" dirty="0" err="1"/>
              <a:t>frame</a:t>
            </a:r>
            <a:r>
              <a:rPr lang="es-ES" sz="2400" dirty="0"/>
              <a:t> de </a:t>
            </a:r>
            <a:r>
              <a:rPr lang="es-ES" sz="2400" dirty="0" err="1"/>
              <a:t>table</a:t>
            </a:r>
            <a:endParaRPr lang="es-ES" sz="2400" dirty="0"/>
          </a:p>
          <a:p>
            <a:pPr marL="633413" lvl="1" indent="-233363">
              <a:spcAft>
                <a:spcPct val="75000"/>
              </a:spcAft>
              <a:buClr>
                <a:srgbClr val="FF9900"/>
              </a:buClr>
            </a:pPr>
            <a:r>
              <a:rPr lang="es-ES" sz="2300" dirty="0" err="1"/>
              <a:t>Frame</a:t>
            </a:r>
            <a:r>
              <a:rPr lang="es-ES" sz="2300" dirty="0"/>
              <a:t> = “</a:t>
            </a:r>
            <a:r>
              <a:rPr lang="es-ES" sz="2300" dirty="0" err="1"/>
              <a:t>void</a:t>
            </a:r>
            <a:r>
              <a:rPr lang="es-ES" sz="2300" dirty="0"/>
              <a:t>” : no muestra los bordes exteriores.</a:t>
            </a:r>
          </a:p>
          <a:p>
            <a:pPr marL="633413" lvl="1" indent="-233363">
              <a:spcAft>
                <a:spcPct val="75000"/>
              </a:spcAft>
              <a:buClr>
                <a:srgbClr val="FF9900"/>
              </a:buClr>
            </a:pPr>
            <a:r>
              <a:rPr lang="es-ES" sz="2300" dirty="0" err="1"/>
              <a:t>Frame</a:t>
            </a:r>
            <a:r>
              <a:rPr lang="es-ES" sz="2300" dirty="0"/>
              <a:t> = “</a:t>
            </a:r>
            <a:r>
              <a:rPr lang="es-ES" sz="2300" dirty="0" err="1"/>
              <a:t>above</a:t>
            </a:r>
            <a:r>
              <a:rPr lang="es-ES" sz="2300" dirty="0"/>
              <a:t>” : muestra el borde exterior de arriba.</a:t>
            </a:r>
          </a:p>
          <a:p>
            <a:pPr marL="633413" lvl="1" indent="-233363">
              <a:spcAft>
                <a:spcPct val="75000"/>
              </a:spcAft>
              <a:buClr>
                <a:srgbClr val="FF9900"/>
              </a:buClr>
            </a:pPr>
            <a:r>
              <a:rPr lang="es-ES" sz="2300" dirty="0" err="1"/>
              <a:t>Frame</a:t>
            </a:r>
            <a:r>
              <a:rPr lang="es-ES" sz="2300" dirty="0"/>
              <a:t> = “</a:t>
            </a:r>
            <a:r>
              <a:rPr lang="es-ES" sz="2300" dirty="0" err="1"/>
              <a:t>below</a:t>
            </a:r>
            <a:r>
              <a:rPr lang="es-ES" sz="2300" dirty="0"/>
              <a:t>” : muestra el borde exterior de abajo.</a:t>
            </a:r>
          </a:p>
          <a:p>
            <a:pPr marL="633413" lvl="1" indent="-233363">
              <a:spcAft>
                <a:spcPct val="75000"/>
              </a:spcAft>
              <a:buClr>
                <a:srgbClr val="FF9900"/>
              </a:buClr>
            </a:pPr>
            <a:r>
              <a:rPr lang="es-ES" sz="2300" dirty="0" err="1"/>
              <a:t>Frame</a:t>
            </a:r>
            <a:r>
              <a:rPr lang="es-ES" sz="2300" dirty="0"/>
              <a:t> = “</a:t>
            </a:r>
            <a:r>
              <a:rPr lang="es-ES" sz="2300" dirty="0" err="1"/>
              <a:t>vsides”,”hsides</a:t>
            </a:r>
            <a:r>
              <a:rPr lang="es-ES" sz="2300" dirty="0"/>
              <a:t>” : muestran los bordes exteriores de arriba y abajo o de izquierda y derecha.</a:t>
            </a:r>
          </a:p>
          <a:p>
            <a:pPr marL="633413" lvl="1" indent="-233363">
              <a:spcAft>
                <a:spcPct val="75000"/>
              </a:spcAft>
              <a:buClr>
                <a:srgbClr val="FF9900"/>
              </a:buClr>
            </a:pPr>
            <a:r>
              <a:rPr lang="es-ES" sz="2300" dirty="0" err="1"/>
              <a:t>Frame</a:t>
            </a:r>
            <a:r>
              <a:rPr lang="es-ES" sz="2300" dirty="0"/>
              <a:t> = “</a:t>
            </a:r>
            <a:r>
              <a:rPr lang="es-ES" sz="2300" dirty="0" err="1"/>
              <a:t>lhs”,”rhs</a:t>
            </a:r>
            <a:r>
              <a:rPr lang="es-ES" sz="2300" dirty="0"/>
              <a:t>” : muestran el borde exterior izquierdo y derecho</a:t>
            </a:r>
          </a:p>
          <a:p>
            <a:pPr marL="633413" lvl="1" indent="-233363">
              <a:spcAft>
                <a:spcPct val="75000"/>
              </a:spcAft>
              <a:buClr>
                <a:srgbClr val="FF9900"/>
              </a:buClr>
            </a:pPr>
            <a:endParaRPr lang="es-ES" sz="2400" dirty="0"/>
          </a:p>
          <a:p>
            <a:pPr marL="233363" indent="-233363">
              <a:spcAft>
                <a:spcPct val="75000"/>
              </a:spcAft>
              <a:buClr>
                <a:srgbClr val="FF9900"/>
              </a:buClr>
              <a:buNone/>
            </a:pPr>
            <a:endParaRPr lang="es-ES" sz="2400" dirty="0"/>
          </a:p>
          <a:p>
            <a:pPr marL="233363" indent="-233363">
              <a:spcAft>
                <a:spcPct val="75000"/>
              </a:spcAft>
              <a:buClr>
                <a:srgbClr val="FF9900"/>
              </a:buClr>
            </a:pPr>
            <a:endParaRPr lang="es-ES" sz="2400" dirty="0"/>
          </a:p>
          <a:p>
            <a:pPr marL="233363" indent="-233363">
              <a:spcAft>
                <a:spcPct val="75000"/>
              </a:spcAft>
              <a:buClr>
                <a:srgbClr val="FF9900"/>
              </a:buClr>
            </a:pPr>
            <a:endParaRPr lang="es-ES" sz="2400" dirty="0"/>
          </a:p>
          <a:p>
            <a:pPr marL="0" indent="0">
              <a:spcAft>
                <a:spcPct val="75000"/>
              </a:spcAft>
              <a:buClr>
                <a:srgbClr val="FF9900"/>
              </a:buClr>
              <a:buNone/>
            </a:pPr>
            <a:endParaRPr lang="es-ES" sz="24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1945836128"/>
      </p:ext>
    </p:extLst>
  </p:cSld>
  <p:clrMapOvr>
    <a:masterClrMapping/>
  </p:clrMapOvr>
  <p:transition spd="med">
    <p:wipe dir="d"/>
  </p:transition>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t>Valores del atributo </a:t>
            </a:r>
            <a:r>
              <a:rPr lang="es-ES" sz="2400" dirty="0" err="1"/>
              <a:t>frame</a:t>
            </a:r>
            <a:r>
              <a:rPr lang="es-ES" sz="2400" dirty="0"/>
              <a:t> de </a:t>
            </a:r>
            <a:r>
              <a:rPr lang="es-ES" sz="2400" dirty="0" err="1"/>
              <a:t>table</a:t>
            </a:r>
            <a:endParaRPr lang="es-ES" sz="2400" dirty="0"/>
          </a:p>
          <a:p>
            <a:pPr marL="633413" lvl="1" indent="-233363">
              <a:spcAft>
                <a:spcPct val="75000"/>
              </a:spcAft>
              <a:buClr>
                <a:srgbClr val="FF9900"/>
              </a:buClr>
            </a:pPr>
            <a:r>
              <a:rPr lang="es-ES" sz="2300" dirty="0" err="1"/>
              <a:t>Frame</a:t>
            </a:r>
            <a:r>
              <a:rPr lang="es-ES" sz="2300" dirty="0"/>
              <a:t> = “box” : muestra todos los bordes exteriores.</a:t>
            </a:r>
          </a:p>
          <a:p>
            <a:pPr marL="633413" lvl="1" indent="-233363">
              <a:spcAft>
                <a:spcPct val="75000"/>
              </a:spcAft>
              <a:buClr>
                <a:srgbClr val="FF9900"/>
              </a:buClr>
            </a:pPr>
            <a:r>
              <a:rPr lang="es-ES" sz="2300" dirty="0" err="1"/>
              <a:t>Frame</a:t>
            </a:r>
            <a:r>
              <a:rPr lang="es-ES" sz="2300" dirty="0"/>
              <a:t> = “</a:t>
            </a:r>
            <a:r>
              <a:rPr lang="es-ES" sz="2300" dirty="0" err="1"/>
              <a:t>border</a:t>
            </a:r>
            <a:r>
              <a:rPr lang="es-ES" sz="2300" dirty="0"/>
              <a:t>” : muestra todos los bordes exteriores.</a:t>
            </a:r>
          </a:p>
          <a:p>
            <a:pPr marL="633413" lvl="1" indent="-233363">
              <a:spcAft>
                <a:spcPct val="75000"/>
              </a:spcAft>
              <a:buClr>
                <a:srgbClr val="FF9900"/>
              </a:buClr>
            </a:pPr>
            <a:endParaRPr lang="es-ES" sz="2400" dirty="0"/>
          </a:p>
          <a:p>
            <a:pPr marL="233363" indent="-233363">
              <a:spcAft>
                <a:spcPct val="75000"/>
              </a:spcAft>
              <a:buClr>
                <a:srgbClr val="FF9900"/>
              </a:buClr>
              <a:buNone/>
            </a:pPr>
            <a:endParaRPr lang="es-ES" sz="2400" dirty="0"/>
          </a:p>
          <a:p>
            <a:pPr marL="233363" indent="-233363">
              <a:spcAft>
                <a:spcPct val="75000"/>
              </a:spcAft>
              <a:buClr>
                <a:srgbClr val="FF9900"/>
              </a:buClr>
            </a:pPr>
            <a:endParaRPr lang="es-ES" sz="2400" dirty="0"/>
          </a:p>
          <a:p>
            <a:pPr marL="233363" indent="-233363">
              <a:spcAft>
                <a:spcPct val="75000"/>
              </a:spcAft>
              <a:buClr>
                <a:srgbClr val="FF9900"/>
              </a:buClr>
            </a:pPr>
            <a:endParaRPr lang="es-ES" sz="2400" dirty="0"/>
          </a:p>
          <a:p>
            <a:pPr marL="0" indent="0">
              <a:spcAft>
                <a:spcPct val="75000"/>
              </a:spcAft>
              <a:buClr>
                <a:srgbClr val="FF9900"/>
              </a:buClr>
              <a:buNone/>
            </a:pPr>
            <a:endParaRPr lang="es-ES" sz="24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1945836128"/>
      </p:ext>
    </p:extLst>
  </p:cSld>
  <p:clrMapOvr>
    <a:masterClrMapping/>
  </p:clrMapOvr>
  <p:transition spd="med">
    <p:wipe dir="d"/>
  </p:transition>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200" dirty="0"/>
              <a:t>Ejercicio 38</a:t>
            </a:r>
          </a:p>
          <a:p>
            <a:pPr marL="233363" indent="-233363">
              <a:spcAft>
                <a:spcPct val="75000"/>
              </a:spcAft>
              <a:buClr>
                <a:srgbClr val="FF9900"/>
              </a:buClr>
            </a:pPr>
            <a:endParaRPr lang="es-ES" sz="2400" dirty="0"/>
          </a:p>
          <a:p>
            <a:pPr marL="233363" indent="-233363">
              <a:spcAft>
                <a:spcPct val="75000"/>
              </a:spcAft>
              <a:buClr>
                <a:srgbClr val="FF9900"/>
              </a:buClr>
            </a:pPr>
            <a:endParaRPr lang="es-ES" sz="2400" dirty="0"/>
          </a:p>
          <a:p>
            <a:pPr marL="633413" lvl="1" indent="-233363">
              <a:spcAft>
                <a:spcPct val="75000"/>
              </a:spcAft>
              <a:buClr>
                <a:srgbClr val="FF9900"/>
              </a:buClr>
            </a:pPr>
            <a:endParaRPr lang="es-ES" sz="2400" dirty="0"/>
          </a:p>
          <a:p>
            <a:pPr marL="233363" indent="-233363">
              <a:spcAft>
                <a:spcPct val="75000"/>
              </a:spcAft>
              <a:buClr>
                <a:srgbClr val="FF9900"/>
              </a:buClr>
              <a:buNone/>
            </a:pPr>
            <a:endParaRPr lang="es-ES" sz="2400" dirty="0"/>
          </a:p>
          <a:p>
            <a:pPr marL="233363" indent="-233363">
              <a:spcAft>
                <a:spcPct val="75000"/>
              </a:spcAft>
              <a:buClr>
                <a:srgbClr val="FF9900"/>
              </a:buClr>
            </a:pPr>
            <a:endParaRPr lang="es-ES" sz="2400" dirty="0"/>
          </a:p>
          <a:p>
            <a:pPr marL="233363" indent="-233363">
              <a:spcAft>
                <a:spcPct val="75000"/>
              </a:spcAft>
              <a:buClr>
                <a:srgbClr val="FF9900"/>
              </a:buClr>
            </a:pPr>
            <a:endParaRPr lang="es-ES" sz="2400" dirty="0"/>
          </a:p>
          <a:p>
            <a:pPr marL="0" indent="0">
              <a:spcAft>
                <a:spcPct val="75000"/>
              </a:spcAft>
              <a:buClr>
                <a:srgbClr val="FF9900"/>
              </a:buClr>
              <a:buNone/>
            </a:pPr>
            <a:endParaRPr lang="es-ES" sz="24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pic>
        <p:nvPicPr>
          <p:cNvPr id="6" name="5 Imagen" descr="ejemplo3.jpg"/>
          <p:cNvPicPr>
            <a:picLocks noChangeAspect="1"/>
          </p:cNvPicPr>
          <p:nvPr/>
        </p:nvPicPr>
        <p:blipFill>
          <a:blip r:embed="rId3" cstate="print"/>
          <a:stretch>
            <a:fillRect/>
          </a:stretch>
        </p:blipFill>
        <p:spPr>
          <a:xfrm>
            <a:off x="589935" y="1223009"/>
            <a:ext cx="6229965" cy="4927067"/>
          </a:xfrm>
          <a:prstGeom prst="rect">
            <a:avLst/>
          </a:prstGeom>
        </p:spPr>
      </p:pic>
    </p:spTree>
    <p:extLst>
      <p:ext uri="{BB962C8B-B14F-4D97-AF65-F5344CB8AC3E}">
        <p14:creationId xmlns:p14="http://schemas.microsoft.com/office/powerpoint/2010/main" val="1945836128"/>
      </p:ext>
    </p:extLst>
  </p:cSld>
  <p:clrMapOvr>
    <a:masterClrMapping/>
  </p:clrMapOvr>
  <p:transition spd="med">
    <p:wipe dir="d"/>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214313" y="7302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3200" b="0" i="0" u="none" strike="noStrike" kern="1200" cap="none" spc="0" normalizeH="0" baseline="0" noProof="0">
                <a:ln>
                  <a:noFill/>
                </a:ln>
                <a:solidFill>
                  <a:srgbClr val="005AB4"/>
                </a:solidFill>
                <a:effectLst/>
                <a:uLnTx/>
                <a:uFillTx/>
                <a:latin typeface="+mj-lt"/>
                <a:ea typeface="+mj-ea"/>
                <a:cs typeface="+mj-cs"/>
              </a:rPr>
              <a:t>		</a:t>
            </a:r>
            <a:endParaRPr kumimoji="0" lang="es-ES" sz="3200" b="0" i="0" u="none" strike="noStrike" kern="1200" cap="none" spc="0" normalizeH="0" baseline="0" noProof="0" dirty="0">
              <a:ln>
                <a:noFill/>
              </a:ln>
              <a:solidFill>
                <a:srgbClr val="005AB4"/>
              </a:solidFill>
              <a:effectLst/>
              <a:uLnTx/>
              <a:uFillTx/>
              <a:latin typeface="+mj-lt"/>
              <a:ea typeface="+mj-ea"/>
              <a:cs typeface="+mj-cs"/>
            </a:endParaRPr>
          </a:p>
        </p:txBody>
      </p:sp>
      <p:sp>
        <p:nvSpPr>
          <p:cNvPr id="4"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Marcos, capas y tablas</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
        <p:nvSpPr>
          <p:cNvPr id="5" name="Rectangle 4"/>
          <p:cNvSpPr txBox="1">
            <a:spLocks noChangeArrowheads="1"/>
          </p:cNvSpPr>
          <p:nvPr/>
        </p:nvSpPr>
        <p:spPr bwMode="auto">
          <a:xfrm>
            <a:off x="228600" y="865188"/>
            <a:ext cx="8431213" cy="533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3363" lvl="0" indent="-233363">
              <a:spcBef>
                <a:spcPct val="20000"/>
              </a:spcBef>
              <a:spcAft>
                <a:spcPct val="75000"/>
              </a:spcAft>
              <a:buClr>
                <a:srgbClr val="FF9900"/>
              </a:buClr>
              <a:buFontTx/>
              <a:buChar char="•"/>
            </a:pPr>
            <a:r>
              <a:rPr lang="es-ES" sz="2400" b="0" dirty="0"/>
              <a:t>No se va a profundizar en el proceso de diseñar una página web mediante </a:t>
            </a:r>
            <a:r>
              <a:rPr lang="es-ES" sz="2400" dirty="0"/>
              <a:t>&lt;</a:t>
            </a:r>
            <a:r>
              <a:rPr lang="es-ES" sz="2400" dirty="0" err="1"/>
              <a:t>div</a:t>
            </a:r>
            <a:r>
              <a:rPr lang="es-ES" sz="2400" dirty="0"/>
              <a:t>&gt;</a:t>
            </a:r>
            <a:r>
              <a:rPr lang="es-ES" sz="2400" b="0" dirty="0"/>
              <a:t>, ya que no es posible diseñar una página web compleja utilizando elementos </a:t>
            </a:r>
            <a:r>
              <a:rPr lang="es-ES" sz="2400" dirty="0"/>
              <a:t>&lt;</a:t>
            </a:r>
            <a:r>
              <a:rPr lang="es-ES" sz="2400" dirty="0" err="1"/>
              <a:t>div</a:t>
            </a:r>
            <a:r>
              <a:rPr lang="es-ES" sz="2400" dirty="0"/>
              <a:t>&gt;</a:t>
            </a:r>
            <a:r>
              <a:rPr lang="es-ES" sz="2400" b="0" dirty="0"/>
              <a:t> sin utilizar hojas de estilos CSS.</a:t>
            </a:r>
            <a:r>
              <a:rPr kumimoji="0" lang="es-ES" sz="2400" b="0" i="0" u="none" strike="noStrike" kern="1200" cap="none" spc="0" normalizeH="0" baseline="0" noProof="0" dirty="0">
                <a:ln>
                  <a:noFill/>
                </a:ln>
                <a:solidFill>
                  <a:schemeClr val="tx1"/>
                </a:solidFill>
                <a:effectLst/>
                <a:uLnTx/>
                <a:uFillTx/>
                <a:latin typeface="+mn-lt"/>
                <a:ea typeface="+mn-ea"/>
                <a:cs typeface="+mn-cs"/>
              </a:rPr>
              <a:t> </a:t>
            </a:r>
          </a:p>
          <a:p>
            <a:pPr marL="233363" lvl="0" indent="-233363">
              <a:spcBef>
                <a:spcPct val="20000"/>
              </a:spcBef>
              <a:spcAft>
                <a:spcPct val="75000"/>
              </a:spcAft>
              <a:buClr>
                <a:srgbClr val="FF9900"/>
              </a:buClr>
              <a:buFontTx/>
              <a:buChar char="•"/>
            </a:pPr>
            <a:r>
              <a:rPr lang="es-ES" sz="2400" b="0" dirty="0"/>
              <a:t>La mayoría de las Web utilizan los mismos nombres para identificar sus divisiones. Los nombres más comunes son:</a:t>
            </a:r>
          </a:p>
          <a:p>
            <a:pPr marL="690563" lvl="1" indent="-233363">
              <a:spcBef>
                <a:spcPct val="20000"/>
              </a:spcBef>
              <a:spcAft>
                <a:spcPct val="75000"/>
              </a:spcAft>
              <a:buClr>
                <a:srgbClr val="FF9900"/>
              </a:buClr>
              <a:buFontTx/>
              <a:buChar char="•"/>
            </a:pPr>
            <a:r>
              <a:rPr lang="es-ES" sz="2400" b="0" dirty="0"/>
              <a:t>contenedor (</a:t>
            </a:r>
            <a:r>
              <a:rPr lang="es-ES" sz="2400" b="0" dirty="0" err="1"/>
              <a:t>wrapper</a:t>
            </a:r>
            <a:r>
              <a:rPr lang="es-ES" sz="2400" b="0" dirty="0"/>
              <a:t>) suele encerrar la mayor parte de los contenidos de la página y se emplea para definir las características básicas de la página: su anchura, sus bordes, imágenes laterales, etc.</a:t>
            </a:r>
          </a:p>
          <a:p>
            <a:pPr marL="690563" lvl="1" indent="-233363">
              <a:spcBef>
                <a:spcPct val="20000"/>
              </a:spcBef>
              <a:spcAft>
                <a:spcPct val="75000"/>
              </a:spcAft>
              <a:buClr>
                <a:srgbClr val="FF9900"/>
              </a:buClr>
              <a:buFontTx/>
              <a:buChar char="•"/>
            </a:pPr>
            <a:endParaRPr kumimoji="0" lang="es-ES" sz="2400" b="0" i="0" u="none" strike="noStrike" kern="120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1709301576"/>
      </p:ext>
    </p:extLst>
  </p:cSld>
  <p:clrMapOvr>
    <a:masterClrMapping/>
  </p:clrMapOvr>
  <p:transition spd="med">
    <p:wipe dir="d"/>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eaLnBrk="1" hangingPunct="1">
              <a:spcAft>
                <a:spcPct val="75000"/>
              </a:spcAft>
              <a:buClr>
                <a:srgbClr val="FF9900"/>
              </a:buClr>
            </a:pPr>
            <a:r>
              <a:rPr lang="es-ES" sz="2400" dirty="0"/>
              <a:t>Las páginas HTML están estructuradas en dos partes bien diferenciadas: la cabecera y el cuerpo de la página.</a:t>
            </a:r>
          </a:p>
          <a:p>
            <a:pPr marL="233363" indent="-233363" eaLnBrk="1" hangingPunct="1">
              <a:spcAft>
                <a:spcPct val="75000"/>
              </a:spcAft>
              <a:buClr>
                <a:srgbClr val="FF9900"/>
              </a:buClr>
              <a:buNone/>
            </a:pPr>
            <a:r>
              <a:rPr lang="es-ES" sz="1500" dirty="0"/>
              <a:t>&lt;!Tipo de documento&gt;</a:t>
            </a:r>
          </a:p>
          <a:p>
            <a:pPr marL="233363" indent="-233363" eaLnBrk="1" hangingPunct="1">
              <a:spcAft>
                <a:spcPct val="75000"/>
              </a:spcAft>
              <a:buClr>
                <a:srgbClr val="FF9900"/>
              </a:buClr>
              <a:buNone/>
            </a:pPr>
            <a:r>
              <a:rPr lang="es-ES" sz="1500" dirty="0"/>
              <a:t>&lt;</a:t>
            </a:r>
            <a:r>
              <a:rPr lang="es-ES" sz="1500" dirty="0" err="1"/>
              <a:t>html</a:t>
            </a:r>
            <a:r>
              <a:rPr lang="es-ES" sz="1500" dirty="0"/>
              <a:t>&gt;</a:t>
            </a:r>
          </a:p>
          <a:p>
            <a:pPr marL="233363" indent="-233363" eaLnBrk="1" hangingPunct="1">
              <a:spcAft>
                <a:spcPct val="75000"/>
              </a:spcAft>
              <a:buClr>
                <a:srgbClr val="FF9900"/>
              </a:buClr>
              <a:buNone/>
            </a:pPr>
            <a:r>
              <a:rPr lang="es-ES" sz="1500" dirty="0"/>
              <a:t>&lt;head&gt;</a:t>
            </a:r>
          </a:p>
          <a:p>
            <a:pPr marL="233363" indent="-233363" eaLnBrk="1" hangingPunct="1">
              <a:spcAft>
                <a:spcPct val="75000"/>
              </a:spcAft>
              <a:buClr>
                <a:srgbClr val="FF9900"/>
              </a:buClr>
              <a:buNone/>
            </a:pPr>
            <a:r>
              <a:rPr lang="es-ES" sz="1500" dirty="0"/>
              <a:t>…</a:t>
            </a:r>
          </a:p>
          <a:p>
            <a:pPr marL="233363" indent="-233363" eaLnBrk="1" hangingPunct="1">
              <a:spcAft>
                <a:spcPct val="75000"/>
              </a:spcAft>
              <a:buClr>
                <a:srgbClr val="FF9900"/>
              </a:buClr>
              <a:buNone/>
            </a:pPr>
            <a:r>
              <a:rPr lang="es-ES" sz="1500" dirty="0"/>
              <a:t>&lt;/head&gt;</a:t>
            </a:r>
          </a:p>
          <a:p>
            <a:pPr marL="233363" lvl="0" indent="-233363">
              <a:spcAft>
                <a:spcPct val="75000"/>
              </a:spcAft>
              <a:buClr>
                <a:srgbClr val="FF9900"/>
              </a:buClr>
              <a:buNone/>
            </a:pPr>
            <a:r>
              <a:rPr lang="es-ES" sz="1500" dirty="0">
                <a:solidFill>
                  <a:srgbClr val="FFFFFF"/>
                </a:solidFill>
              </a:rPr>
              <a:t>&lt;</a:t>
            </a:r>
            <a:r>
              <a:rPr lang="es-ES" sz="1500" dirty="0" err="1">
                <a:solidFill>
                  <a:srgbClr val="FFFFFF"/>
                </a:solidFill>
              </a:rPr>
              <a:t>body</a:t>
            </a:r>
            <a:r>
              <a:rPr lang="es-ES" sz="1500" dirty="0">
                <a:solidFill>
                  <a:srgbClr val="FFFFFF"/>
                </a:solidFill>
              </a:rPr>
              <a:t>&gt;</a:t>
            </a:r>
          </a:p>
          <a:p>
            <a:pPr marL="233363" lvl="0" indent="-233363">
              <a:spcAft>
                <a:spcPct val="75000"/>
              </a:spcAft>
              <a:buClr>
                <a:srgbClr val="FF9900"/>
              </a:buClr>
              <a:buNone/>
            </a:pPr>
            <a:r>
              <a:rPr lang="es-ES" sz="1500" dirty="0">
                <a:solidFill>
                  <a:srgbClr val="FFFFFF"/>
                </a:solidFill>
              </a:rPr>
              <a:t>…</a:t>
            </a:r>
          </a:p>
          <a:p>
            <a:pPr marL="233363" lvl="0" indent="-233363">
              <a:spcAft>
                <a:spcPct val="75000"/>
              </a:spcAft>
              <a:buClr>
                <a:srgbClr val="FF9900"/>
              </a:buClr>
              <a:buNone/>
            </a:pPr>
            <a:r>
              <a:rPr lang="es-ES" sz="1500" dirty="0">
                <a:solidFill>
                  <a:srgbClr val="FFFFFF"/>
                </a:solidFill>
              </a:rPr>
              <a:t>&lt;/</a:t>
            </a:r>
            <a:r>
              <a:rPr lang="es-ES" sz="1500" dirty="0" err="1">
                <a:solidFill>
                  <a:srgbClr val="FFFFFF"/>
                </a:solidFill>
              </a:rPr>
              <a:t>body</a:t>
            </a:r>
            <a:r>
              <a:rPr lang="es-ES" sz="1500" dirty="0">
                <a:solidFill>
                  <a:srgbClr val="FFFFFF"/>
                </a:solidFill>
              </a:rPr>
              <a:t>&gt;</a:t>
            </a:r>
          </a:p>
          <a:p>
            <a:pPr marL="233363" lvl="0" indent="-233363">
              <a:spcAft>
                <a:spcPct val="75000"/>
              </a:spcAft>
              <a:buClr>
                <a:srgbClr val="FF9900"/>
              </a:buClr>
              <a:buNone/>
            </a:pPr>
            <a:r>
              <a:rPr lang="es-ES" sz="1500" dirty="0">
                <a:solidFill>
                  <a:srgbClr val="FFFFFF"/>
                </a:solidFill>
              </a:rPr>
              <a:t>&lt;/</a:t>
            </a:r>
            <a:r>
              <a:rPr lang="es-ES" sz="1500" dirty="0" err="1">
                <a:solidFill>
                  <a:srgbClr val="FFFFFF"/>
                </a:solidFill>
              </a:rPr>
              <a:t>html</a:t>
            </a:r>
            <a:r>
              <a:rPr lang="es-ES" sz="1500" dirty="0">
                <a:solidFill>
                  <a:srgbClr val="FFFFFF"/>
                </a:solidFill>
              </a:rPr>
              <a:t>&gt;</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Estructura de un documento creado con lenguaje de marcas</a:t>
            </a:r>
            <a:endParaRPr kumimoji="0" lang="es-ES" sz="32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214313" y="7302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3200" b="0" i="0" u="none" strike="noStrike" kern="1200" cap="none" spc="0" normalizeH="0" baseline="0" noProof="0">
                <a:ln>
                  <a:noFill/>
                </a:ln>
                <a:solidFill>
                  <a:srgbClr val="005AB4"/>
                </a:solidFill>
                <a:effectLst/>
                <a:uLnTx/>
                <a:uFillTx/>
                <a:latin typeface="+mj-lt"/>
                <a:ea typeface="+mj-ea"/>
                <a:cs typeface="+mj-cs"/>
              </a:rPr>
              <a:t>		</a:t>
            </a:r>
            <a:endParaRPr kumimoji="0" lang="es-ES" sz="3200" b="0" i="0" u="none" strike="noStrike" kern="1200" cap="none" spc="0" normalizeH="0" baseline="0" noProof="0" dirty="0">
              <a:ln>
                <a:noFill/>
              </a:ln>
              <a:solidFill>
                <a:srgbClr val="005AB4"/>
              </a:solidFill>
              <a:effectLst/>
              <a:uLnTx/>
              <a:uFillTx/>
              <a:latin typeface="+mj-lt"/>
              <a:ea typeface="+mj-ea"/>
              <a:cs typeface="+mj-cs"/>
            </a:endParaRPr>
          </a:p>
        </p:txBody>
      </p:sp>
      <p:sp>
        <p:nvSpPr>
          <p:cNvPr id="4"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Marcos, capas y tablas</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
        <p:nvSpPr>
          <p:cNvPr id="5" name="Rectangle 4"/>
          <p:cNvSpPr txBox="1">
            <a:spLocks noChangeArrowheads="1"/>
          </p:cNvSpPr>
          <p:nvPr/>
        </p:nvSpPr>
        <p:spPr bwMode="auto">
          <a:xfrm>
            <a:off x="228600" y="865188"/>
            <a:ext cx="8431213" cy="533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690563" lvl="1" indent="-233363">
              <a:spcBef>
                <a:spcPct val="20000"/>
              </a:spcBef>
              <a:spcAft>
                <a:spcPct val="75000"/>
              </a:spcAft>
              <a:buClr>
                <a:srgbClr val="FF9900"/>
              </a:buClr>
              <a:buFontTx/>
              <a:buChar char="•"/>
            </a:pPr>
            <a:r>
              <a:rPr lang="es-ES" sz="2400" b="0" dirty="0"/>
              <a:t>cabecera (</a:t>
            </a:r>
            <a:r>
              <a:rPr lang="es-ES" sz="2400" b="0" dirty="0" err="1"/>
              <a:t>header</a:t>
            </a:r>
            <a:r>
              <a:rPr lang="es-ES" sz="2400" b="0" dirty="0"/>
              <a:t>) que incluye todos los elementos invariantes de la parte superior de la página (logotipo, imagen o banner, cuadro de búsqueda superior, etc.)</a:t>
            </a:r>
          </a:p>
          <a:p>
            <a:pPr marL="690563" lvl="1" indent="-233363">
              <a:spcBef>
                <a:spcPct val="20000"/>
              </a:spcBef>
              <a:spcAft>
                <a:spcPct val="75000"/>
              </a:spcAft>
              <a:buClr>
                <a:srgbClr val="FF9900"/>
              </a:buClr>
              <a:buFontTx/>
              <a:buChar char="•"/>
            </a:pPr>
            <a:r>
              <a:rPr lang="es-ES" sz="2400" b="0" dirty="0"/>
              <a:t>contenido (</a:t>
            </a:r>
            <a:r>
              <a:rPr lang="es-ES" sz="2400" b="0" dirty="0" err="1"/>
              <a:t>content</a:t>
            </a:r>
            <a:r>
              <a:rPr lang="es-ES" sz="2400" b="0" dirty="0"/>
              <a:t>) engloba el contenido principal del sitio (la zona de noticias, la zona de artículos, la zona de productos, etc. dependiendo del tipo de sitio web)</a:t>
            </a:r>
          </a:p>
          <a:p>
            <a:pPr marL="690563" lvl="1" indent="-233363">
              <a:spcBef>
                <a:spcPct val="20000"/>
              </a:spcBef>
              <a:spcAft>
                <a:spcPct val="75000"/>
              </a:spcAft>
              <a:buClr>
                <a:srgbClr val="FF9900"/>
              </a:buClr>
              <a:buFontTx/>
              <a:buChar char="•"/>
            </a:pPr>
            <a:r>
              <a:rPr lang="es-ES" sz="2400" b="0" dirty="0" err="1"/>
              <a:t>menu</a:t>
            </a:r>
            <a:r>
              <a:rPr lang="es-ES" sz="2400" b="0" dirty="0"/>
              <a:t> (</a:t>
            </a:r>
            <a:r>
              <a:rPr lang="es-ES" sz="2400" b="0" dirty="0" err="1"/>
              <a:t>menu</a:t>
            </a:r>
            <a:r>
              <a:rPr lang="es-ES" sz="2400" b="0" dirty="0"/>
              <a:t>) se emplea para agrupar todos los elementos del menú lateral de navegación de la página</a:t>
            </a:r>
          </a:p>
          <a:p>
            <a:pPr marL="690563" lvl="1" indent="-233363">
              <a:spcBef>
                <a:spcPct val="20000"/>
              </a:spcBef>
              <a:spcAft>
                <a:spcPct val="75000"/>
              </a:spcAft>
              <a:buClr>
                <a:srgbClr val="FF9900"/>
              </a:buClr>
              <a:buFontTx/>
              <a:buChar char="•"/>
            </a:pPr>
            <a:r>
              <a:rPr lang="es-ES" sz="2400" b="0" dirty="0"/>
              <a:t>pie (</a:t>
            </a:r>
            <a:r>
              <a:rPr lang="es-ES" sz="2400" b="0" dirty="0" err="1"/>
              <a:t>footer</a:t>
            </a:r>
            <a:r>
              <a:rPr lang="es-ES" sz="2400" b="0" dirty="0"/>
              <a:t>) que incluye todos los elementos invariantes de la parte inferior de la página (aviso de copyright, política de privacidad, términos de uso, etc.)</a:t>
            </a:r>
          </a:p>
          <a:p>
            <a:pPr marL="690563" lvl="1" indent="-233363">
              <a:spcBef>
                <a:spcPct val="20000"/>
              </a:spcBef>
              <a:spcAft>
                <a:spcPct val="75000"/>
              </a:spcAft>
              <a:buClr>
                <a:srgbClr val="FF9900"/>
              </a:buClr>
              <a:buFontTx/>
              <a:buChar char="•"/>
            </a:pPr>
            <a:endParaRPr lang="es-ES" sz="2400" b="0" dirty="0"/>
          </a:p>
          <a:p>
            <a:pPr marL="690563" lvl="1" indent="-233363">
              <a:spcBef>
                <a:spcPct val="20000"/>
              </a:spcBef>
              <a:spcAft>
                <a:spcPct val="75000"/>
              </a:spcAft>
              <a:buClr>
                <a:srgbClr val="FF9900"/>
              </a:buClr>
              <a:buFontTx/>
              <a:buChar char="•"/>
            </a:pPr>
            <a:endParaRPr kumimoji="0" lang="es-ES" sz="2400" b="0" i="0" u="none" strike="noStrike" kern="120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1709301576"/>
      </p:ext>
    </p:extLst>
  </p:cSld>
  <p:clrMapOvr>
    <a:masterClrMapping/>
  </p:clrMapOvr>
  <p:transition spd="med">
    <p:wipe dir="d"/>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214313" y="7302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3200" b="0" i="0" u="none" strike="noStrike" kern="1200" cap="none" spc="0" normalizeH="0" baseline="0" noProof="0">
                <a:ln>
                  <a:noFill/>
                </a:ln>
                <a:solidFill>
                  <a:srgbClr val="005AB4"/>
                </a:solidFill>
                <a:effectLst/>
                <a:uLnTx/>
                <a:uFillTx/>
                <a:latin typeface="+mj-lt"/>
                <a:ea typeface="+mj-ea"/>
                <a:cs typeface="+mj-cs"/>
              </a:rPr>
              <a:t>		</a:t>
            </a:r>
            <a:endParaRPr kumimoji="0" lang="es-ES" sz="3200" b="0" i="0" u="none" strike="noStrike" kern="1200" cap="none" spc="0" normalizeH="0" baseline="0" noProof="0" dirty="0">
              <a:ln>
                <a:noFill/>
              </a:ln>
              <a:solidFill>
                <a:srgbClr val="005AB4"/>
              </a:solidFill>
              <a:effectLst/>
              <a:uLnTx/>
              <a:uFillTx/>
              <a:latin typeface="+mj-lt"/>
              <a:ea typeface="+mj-ea"/>
              <a:cs typeface="+mj-cs"/>
            </a:endParaRPr>
          </a:p>
        </p:txBody>
      </p:sp>
      <p:sp>
        <p:nvSpPr>
          <p:cNvPr id="4"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Marcos, capas y tablas</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
        <p:nvSpPr>
          <p:cNvPr id="5" name="Rectangle 4"/>
          <p:cNvSpPr txBox="1">
            <a:spLocks noChangeArrowheads="1"/>
          </p:cNvSpPr>
          <p:nvPr/>
        </p:nvSpPr>
        <p:spPr bwMode="auto">
          <a:xfrm>
            <a:off x="228600" y="865188"/>
            <a:ext cx="8431213" cy="533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690563" lvl="1" indent="-233363">
              <a:spcBef>
                <a:spcPct val="20000"/>
              </a:spcBef>
              <a:spcAft>
                <a:spcPct val="75000"/>
              </a:spcAft>
              <a:buClr>
                <a:srgbClr val="FF9900"/>
              </a:buClr>
              <a:buFontTx/>
              <a:buChar char="•"/>
            </a:pPr>
            <a:r>
              <a:rPr lang="es-ES" sz="2400" b="0" dirty="0"/>
              <a:t>lateral (</a:t>
            </a:r>
            <a:r>
              <a:rPr lang="es-ES" sz="2400" b="0" dirty="0" err="1"/>
              <a:t>sidebar</a:t>
            </a:r>
            <a:r>
              <a:rPr lang="es-ES" sz="2400" b="0" dirty="0"/>
              <a:t>) se emplea para agrupar los elementos de las columnas laterales y secundarias de la página.</a:t>
            </a:r>
          </a:p>
          <a:p>
            <a:pPr marL="690563" lvl="1" indent="-233363">
              <a:spcBef>
                <a:spcPct val="20000"/>
              </a:spcBef>
              <a:spcAft>
                <a:spcPct val="75000"/>
              </a:spcAft>
              <a:buClr>
                <a:srgbClr val="FF9900"/>
              </a:buClr>
              <a:buFontTx/>
              <a:buChar char="•"/>
            </a:pPr>
            <a:endParaRPr kumimoji="0" lang="es-ES" sz="2400" b="0" i="0" u="none" strike="noStrike" kern="120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1709301576"/>
      </p:ext>
    </p:extLst>
  </p:cSld>
  <p:clrMapOvr>
    <a:masterClrMapping/>
  </p:clrMapOvr>
  <p:transition spd="med">
    <p:wipe dir="d"/>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214313" y="7302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3200" b="0" i="0" u="none" strike="noStrike" kern="1200" cap="none" spc="0" normalizeH="0" baseline="0" noProof="0">
                <a:ln>
                  <a:noFill/>
                </a:ln>
                <a:solidFill>
                  <a:srgbClr val="005AB4"/>
                </a:solidFill>
                <a:effectLst/>
                <a:uLnTx/>
                <a:uFillTx/>
                <a:latin typeface="+mj-lt"/>
                <a:ea typeface="+mj-ea"/>
                <a:cs typeface="+mj-cs"/>
              </a:rPr>
              <a:t>		</a:t>
            </a:r>
            <a:endParaRPr kumimoji="0" lang="es-ES" sz="3200" b="0" i="0" u="none" strike="noStrike" kern="1200" cap="none" spc="0" normalizeH="0" baseline="0" noProof="0" dirty="0">
              <a:ln>
                <a:noFill/>
              </a:ln>
              <a:solidFill>
                <a:srgbClr val="005AB4"/>
              </a:solidFill>
              <a:effectLst/>
              <a:uLnTx/>
              <a:uFillTx/>
              <a:latin typeface="+mj-lt"/>
              <a:ea typeface="+mj-ea"/>
              <a:cs typeface="+mj-cs"/>
            </a:endParaRPr>
          </a:p>
        </p:txBody>
      </p:sp>
      <p:sp>
        <p:nvSpPr>
          <p:cNvPr id="4"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Marcos, capas y tablas</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
        <p:nvSpPr>
          <p:cNvPr id="5" name="Rectangle 4"/>
          <p:cNvSpPr txBox="1">
            <a:spLocks noChangeArrowheads="1"/>
          </p:cNvSpPr>
          <p:nvPr/>
        </p:nvSpPr>
        <p:spPr bwMode="auto">
          <a:xfrm>
            <a:off x="228600" y="865188"/>
            <a:ext cx="8431213" cy="533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3363" lvl="0" indent="-233363">
              <a:spcBef>
                <a:spcPct val="20000"/>
              </a:spcBef>
              <a:spcAft>
                <a:spcPct val="75000"/>
              </a:spcAft>
              <a:buClr>
                <a:srgbClr val="FF9900"/>
              </a:buClr>
              <a:buFontTx/>
              <a:buChar char="•"/>
            </a:pPr>
            <a:r>
              <a:rPr lang="es-ES" sz="2400" b="0" noProof="0" dirty="0"/>
              <a:t>El esqueleto de una web podría ser el siguiente:</a:t>
            </a:r>
          </a:p>
          <a:p>
            <a:pPr marL="233363" lvl="0" indent="-233363">
              <a:spcBef>
                <a:spcPct val="20000"/>
              </a:spcBef>
              <a:spcAft>
                <a:spcPct val="75000"/>
              </a:spcAft>
              <a:buClr>
                <a:srgbClr val="FF9900"/>
              </a:buClr>
            </a:pPr>
            <a:r>
              <a:rPr lang="es-ES" sz="2400" dirty="0"/>
              <a:t>&lt;</a:t>
            </a:r>
            <a:r>
              <a:rPr lang="es-ES" sz="2400" dirty="0" err="1"/>
              <a:t>div</a:t>
            </a:r>
            <a:r>
              <a:rPr lang="es-ES" sz="2400" dirty="0"/>
              <a:t> id="contenedor"&gt; </a:t>
            </a:r>
          </a:p>
          <a:p>
            <a:pPr marL="233363" lvl="0" indent="-233363">
              <a:spcBef>
                <a:spcPct val="20000"/>
              </a:spcBef>
              <a:spcAft>
                <a:spcPct val="75000"/>
              </a:spcAft>
              <a:buClr>
                <a:srgbClr val="FF9900"/>
              </a:buClr>
            </a:pPr>
            <a:r>
              <a:rPr lang="es-ES" sz="2400" dirty="0"/>
              <a:t>	&lt;</a:t>
            </a:r>
            <a:r>
              <a:rPr lang="es-ES" sz="2400" dirty="0" err="1"/>
              <a:t>div</a:t>
            </a:r>
            <a:r>
              <a:rPr lang="es-ES" sz="2400" dirty="0"/>
              <a:t> id="cabecera"&gt; ... &lt;/</a:t>
            </a:r>
            <a:r>
              <a:rPr lang="es-ES" sz="2400" dirty="0" err="1"/>
              <a:t>div</a:t>
            </a:r>
            <a:r>
              <a:rPr lang="es-ES" sz="2400" dirty="0"/>
              <a:t>&gt;   </a:t>
            </a:r>
          </a:p>
          <a:p>
            <a:pPr marL="233363" lvl="0" indent="-233363">
              <a:spcBef>
                <a:spcPct val="20000"/>
              </a:spcBef>
              <a:spcAft>
                <a:spcPct val="75000"/>
              </a:spcAft>
              <a:buClr>
                <a:srgbClr val="FF9900"/>
              </a:buClr>
            </a:pPr>
            <a:r>
              <a:rPr lang="es-ES" sz="2400" dirty="0"/>
              <a:t>	&lt;</a:t>
            </a:r>
            <a:r>
              <a:rPr lang="es-ES" sz="2400" dirty="0" err="1"/>
              <a:t>div</a:t>
            </a:r>
            <a:r>
              <a:rPr lang="es-ES" sz="2400" dirty="0"/>
              <a:t> id="contenido"&gt;</a:t>
            </a:r>
          </a:p>
          <a:p>
            <a:pPr marL="233363" lvl="0" indent="-233363">
              <a:spcBef>
                <a:spcPct val="20000"/>
              </a:spcBef>
              <a:spcAft>
                <a:spcPct val="75000"/>
              </a:spcAft>
              <a:buClr>
                <a:srgbClr val="FF9900"/>
              </a:buClr>
            </a:pPr>
            <a:r>
              <a:rPr lang="es-ES" sz="2400" dirty="0"/>
              <a:t>   	&lt;</a:t>
            </a:r>
            <a:r>
              <a:rPr lang="es-ES" sz="2400" dirty="0" err="1"/>
              <a:t>div</a:t>
            </a:r>
            <a:r>
              <a:rPr lang="es-ES" sz="2400" dirty="0"/>
              <a:t> id="</a:t>
            </a:r>
            <a:r>
              <a:rPr lang="es-ES" sz="2400" dirty="0" err="1"/>
              <a:t>menu</a:t>
            </a:r>
            <a:r>
              <a:rPr lang="es-ES" sz="2400" dirty="0"/>
              <a:t>"&gt; .. &lt;/</a:t>
            </a:r>
            <a:r>
              <a:rPr lang="es-ES" sz="2400" dirty="0" err="1"/>
              <a:t>div</a:t>
            </a:r>
            <a:r>
              <a:rPr lang="es-ES" sz="2400" dirty="0"/>
              <a:t>&gt; ... </a:t>
            </a:r>
          </a:p>
          <a:p>
            <a:pPr marL="233363" lvl="0" indent="-233363">
              <a:spcBef>
                <a:spcPct val="20000"/>
              </a:spcBef>
              <a:spcAft>
                <a:spcPct val="75000"/>
              </a:spcAft>
              <a:buClr>
                <a:srgbClr val="FF9900"/>
              </a:buClr>
            </a:pPr>
            <a:r>
              <a:rPr lang="es-ES" sz="2400" dirty="0"/>
              <a:t>   &lt;/</a:t>
            </a:r>
            <a:r>
              <a:rPr lang="es-ES" sz="2400" dirty="0" err="1"/>
              <a:t>div</a:t>
            </a:r>
            <a:r>
              <a:rPr lang="es-ES" sz="2400" dirty="0"/>
              <a:t>&gt;   </a:t>
            </a:r>
          </a:p>
          <a:p>
            <a:pPr marL="233363" lvl="0" indent="-233363">
              <a:spcBef>
                <a:spcPct val="20000"/>
              </a:spcBef>
              <a:spcAft>
                <a:spcPct val="75000"/>
              </a:spcAft>
              <a:buClr>
                <a:srgbClr val="FF9900"/>
              </a:buClr>
            </a:pPr>
            <a:r>
              <a:rPr lang="es-ES" sz="2400" dirty="0"/>
              <a:t>   &lt;</a:t>
            </a:r>
            <a:r>
              <a:rPr lang="es-ES" sz="2400" dirty="0" err="1"/>
              <a:t>div</a:t>
            </a:r>
            <a:r>
              <a:rPr lang="es-ES" sz="2400" dirty="0"/>
              <a:t> id="pie"&gt; ... &lt;/</a:t>
            </a:r>
            <a:r>
              <a:rPr lang="es-ES" sz="2400" dirty="0" err="1"/>
              <a:t>div</a:t>
            </a:r>
            <a:r>
              <a:rPr lang="es-ES" sz="2400" dirty="0"/>
              <a:t>&gt; </a:t>
            </a:r>
          </a:p>
          <a:p>
            <a:pPr marL="233363" lvl="0" indent="-233363">
              <a:spcBef>
                <a:spcPct val="20000"/>
              </a:spcBef>
              <a:spcAft>
                <a:spcPct val="75000"/>
              </a:spcAft>
              <a:buClr>
                <a:srgbClr val="FF9900"/>
              </a:buClr>
            </a:pPr>
            <a:r>
              <a:rPr lang="es-ES" sz="2400" dirty="0"/>
              <a:t>&lt;/</a:t>
            </a:r>
            <a:r>
              <a:rPr lang="es-ES" sz="2400" dirty="0" err="1"/>
              <a:t>div</a:t>
            </a:r>
            <a:r>
              <a:rPr lang="es-ES" sz="2400" dirty="0"/>
              <a:t>&gt;</a:t>
            </a:r>
            <a:endParaRPr kumimoji="0" lang="es-ES" sz="2400" b="0" i="0" u="none" strike="noStrike" kern="120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1709301576"/>
      </p:ext>
    </p:extLst>
  </p:cSld>
  <p:clrMapOvr>
    <a:masterClrMapping/>
  </p:clrMapOvr>
  <p:transition spd="med">
    <p:wipe dir="d"/>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214313" y="7302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3200" b="0" i="0" u="none" strike="noStrike" kern="1200" cap="none" spc="0" normalizeH="0" baseline="0" noProof="0">
                <a:ln>
                  <a:noFill/>
                </a:ln>
                <a:solidFill>
                  <a:srgbClr val="005AB4"/>
                </a:solidFill>
                <a:effectLst/>
                <a:uLnTx/>
                <a:uFillTx/>
                <a:latin typeface="+mj-lt"/>
                <a:ea typeface="+mj-ea"/>
                <a:cs typeface="+mj-cs"/>
              </a:rPr>
              <a:t>		</a:t>
            </a:r>
            <a:endParaRPr kumimoji="0" lang="es-ES" sz="3200" b="0" i="0" u="none" strike="noStrike" kern="1200" cap="none" spc="0" normalizeH="0" baseline="0" noProof="0" dirty="0">
              <a:ln>
                <a:noFill/>
              </a:ln>
              <a:solidFill>
                <a:srgbClr val="005AB4"/>
              </a:solidFill>
              <a:effectLst/>
              <a:uLnTx/>
              <a:uFillTx/>
              <a:latin typeface="+mj-lt"/>
              <a:ea typeface="+mj-ea"/>
              <a:cs typeface="+mj-cs"/>
            </a:endParaRPr>
          </a:p>
        </p:txBody>
      </p:sp>
      <p:sp>
        <p:nvSpPr>
          <p:cNvPr id="4"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Marcos, capas y tablas</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
        <p:nvSpPr>
          <p:cNvPr id="5" name="Rectangle 4"/>
          <p:cNvSpPr txBox="1">
            <a:spLocks noChangeArrowheads="1"/>
          </p:cNvSpPr>
          <p:nvPr/>
        </p:nvSpPr>
        <p:spPr bwMode="auto">
          <a:xfrm>
            <a:off x="228600" y="865188"/>
            <a:ext cx="8431213" cy="533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3363" lvl="0" indent="-233363">
              <a:spcBef>
                <a:spcPct val="20000"/>
              </a:spcBef>
              <a:spcAft>
                <a:spcPct val="75000"/>
              </a:spcAft>
              <a:buClr>
                <a:srgbClr val="FF9900"/>
              </a:buClr>
              <a:buFontTx/>
              <a:buChar char="•"/>
            </a:pPr>
            <a:r>
              <a:rPr lang="es-ES" sz="2400" b="0" dirty="0"/>
              <a:t>Otra forma de insertar capas es utilizando las etiquetas </a:t>
            </a:r>
            <a:r>
              <a:rPr lang="es-ES" sz="2400" dirty="0"/>
              <a:t>&lt;</a:t>
            </a:r>
            <a:r>
              <a:rPr lang="es-ES" sz="2400" dirty="0" err="1"/>
              <a:t>span</a:t>
            </a:r>
            <a:r>
              <a:rPr lang="es-ES" sz="2400" dirty="0"/>
              <a:t>&gt;</a:t>
            </a:r>
            <a:r>
              <a:rPr lang="es-ES" sz="2400" b="0" dirty="0"/>
              <a:t> y </a:t>
            </a:r>
            <a:r>
              <a:rPr lang="es-ES" sz="2400" dirty="0"/>
              <a:t>&lt;/</a:t>
            </a:r>
            <a:r>
              <a:rPr lang="es-ES" sz="2400" dirty="0" err="1"/>
              <a:t>span</a:t>
            </a:r>
            <a:r>
              <a:rPr lang="es-ES" sz="2400" dirty="0"/>
              <a:t>&gt; en lugar de &lt;</a:t>
            </a:r>
            <a:r>
              <a:rPr lang="es-ES" sz="2400" dirty="0" err="1"/>
              <a:t>div</a:t>
            </a:r>
            <a:r>
              <a:rPr lang="es-ES" sz="2400" dirty="0"/>
              <a:t>&gt; y &lt;/</a:t>
            </a:r>
            <a:r>
              <a:rPr lang="es-ES" sz="2400" dirty="0" err="1"/>
              <a:t>div</a:t>
            </a:r>
            <a:r>
              <a:rPr lang="es-ES" sz="2400" dirty="0"/>
              <a:t>&gt;.</a:t>
            </a:r>
          </a:p>
          <a:p>
            <a:pPr marL="233363" lvl="0" indent="-233363">
              <a:spcBef>
                <a:spcPct val="20000"/>
              </a:spcBef>
              <a:spcAft>
                <a:spcPct val="75000"/>
              </a:spcAft>
              <a:buClr>
                <a:srgbClr val="FF9900"/>
              </a:buClr>
              <a:buFontTx/>
              <a:buChar char="•"/>
            </a:pPr>
            <a:r>
              <a:rPr lang="es-ES" sz="2400" b="0" dirty="0"/>
              <a:t>La etiqueta &lt;</a:t>
            </a:r>
            <a:r>
              <a:rPr lang="es-ES" sz="2400" b="0" dirty="0" err="1"/>
              <a:t>span</a:t>
            </a:r>
            <a:r>
              <a:rPr lang="es-ES" sz="2400" b="0" dirty="0"/>
              <a:t>&gt; se utiliza para añadir características visuales a un trozo de un elemento de nuestra página web.</a:t>
            </a:r>
          </a:p>
          <a:p>
            <a:pPr marL="233363" lvl="0" indent="-233363">
              <a:spcBef>
                <a:spcPct val="20000"/>
              </a:spcBef>
              <a:spcAft>
                <a:spcPct val="75000"/>
              </a:spcAft>
              <a:buClr>
                <a:srgbClr val="FF9900"/>
              </a:buClr>
              <a:buFontTx/>
              <a:buChar char="•"/>
            </a:pPr>
            <a:r>
              <a:rPr lang="es-ES" sz="2400" b="0" dirty="0"/>
              <a:t>Se usa la etiqueta &lt;</a:t>
            </a:r>
            <a:r>
              <a:rPr lang="es-ES" sz="2400" b="0" dirty="0" err="1"/>
              <a:t>span</a:t>
            </a:r>
            <a:r>
              <a:rPr lang="es-ES" sz="2400" b="0" dirty="0"/>
              <a:t>&gt; cuando quieres encerrar trozos o parte de un elemento (por ejemplo un párrafo). Para seleccionar no partes sino conjuntos de elementos (como por ejemplo varios párrafos) hay que usar la etiqueta &lt;</a:t>
            </a:r>
            <a:r>
              <a:rPr lang="es-ES" sz="2400" b="0" dirty="0" err="1"/>
              <a:t>div</a:t>
            </a:r>
            <a:r>
              <a:rPr lang="es-ES" sz="2400" b="0" dirty="0"/>
              <a:t>&gt;.</a:t>
            </a:r>
          </a:p>
          <a:p>
            <a:pPr marL="233363" lvl="0" indent="-233363">
              <a:spcBef>
                <a:spcPct val="20000"/>
              </a:spcBef>
              <a:spcAft>
                <a:spcPct val="75000"/>
              </a:spcAft>
              <a:buClr>
                <a:srgbClr val="FF9900"/>
              </a:buClr>
              <a:buFontTx/>
              <a:buChar char="•"/>
            </a:pPr>
            <a:r>
              <a:rPr lang="es-ES" sz="2400" b="0" dirty="0"/>
              <a:t>&lt;p&gt;Estamos aprendiendo a utilizar la &lt;</a:t>
            </a:r>
            <a:r>
              <a:rPr lang="es-ES" sz="2400" b="0" dirty="0" err="1"/>
              <a:t>span</a:t>
            </a:r>
            <a:r>
              <a:rPr lang="es-ES" sz="2400" b="0" dirty="0"/>
              <a:t> </a:t>
            </a:r>
            <a:r>
              <a:rPr lang="es-ES" sz="2400" b="0" dirty="0" err="1"/>
              <a:t>class</a:t>
            </a:r>
            <a:r>
              <a:rPr lang="es-ES" sz="2400" b="0" dirty="0"/>
              <a:t>="resaltado"&gt;etiqueta </a:t>
            </a:r>
            <a:r>
              <a:rPr lang="es-ES" sz="2400" b="0" dirty="0" err="1"/>
              <a:t>span</a:t>
            </a:r>
            <a:r>
              <a:rPr lang="es-ES" sz="2400" b="0" dirty="0"/>
              <a:t>&lt;/</a:t>
            </a:r>
            <a:r>
              <a:rPr lang="es-ES" sz="2400" b="0" dirty="0" err="1"/>
              <a:t>span</a:t>
            </a:r>
            <a:r>
              <a:rPr lang="es-ES" sz="2400" b="0" dirty="0"/>
              <a:t>&gt; de </a:t>
            </a:r>
            <a:r>
              <a:rPr lang="es-ES" sz="2400" b="0" dirty="0" err="1"/>
              <a:t>Html</a:t>
            </a:r>
            <a:r>
              <a:rPr lang="es-ES" sz="2400" b="0" dirty="0"/>
              <a:t> &lt;/p&gt;</a:t>
            </a:r>
            <a:endParaRPr kumimoji="0" lang="es-ES" sz="2400" b="0" i="0" u="none" strike="noStrike" kern="1200" cap="none" spc="0" normalizeH="0" baseline="0" noProof="0" dirty="0">
              <a:ln>
                <a:noFill/>
              </a:ln>
              <a:solidFill>
                <a:srgbClr val="FFFFFF"/>
              </a:solidFill>
              <a:effectLst/>
              <a:uLnTx/>
              <a:uFillTx/>
              <a:latin typeface="+mn-lt"/>
              <a:ea typeface="+mn-ea"/>
              <a:cs typeface="+mn-cs"/>
            </a:endParaRPr>
          </a:p>
        </p:txBody>
      </p:sp>
    </p:spTree>
    <p:extLst>
      <p:ext uri="{BB962C8B-B14F-4D97-AF65-F5344CB8AC3E}">
        <p14:creationId xmlns:p14="http://schemas.microsoft.com/office/powerpoint/2010/main" val="1709301576"/>
      </p:ext>
    </p:extLst>
  </p:cSld>
  <p:clrMapOvr>
    <a:masterClrMapping/>
  </p:clrMapOvr>
  <p:transition spd="med">
    <p:wipe dir="d"/>
  </p:transition>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276225" indent="-276225">
              <a:spcAft>
                <a:spcPct val="75000"/>
              </a:spcAft>
              <a:buClr>
                <a:srgbClr val="FF9900"/>
              </a:buClr>
            </a:pPr>
            <a:r>
              <a:rPr lang="es-ES" sz="2400" dirty="0"/>
              <a:t>La razón para crear nuevas etiquetas estructurales es dividir las páginas Web en partes lógicas que describan el tipo de contenido que incluyen. Conceptualmente, piense en la página Web como un documento. Los documentos tienen encabezados, pies de página, capítulos y otras convenciones diferentes que dividen el documento en partes lógicas.</a:t>
            </a:r>
          </a:p>
          <a:p>
            <a:pPr marL="276225" indent="-276225">
              <a:spcAft>
                <a:spcPct val="75000"/>
              </a:spcAft>
              <a:buClr>
                <a:srgbClr val="FF9900"/>
              </a:buClr>
            </a:pPr>
            <a:r>
              <a:rPr lang="es-ES" sz="2400" dirty="0"/>
              <a:t>Conjunto de etiquetas que definen con mayor claridad los bloques principales de contenido que componen un documento HTML. Sin importar el contenido final mostrado por la página Web, la mayoría de páginas Web consisten en combinaciones de variantes de secciones y elementos de página comunes. </a:t>
            </a:r>
          </a:p>
          <a:p>
            <a:pPr marL="276225" indent="-276225" eaLnBrk="1" hangingPunct="1">
              <a:spcAft>
                <a:spcPct val="75000"/>
              </a:spcAft>
              <a:buClr>
                <a:srgbClr val="FF9900"/>
              </a:buClr>
            </a:pPr>
            <a:endParaRPr lang="es-ES" sz="2400" dirty="0"/>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121525974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276225" indent="-276225">
              <a:spcAft>
                <a:spcPct val="75000"/>
              </a:spcAft>
              <a:buClr>
                <a:srgbClr val="FF9900"/>
              </a:buClr>
            </a:pPr>
            <a:r>
              <a:rPr lang="es-ES" sz="2400" dirty="0"/>
              <a:t>Los nuevos elementos estructurales del HTML5 traen consigo muchas ventajas. Las más importantes son:</a:t>
            </a:r>
          </a:p>
          <a:p>
            <a:pPr marL="676275" lvl="1" indent="-276225">
              <a:spcAft>
                <a:spcPct val="75000"/>
              </a:spcAft>
              <a:buClr>
                <a:srgbClr val="FF9900"/>
              </a:buClr>
            </a:pPr>
            <a:r>
              <a:rPr lang="es-ES" sz="2400" dirty="0"/>
              <a:t>Mejora de la accesibilidad</a:t>
            </a:r>
          </a:p>
          <a:p>
            <a:pPr marL="676275" lvl="1" indent="-276225">
              <a:spcAft>
                <a:spcPct val="75000"/>
              </a:spcAft>
              <a:buClr>
                <a:srgbClr val="FF9900"/>
              </a:buClr>
            </a:pPr>
            <a:r>
              <a:rPr lang="es-ES" sz="2400" dirty="0"/>
              <a:t>Ayuda a las prácticas SEO</a:t>
            </a:r>
          </a:p>
          <a:p>
            <a:pPr marL="676275" lvl="1" indent="-276225">
              <a:spcAft>
                <a:spcPct val="75000"/>
              </a:spcAft>
              <a:buClr>
                <a:srgbClr val="FF9900"/>
              </a:buClr>
            </a:pPr>
            <a:r>
              <a:rPr lang="es-ES" sz="2400" dirty="0"/>
              <a:t>Web 3.0 o web semántica</a:t>
            </a:r>
          </a:p>
          <a:p>
            <a:pPr marL="676275" lvl="1" indent="-276225">
              <a:spcAft>
                <a:spcPct val="75000"/>
              </a:spcAft>
              <a:buClr>
                <a:srgbClr val="FF9900"/>
              </a:buClr>
            </a:pPr>
            <a:r>
              <a:rPr lang="es-ES" sz="2400" dirty="0"/>
              <a:t>Internacionalización</a:t>
            </a:r>
          </a:p>
          <a:p>
            <a:pPr marL="676275" lvl="1" indent="-276225">
              <a:spcAft>
                <a:spcPct val="75000"/>
              </a:spcAft>
              <a:buClr>
                <a:srgbClr val="FF9900"/>
              </a:buClr>
            </a:pPr>
            <a:r>
              <a:rPr lang="es-ES" sz="2400" dirty="0" err="1"/>
              <a:t>APIs</a:t>
            </a:r>
            <a:r>
              <a:rPr lang="es-ES" sz="2400" dirty="0"/>
              <a:t> más sencillas que mejoran la interoperabilidad.</a:t>
            </a:r>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1207216707"/>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slide(fromTop)">
                                      <p:cBhvr>
                                        <p:cTn id="10" dur="500"/>
                                        <p:tgtEl>
                                          <p:spTgt spid="10243">
                                            <p:txEl>
                                              <p:pRg st="1" end="1"/>
                                            </p:txEl>
                                          </p:spTgt>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slide(fromTop)">
                                      <p:cBhvr>
                                        <p:cTn id="13" dur="500"/>
                                        <p:tgtEl>
                                          <p:spTgt spid="10243">
                                            <p:txEl>
                                              <p:pRg st="2" end="2"/>
                                            </p:txEl>
                                          </p:spTgt>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slide(fromTop)">
                                      <p:cBhvr>
                                        <p:cTn id="16" dur="500"/>
                                        <p:tgtEl>
                                          <p:spTgt spid="10243">
                                            <p:txEl>
                                              <p:pRg st="3" end="3"/>
                                            </p:txEl>
                                          </p:spTgt>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Effect transition="in" filter="slide(fromTop)">
                                      <p:cBhvr>
                                        <p:cTn id="19" dur="500"/>
                                        <p:tgtEl>
                                          <p:spTgt spid="10243">
                                            <p:txEl>
                                              <p:pRg st="4" end="4"/>
                                            </p:txEl>
                                          </p:spTgt>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10243">
                                            <p:txEl>
                                              <p:pRg st="5" end="5"/>
                                            </p:txEl>
                                          </p:spTgt>
                                        </p:tgtEl>
                                        <p:attrNameLst>
                                          <p:attrName>style.visibility</p:attrName>
                                        </p:attrNameLst>
                                      </p:cBhvr>
                                      <p:to>
                                        <p:strVal val="visible"/>
                                      </p:to>
                                    </p:set>
                                    <p:animEffect transition="in" filter="slide(fromTop)">
                                      <p:cBhvr>
                                        <p:cTn id="22"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276225" indent="-276225">
              <a:spcAft>
                <a:spcPct val="75000"/>
              </a:spcAft>
              <a:buClr>
                <a:srgbClr val="FF9900"/>
              </a:buClr>
            </a:pPr>
            <a:r>
              <a:rPr lang="es-ES" sz="2400" dirty="0"/>
              <a:t>Incluyen etiquetas que dividen los documentos en las secciones comunes y que indican el contenido de cada una. Las nuevas etiquetas son: </a:t>
            </a:r>
          </a:p>
          <a:p>
            <a:pPr marL="676275" lvl="1" indent="-276225">
              <a:spcAft>
                <a:spcPct val="75000"/>
              </a:spcAft>
              <a:buClr>
                <a:srgbClr val="FF9900"/>
              </a:buClr>
            </a:pPr>
            <a:r>
              <a:rPr lang="es-ES" sz="2200" dirty="0" err="1"/>
              <a:t>Header</a:t>
            </a:r>
            <a:endParaRPr lang="es-ES" sz="2200" dirty="0"/>
          </a:p>
          <a:p>
            <a:pPr marL="676275" lvl="1" indent="-276225">
              <a:spcAft>
                <a:spcPct val="75000"/>
              </a:spcAft>
              <a:buClr>
                <a:srgbClr val="FF9900"/>
              </a:buClr>
            </a:pPr>
            <a:r>
              <a:rPr lang="es-ES" sz="2200" dirty="0" err="1"/>
              <a:t>Section</a:t>
            </a:r>
            <a:endParaRPr lang="es-ES" sz="2200" dirty="0"/>
          </a:p>
          <a:p>
            <a:pPr marL="676275" lvl="1" indent="-276225">
              <a:spcAft>
                <a:spcPct val="75000"/>
              </a:spcAft>
              <a:buClr>
                <a:srgbClr val="FF9900"/>
              </a:buClr>
            </a:pPr>
            <a:r>
              <a:rPr lang="es-ES" sz="2200" dirty="0" err="1"/>
              <a:t>Article</a:t>
            </a:r>
            <a:endParaRPr lang="es-ES" sz="2200" dirty="0"/>
          </a:p>
          <a:p>
            <a:pPr marL="676275" lvl="1" indent="-276225">
              <a:spcAft>
                <a:spcPct val="75000"/>
              </a:spcAft>
              <a:buClr>
                <a:srgbClr val="FF9900"/>
              </a:buClr>
            </a:pPr>
            <a:r>
              <a:rPr lang="es-ES" sz="2200" dirty="0" err="1"/>
              <a:t>Aside</a:t>
            </a:r>
            <a:endParaRPr lang="es-ES" sz="2200" dirty="0"/>
          </a:p>
          <a:p>
            <a:pPr marL="676275" lvl="1" indent="-276225">
              <a:spcAft>
                <a:spcPct val="75000"/>
              </a:spcAft>
              <a:buClr>
                <a:srgbClr val="FF9900"/>
              </a:buClr>
            </a:pPr>
            <a:r>
              <a:rPr lang="es-ES" sz="2200" dirty="0" err="1"/>
              <a:t>Footer</a:t>
            </a:r>
            <a:endParaRPr lang="es-ES" sz="2200" dirty="0"/>
          </a:p>
          <a:p>
            <a:pPr marL="676275" lvl="1" indent="-276225">
              <a:spcAft>
                <a:spcPct val="75000"/>
              </a:spcAft>
              <a:buClr>
                <a:srgbClr val="FF9900"/>
              </a:buClr>
            </a:pPr>
            <a:r>
              <a:rPr lang="es-ES" sz="2200" dirty="0" err="1"/>
              <a:t>Nav</a:t>
            </a:r>
            <a:endParaRPr lang="es-ES" sz="2200" dirty="0"/>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4278209297"/>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slide(fromTop)">
                                      <p:cBhvr>
                                        <p:cTn id="10" dur="500"/>
                                        <p:tgtEl>
                                          <p:spTgt spid="10243">
                                            <p:txEl>
                                              <p:pRg st="1" end="1"/>
                                            </p:txEl>
                                          </p:spTgt>
                                        </p:tgtEl>
                                      </p:cBhvr>
                                    </p:animEffect>
                                  </p:childTnLst>
                                </p:cTn>
                              </p:par>
                              <p:par>
                                <p:cTn id="11" presetID="12" presetClass="entr" presetSubtype="1"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slide(fromTop)">
                                      <p:cBhvr>
                                        <p:cTn id="13" dur="500"/>
                                        <p:tgtEl>
                                          <p:spTgt spid="10243">
                                            <p:txEl>
                                              <p:pRg st="2" end="2"/>
                                            </p:txEl>
                                          </p:spTgt>
                                        </p:tgtEl>
                                      </p:cBhvr>
                                    </p:animEffect>
                                  </p:childTnLst>
                                </p:cTn>
                              </p:par>
                              <p:par>
                                <p:cTn id="14" presetID="12" presetClass="entr" presetSubtype="1"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slide(fromTop)">
                                      <p:cBhvr>
                                        <p:cTn id="16" dur="500"/>
                                        <p:tgtEl>
                                          <p:spTgt spid="10243">
                                            <p:txEl>
                                              <p:pRg st="3" end="3"/>
                                            </p:txEl>
                                          </p:spTgt>
                                        </p:tgtEl>
                                      </p:cBhvr>
                                    </p:animEffect>
                                  </p:childTnLst>
                                </p:cTn>
                              </p:par>
                              <p:par>
                                <p:cTn id="17" presetID="12" presetClass="entr" presetSubtype="1" fill="hold" grpId="0" nodeType="withEffect">
                                  <p:stCondLst>
                                    <p:cond delay="0"/>
                                  </p:stCondLst>
                                  <p:childTnLst>
                                    <p:set>
                                      <p:cBhvr>
                                        <p:cTn id="18" dur="1" fill="hold">
                                          <p:stCondLst>
                                            <p:cond delay="0"/>
                                          </p:stCondLst>
                                        </p:cTn>
                                        <p:tgtEl>
                                          <p:spTgt spid="10243">
                                            <p:txEl>
                                              <p:pRg st="4" end="4"/>
                                            </p:txEl>
                                          </p:spTgt>
                                        </p:tgtEl>
                                        <p:attrNameLst>
                                          <p:attrName>style.visibility</p:attrName>
                                        </p:attrNameLst>
                                      </p:cBhvr>
                                      <p:to>
                                        <p:strVal val="visible"/>
                                      </p:to>
                                    </p:set>
                                    <p:animEffect transition="in" filter="slide(fromTop)">
                                      <p:cBhvr>
                                        <p:cTn id="19" dur="500"/>
                                        <p:tgtEl>
                                          <p:spTgt spid="10243">
                                            <p:txEl>
                                              <p:pRg st="4" end="4"/>
                                            </p:txEl>
                                          </p:spTgt>
                                        </p:tgtEl>
                                      </p:cBhvr>
                                    </p:animEffect>
                                  </p:childTnLst>
                                </p:cTn>
                              </p:par>
                              <p:par>
                                <p:cTn id="20" presetID="12" presetClass="entr" presetSubtype="1" fill="hold" grpId="0" nodeType="withEffect">
                                  <p:stCondLst>
                                    <p:cond delay="0"/>
                                  </p:stCondLst>
                                  <p:childTnLst>
                                    <p:set>
                                      <p:cBhvr>
                                        <p:cTn id="21" dur="1" fill="hold">
                                          <p:stCondLst>
                                            <p:cond delay="0"/>
                                          </p:stCondLst>
                                        </p:cTn>
                                        <p:tgtEl>
                                          <p:spTgt spid="10243">
                                            <p:txEl>
                                              <p:pRg st="5" end="5"/>
                                            </p:txEl>
                                          </p:spTgt>
                                        </p:tgtEl>
                                        <p:attrNameLst>
                                          <p:attrName>style.visibility</p:attrName>
                                        </p:attrNameLst>
                                      </p:cBhvr>
                                      <p:to>
                                        <p:strVal val="visible"/>
                                      </p:to>
                                    </p:set>
                                    <p:animEffect transition="in" filter="slide(fromTop)">
                                      <p:cBhvr>
                                        <p:cTn id="22" dur="500"/>
                                        <p:tgtEl>
                                          <p:spTgt spid="10243">
                                            <p:txEl>
                                              <p:pRg st="5" end="5"/>
                                            </p:txEl>
                                          </p:spTgt>
                                        </p:tgtEl>
                                      </p:cBhvr>
                                    </p:animEffect>
                                  </p:childTnLst>
                                </p:cTn>
                              </p:par>
                              <p:par>
                                <p:cTn id="23" presetID="12" presetClass="entr" presetSubtype="1" fill="hold" grpId="0" nodeType="withEffect">
                                  <p:stCondLst>
                                    <p:cond delay="0"/>
                                  </p:stCondLst>
                                  <p:childTnLst>
                                    <p:set>
                                      <p:cBhvr>
                                        <p:cTn id="24" dur="1" fill="hold">
                                          <p:stCondLst>
                                            <p:cond delay="0"/>
                                          </p:stCondLst>
                                        </p:cTn>
                                        <p:tgtEl>
                                          <p:spTgt spid="10243">
                                            <p:txEl>
                                              <p:pRg st="6" end="6"/>
                                            </p:txEl>
                                          </p:spTgt>
                                        </p:tgtEl>
                                        <p:attrNameLst>
                                          <p:attrName>style.visibility</p:attrName>
                                        </p:attrNameLst>
                                      </p:cBhvr>
                                      <p:to>
                                        <p:strVal val="visible"/>
                                      </p:to>
                                    </p:set>
                                    <p:animEffect transition="in" filter="slide(fromTop)">
                                      <p:cBhvr>
                                        <p:cTn id="25"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276225" indent="-276225">
              <a:spcAft>
                <a:spcPct val="75000"/>
              </a:spcAft>
              <a:buClr>
                <a:srgbClr val="FF9900"/>
              </a:buClr>
            </a:pPr>
            <a:r>
              <a:rPr lang="es-ES" sz="2400" dirty="0" err="1"/>
              <a:t>Area</a:t>
            </a:r>
            <a:r>
              <a:rPr lang="es-ES" sz="2400" dirty="0"/>
              <a:t> </a:t>
            </a:r>
            <a:r>
              <a:rPr lang="es-ES" sz="2400" dirty="0" err="1"/>
              <a:t>header</a:t>
            </a:r>
            <a:r>
              <a:rPr lang="es-ES" sz="2400" dirty="0"/>
              <a:t>: tiene por objeto marcar una sección de la página HTML como el encabezado. </a:t>
            </a:r>
          </a:p>
          <a:p>
            <a:pPr marL="0" indent="0">
              <a:spcAft>
                <a:spcPct val="75000"/>
              </a:spcAft>
              <a:buClr>
                <a:srgbClr val="FF9900"/>
              </a:buClr>
              <a:buNone/>
            </a:pPr>
            <a:r>
              <a:rPr lang="es-ES" sz="2400" dirty="0"/>
              <a:t>	&lt;</a:t>
            </a:r>
            <a:r>
              <a:rPr lang="es-ES" sz="2400" dirty="0" err="1"/>
              <a:t>body</a:t>
            </a:r>
            <a:r>
              <a:rPr lang="es-ES" sz="2400" dirty="0"/>
              <a:t>&gt; </a:t>
            </a:r>
          </a:p>
          <a:p>
            <a:pPr marL="0" indent="0">
              <a:spcAft>
                <a:spcPct val="75000"/>
              </a:spcAft>
              <a:buClr>
                <a:srgbClr val="FF9900"/>
              </a:buClr>
              <a:buNone/>
            </a:pPr>
            <a:r>
              <a:rPr lang="es-ES" sz="2400" b="1" dirty="0"/>
              <a:t>		&lt;</a:t>
            </a:r>
            <a:r>
              <a:rPr lang="es-ES" sz="2400" b="1" dirty="0" err="1"/>
              <a:t>header</a:t>
            </a:r>
            <a:r>
              <a:rPr lang="es-ES" sz="2400" b="1" dirty="0"/>
              <a:t>&gt;</a:t>
            </a:r>
            <a:r>
              <a:rPr lang="es-ES" sz="2400" b="1" dirty="0" err="1"/>
              <a:t>Header</a:t>
            </a:r>
            <a:r>
              <a:rPr lang="es-ES" sz="2400" b="1" dirty="0"/>
              <a:t>&lt;/</a:t>
            </a:r>
            <a:r>
              <a:rPr lang="es-ES" sz="2400" b="1" dirty="0" err="1"/>
              <a:t>header</a:t>
            </a:r>
            <a:r>
              <a:rPr lang="es-ES" sz="2400" b="1" dirty="0"/>
              <a:t>&gt;</a:t>
            </a:r>
            <a:r>
              <a:rPr lang="es-ES" sz="2400" dirty="0"/>
              <a:t> </a:t>
            </a:r>
          </a:p>
          <a:p>
            <a:pPr marL="0" indent="0">
              <a:spcAft>
                <a:spcPct val="75000"/>
              </a:spcAft>
              <a:buClr>
                <a:srgbClr val="FF9900"/>
              </a:buClr>
              <a:buNone/>
            </a:pPr>
            <a:r>
              <a:rPr lang="es-ES" sz="2400" dirty="0"/>
              <a:t>		&lt;div id='</a:t>
            </a:r>
            <a:r>
              <a:rPr lang="es-ES" sz="2400" dirty="0" err="1"/>
              <a:t>content</a:t>
            </a:r>
            <a:r>
              <a:rPr lang="es-ES" sz="2400" dirty="0"/>
              <a:t>'&gt;Content&lt;/div&gt; </a:t>
            </a:r>
          </a:p>
          <a:p>
            <a:pPr marL="0" indent="0">
              <a:spcAft>
                <a:spcPct val="75000"/>
              </a:spcAft>
              <a:buClr>
                <a:srgbClr val="FF9900"/>
              </a:buClr>
              <a:buNone/>
            </a:pPr>
            <a:r>
              <a:rPr lang="es-ES" sz="2400" dirty="0"/>
              <a:t>		&lt;div id='</a:t>
            </a:r>
            <a:r>
              <a:rPr lang="es-ES" sz="2400" dirty="0" err="1"/>
              <a:t>footer</a:t>
            </a:r>
            <a:r>
              <a:rPr lang="es-ES" sz="2400" dirty="0"/>
              <a:t>'&gt;</a:t>
            </a:r>
            <a:r>
              <a:rPr lang="es-ES" sz="2400" dirty="0" err="1"/>
              <a:t>Footer</a:t>
            </a:r>
            <a:r>
              <a:rPr lang="es-ES" sz="2400" dirty="0"/>
              <a:t>&lt;/div&gt; </a:t>
            </a:r>
          </a:p>
          <a:p>
            <a:pPr marL="0" indent="0">
              <a:spcAft>
                <a:spcPct val="75000"/>
              </a:spcAft>
              <a:buClr>
                <a:srgbClr val="FF9900"/>
              </a:buClr>
              <a:buNone/>
            </a:pPr>
            <a:r>
              <a:rPr lang="es-ES" sz="2400" dirty="0"/>
              <a:t>	&lt;/</a:t>
            </a:r>
            <a:r>
              <a:rPr lang="es-ES" sz="2400" dirty="0" err="1"/>
              <a:t>body</a:t>
            </a:r>
            <a:r>
              <a:rPr lang="es-ES" sz="2400" dirty="0"/>
              <a:t>&gt;</a:t>
            </a:r>
            <a:endParaRPr lang="es-ES" sz="2200" dirty="0"/>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2898181207"/>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slide(fromTop)">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slide(fromTop)">
                                      <p:cBhvr>
                                        <p:cTn id="27" dur="5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slide(fromTop)">
                                      <p:cBhvr>
                                        <p:cTn id="32"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276225" indent="-276225">
              <a:spcAft>
                <a:spcPct val="75000"/>
              </a:spcAft>
              <a:buClr>
                <a:srgbClr val="FF9900"/>
              </a:buClr>
            </a:pPr>
            <a:r>
              <a:rPr lang="es-ES" sz="2400" dirty="0"/>
              <a:t>Se utiliza como una introducción del elemento que la contiene. Si colocamos un HEADER en el BODY, a primer nivel, será una introducción o presentación de toda la página. Si colocamos un HEADER dentro de un SECTION, contendrá una introducción a esa sección. También se pueden colocar dentro de un ARTICLE. </a:t>
            </a:r>
          </a:p>
          <a:p>
            <a:pPr marL="276225" indent="-276225">
              <a:spcAft>
                <a:spcPct val="75000"/>
              </a:spcAft>
              <a:buClr>
                <a:srgbClr val="FF9900"/>
              </a:buClr>
            </a:pPr>
            <a:r>
              <a:rPr lang="es-ES" sz="2400" dirty="0"/>
              <a:t>El HEADER suele llevar el título, la descripción corta y el logo de la página. El HEADER por si mismo no separa contenidos, no se debe utilizar aislado, sino dentro de otra etiqueta semántica, o a primer nivel en el BODY. </a:t>
            </a:r>
            <a:endParaRPr lang="es-ES" sz="2200" dirty="0"/>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3318176767"/>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276225" indent="-276225">
              <a:spcAft>
                <a:spcPct val="75000"/>
              </a:spcAft>
              <a:buClr>
                <a:srgbClr val="FF9900"/>
              </a:buClr>
            </a:pPr>
            <a:r>
              <a:rPr lang="es-ES" sz="2200" dirty="0"/>
              <a:t>Añade una valiosa información semántica a las páginas y/o secciones</a:t>
            </a:r>
          </a:p>
          <a:p>
            <a:pPr marL="276225" indent="-276225">
              <a:spcAft>
                <a:spcPct val="75000"/>
              </a:spcAft>
              <a:buClr>
                <a:srgbClr val="FF9900"/>
              </a:buClr>
            </a:pPr>
            <a:r>
              <a:rPr lang="es-ES" sz="2200" dirty="0"/>
              <a:t>Pueden crearse varios </a:t>
            </a:r>
            <a:r>
              <a:rPr lang="es-ES" sz="2200" dirty="0" err="1"/>
              <a:t>header</a:t>
            </a:r>
            <a:r>
              <a:rPr lang="es-ES" sz="2200" dirty="0"/>
              <a:t> en una página</a:t>
            </a:r>
          </a:p>
          <a:p>
            <a:pPr marL="276225" indent="-276225">
              <a:spcAft>
                <a:spcPct val="75000"/>
              </a:spcAft>
              <a:buClr>
                <a:srgbClr val="FF9900"/>
              </a:buClr>
            </a:pPr>
            <a:r>
              <a:rPr lang="es-ES" sz="2200" dirty="0"/>
              <a:t>Puede incluir elementos </a:t>
            </a:r>
            <a:r>
              <a:rPr lang="es-ES" sz="2200" dirty="0" err="1"/>
              <a:t>nav</a:t>
            </a:r>
            <a:r>
              <a:rPr lang="es-ES" sz="2200" dirty="0"/>
              <a:t> en su interior.</a:t>
            </a:r>
          </a:p>
          <a:p>
            <a:pPr marL="276225" indent="-276225">
              <a:spcAft>
                <a:spcPct val="75000"/>
              </a:spcAft>
              <a:buClr>
                <a:srgbClr val="FF9900"/>
              </a:buClr>
            </a:pPr>
            <a:r>
              <a:rPr lang="es-ES" sz="2200" dirty="0"/>
              <a:t>Suelen contener, por lo menos, un elemento de encabezado (h1-h6). Si contiene más de uno, se agruparán con el elemento estructural </a:t>
            </a:r>
            <a:r>
              <a:rPr lang="es-ES" sz="2200" dirty="0" err="1"/>
              <a:t>hgroup</a:t>
            </a:r>
            <a:r>
              <a:rPr lang="es-ES" sz="2200" dirty="0"/>
              <a:t>.</a:t>
            </a:r>
          </a:p>
          <a:p>
            <a:pPr marL="276225" indent="-276225">
              <a:spcAft>
                <a:spcPct val="75000"/>
              </a:spcAft>
              <a:buClr>
                <a:srgbClr val="FF9900"/>
              </a:buClr>
            </a:pPr>
            <a:r>
              <a:rPr lang="es-ES" sz="2200" dirty="0"/>
              <a:t>Debe de especificarse mediante CSS que, el elemento estructural </a:t>
            </a:r>
            <a:r>
              <a:rPr lang="es-ES" sz="2200" dirty="0" err="1"/>
              <a:t>header</a:t>
            </a:r>
            <a:r>
              <a:rPr lang="es-ES" sz="2200" dirty="0"/>
              <a:t>, es un elemento de bloque.</a:t>
            </a:r>
          </a:p>
          <a:p>
            <a:pPr marL="276225" indent="-276225">
              <a:spcAft>
                <a:spcPct val="75000"/>
              </a:spcAft>
              <a:buClr>
                <a:srgbClr val="FF9900"/>
              </a:buClr>
            </a:pPr>
            <a:endParaRPr lang="es-ES" sz="2200" dirty="0"/>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350839998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slide(fromTop)">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slide(fromTop)">
                                      <p:cBhvr>
                                        <p:cTn id="27" dur="500"/>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solidFill>
                  <a:srgbClr val="FFFFFF"/>
                </a:solidFill>
              </a:rPr>
              <a:t>En el comienzo del archivo aparecen dos etiquetas: la etiqueta que indica el tipo de documento y la etiqueta &lt;</a:t>
            </a:r>
            <a:r>
              <a:rPr lang="es-ES" sz="2400" dirty="0" err="1">
                <a:solidFill>
                  <a:srgbClr val="FFFFFF"/>
                </a:solidFill>
              </a:rPr>
              <a:t>html</a:t>
            </a:r>
            <a:r>
              <a:rPr lang="es-ES" sz="2400" dirty="0">
                <a:solidFill>
                  <a:srgbClr val="FFFFFF"/>
                </a:solidFill>
              </a:rPr>
              <a:t>&gt;.</a:t>
            </a:r>
          </a:p>
          <a:p>
            <a:pPr marL="233363" lvl="0" indent="-233363">
              <a:spcAft>
                <a:spcPct val="75000"/>
              </a:spcAft>
              <a:buClr>
                <a:srgbClr val="FF9900"/>
              </a:buClr>
            </a:pPr>
            <a:r>
              <a:rPr lang="es-ES" sz="2400" dirty="0">
                <a:solidFill>
                  <a:srgbClr val="FFFFFF"/>
                </a:solidFill>
              </a:rPr>
              <a:t>Tipo de documento ( DOCTYPE)</a:t>
            </a:r>
          </a:p>
          <a:p>
            <a:pPr marL="633413" lvl="1" indent="-233363">
              <a:spcAft>
                <a:spcPct val="75000"/>
              </a:spcAft>
              <a:buClr>
                <a:srgbClr val="FF9900"/>
              </a:buClr>
            </a:pPr>
            <a:r>
              <a:rPr lang="es-ES" sz="2400" dirty="0">
                <a:solidFill>
                  <a:srgbClr val="FFFFFF"/>
                </a:solidFill>
              </a:rPr>
              <a:t>El tipo de documento no es obligatorio a efectos prácticos. Sirve para identificar el tipo de contenido del fichero al navegador web.</a:t>
            </a:r>
          </a:p>
          <a:p>
            <a:pPr marL="633413" lvl="1" indent="-233363">
              <a:spcAft>
                <a:spcPct val="75000"/>
              </a:spcAft>
              <a:buClr>
                <a:srgbClr val="FF9900"/>
              </a:buClr>
            </a:pPr>
            <a:r>
              <a:rPr lang="es-ES" sz="2400" dirty="0">
                <a:solidFill>
                  <a:srgbClr val="FFFFFF"/>
                </a:solidFill>
              </a:rPr>
              <a:t>Determina que versión de HTML utiliza el documento, una información clave que necesitan los navegadores.</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Comienzo del archivo</a:t>
            </a:r>
            <a:endParaRPr kumimoji="0" lang="es-ES" sz="32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0" indent="0">
              <a:spcAft>
                <a:spcPct val="75000"/>
              </a:spcAft>
              <a:buClr>
                <a:srgbClr val="FF9900"/>
              </a:buClr>
              <a:buNone/>
            </a:pPr>
            <a:r>
              <a:rPr lang="es-ES" sz="2200" dirty="0"/>
              <a:t>&lt;</a:t>
            </a:r>
            <a:r>
              <a:rPr lang="es-ES" sz="2200" dirty="0" err="1"/>
              <a:t>article</a:t>
            </a:r>
            <a:r>
              <a:rPr lang="es-ES" sz="2200" dirty="0"/>
              <a:t>&gt;</a:t>
            </a:r>
          </a:p>
          <a:p>
            <a:pPr marL="0" indent="0">
              <a:spcAft>
                <a:spcPct val="75000"/>
              </a:spcAft>
              <a:buClr>
                <a:srgbClr val="FF9900"/>
              </a:buClr>
              <a:buNone/>
            </a:pPr>
            <a:r>
              <a:rPr lang="es-ES" sz="2200" dirty="0"/>
              <a:t>    &lt;</a:t>
            </a:r>
            <a:r>
              <a:rPr lang="es-ES" sz="2200" dirty="0" err="1"/>
              <a:t>header</a:t>
            </a:r>
            <a:r>
              <a:rPr lang="es-ES" sz="2200" dirty="0"/>
              <a:t>&gt;</a:t>
            </a:r>
          </a:p>
          <a:p>
            <a:pPr marL="0" indent="0">
              <a:spcAft>
                <a:spcPct val="75000"/>
              </a:spcAft>
              <a:buClr>
                <a:srgbClr val="FF9900"/>
              </a:buClr>
              <a:buNone/>
            </a:pPr>
            <a:r>
              <a:rPr lang="es-ES" sz="2200" dirty="0"/>
              <a:t>      &lt;h1&gt;Guía: los nuevos elementos de HTML5&lt;/h1&gt;</a:t>
            </a:r>
          </a:p>
          <a:p>
            <a:pPr marL="276225" indent="-276225">
              <a:spcAft>
                <a:spcPct val="75000"/>
              </a:spcAft>
              <a:buClr>
                <a:srgbClr val="FF9900"/>
              </a:buClr>
            </a:pPr>
            <a:r>
              <a:rPr lang="es-ES" sz="2200" dirty="0"/>
              <a:t>    &lt;p&gt;</a:t>
            </a:r>
            <a:r>
              <a:rPr lang="es-ES" sz="2200" dirty="0" err="1"/>
              <a:t>Parrafo</a:t>
            </a:r>
            <a:r>
              <a:rPr lang="es-ES" sz="2200" dirty="0"/>
              <a:t>&lt;/p&gt;</a:t>
            </a:r>
          </a:p>
          <a:p>
            <a:pPr marL="276225" indent="-276225">
              <a:spcAft>
                <a:spcPct val="75000"/>
              </a:spcAft>
              <a:buClr>
                <a:srgbClr val="FF9900"/>
              </a:buClr>
            </a:pPr>
            <a:r>
              <a:rPr lang="es-ES" sz="2200" dirty="0"/>
              <a:t>  &lt;/</a:t>
            </a:r>
            <a:r>
              <a:rPr lang="es-ES" sz="2200" dirty="0" err="1"/>
              <a:t>header</a:t>
            </a:r>
            <a:r>
              <a:rPr lang="es-ES" sz="2200" dirty="0"/>
              <a:t>&gt;</a:t>
            </a:r>
          </a:p>
          <a:p>
            <a:pPr marL="276225" indent="-276225">
              <a:spcAft>
                <a:spcPct val="75000"/>
              </a:spcAft>
              <a:buClr>
                <a:srgbClr val="FF9900"/>
              </a:buClr>
            </a:pPr>
            <a:r>
              <a:rPr lang="es-ES" sz="2200" dirty="0"/>
              <a:t>  &lt;p&gt;Contenido&lt;/p&gt;</a:t>
            </a:r>
          </a:p>
          <a:p>
            <a:pPr marL="276225" indent="-276225">
              <a:spcAft>
                <a:spcPct val="75000"/>
              </a:spcAft>
              <a:buClr>
                <a:srgbClr val="FF9900"/>
              </a:buClr>
            </a:pPr>
            <a:r>
              <a:rPr lang="es-ES" sz="2200" dirty="0"/>
              <a:t>&lt;/</a:t>
            </a:r>
            <a:r>
              <a:rPr lang="es-ES" sz="2200" dirty="0" err="1"/>
              <a:t>article</a:t>
            </a:r>
            <a:r>
              <a:rPr lang="es-ES" sz="2200" dirty="0"/>
              <a:t>&gt;</a:t>
            </a:r>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1403569870"/>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slide(fromTop)">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slide(fromTop)">
                                      <p:cBhvr>
                                        <p:cTn id="27" dur="5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slide(fromTop)">
                                      <p:cBhvr>
                                        <p:cTn id="32" dur="500"/>
                                        <p:tgtEl>
                                          <p:spTgt spid="102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Effect transition="in" filter="slide(fromTop)">
                                      <p:cBhvr>
                                        <p:cTn id="37"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276225" indent="-276225" algn="just">
              <a:spcAft>
                <a:spcPct val="75000"/>
              </a:spcAft>
              <a:buClr>
                <a:srgbClr val="FF9900"/>
              </a:buClr>
            </a:pPr>
            <a:r>
              <a:rPr lang="es-ES" sz="2200" dirty="0" err="1"/>
              <a:t>Area</a:t>
            </a:r>
            <a:r>
              <a:rPr lang="es-ES" sz="2200" dirty="0"/>
              <a:t> </a:t>
            </a:r>
            <a:r>
              <a:rPr lang="es-ES" sz="2200" dirty="0" err="1"/>
              <a:t>section</a:t>
            </a:r>
            <a:r>
              <a:rPr lang="es-ES" sz="2200" dirty="0"/>
              <a:t>: </a:t>
            </a:r>
            <a:r>
              <a:rPr lang="es-ES" sz="2400" dirty="0"/>
              <a:t>tiene por objeto identificar porciones significativas del contenido de la página. Esta etiqueta es de alguna forma análoga a dividir un libro en capítulos.</a:t>
            </a:r>
          </a:p>
          <a:p>
            <a:pPr marL="0" indent="0">
              <a:spcAft>
                <a:spcPct val="75000"/>
              </a:spcAft>
              <a:buClr>
                <a:srgbClr val="FF9900"/>
              </a:buClr>
              <a:buNone/>
            </a:pPr>
            <a:r>
              <a:rPr lang="es-ES" sz="2400" dirty="0"/>
              <a:t>	&lt;</a:t>
            </a:r>
            <a:r>
              <a:rPr lang="es-ES" sz="2400" dirty="0" err="1"/>
              <a:t>body</a:t>
            </a:r>
            <a:r>
              <a:rPr lang="es-ES" sz="2400" dirty="0"/>
              <a:t>&gt;</a:t>
            </a:r>
          </a:p>
          <a:p>
            <a:pPr marL="400050" lvl="1" indent="0">
              <a:spcAft>
                <a:spcPct val="75000"/>
              </a:spcAft>
              <a:buClr>
                <a:srgbClr val="FF9900"/>
              </a:buClr>
              <a:buNone/>
            </a:pPr>
            <a:r>
              <a:rPr lang="es-ES" sz="2400" dirty="0"/>
              <a:t>	 &lt;</a:t>
            </a:r>
            <a:r>
              <a:rPr lang="es-ES" sz="2400" dirty="0" err="1"/>
              <a:t>header</a:t>
            </a:r>
            <a:r>
              <a:rPr lang="es-ES" sz="2400" dirty="0"/>
              <a:t>&gt;</a:t>
            </a:r>
            <a:r>
              <a:rPr lang="es-ES" sz="2400" dirty="0" err="1"/>
              <a:t>Header</a:t>
            </a:r>
            <a:r>
              <a:rPr lang="es-ES" sz="2400" dirty="0"/>
              <a:t>&lt;/</a:t>
            </a:r>
            <a:r>
              <a:rPr lang="es-ES" sz="2400" dirty="0" err="1"/>
              <a:t>header</a:t>
            </a:r>
            <a:r>
              <a:rPr lang="es-ES" sz="2400" dirty="0"/>
              <a:t>&gt; </a:t>
            </a:r>
          </a:p>
          <a:p>
            <a:pPr marL="400050" lvl="1" indent="0">
              <a:spcAft>
                <a:spcPct val="75000"/>
              </a:spcAft>
              <a:buClr>
                <a:srgbClr val="FF9900"/>
              </a:buClr>
              <a:buNone/>
            </a:pPr>
            <a:r>
              <a:rPr lang="es-ES" sz="2400" b="1" dirty="0"/>
              <a:t>	&lt;</a:t>
            </a:r>
            <a:r>
              <a:rPr lang="es-ES" sz="2400" b="1" dirty="0" err="1"/>
              <a:t>section</a:t>
            </a:r>
            <a:r>
              <a:rPr lang="es-ES" sz="2400" b="1" dirty="0"/>
              <a:t>&gt; &lt;p&gt; Esta es una sección importante de la página. &lt;/p&gt; &lt;/</a:t>
            </a:r>
            <a:r>
              <a:rPr lang="es-ES" sz="2400" b="1" dirty="0" err="1"/>
              <a:t>section</a:t>
            </a:r>
            <a:r>
              <a:rPr lang="es-ES" sz="2400" b="1" dirty="0"/>
              <a:t>&gt;</a:t>
            </a:r>
            <a:r>
              <a:rPr lang="es-ES" sz="2400" dirty="0"/>
              <a:t> </a:t>
            </a:r>
          </a:p>
          <a:p>
            <a:pPr marL="400050" lvl="1" indent="0">
              <a:spcAft>
                <a:spcPct val="75000"/>
              </a:spcAft>
              <a:buClr>
                <a:srgbClr val="FF9900"/>
              </a:buClr>
              <a:buNone/>
            </a:pPr>
            <a:r>
              <a:rPr lang="es-ES" sz="2400" dirty="0"/>
              <a:t>	&lt;div id='</a:t>
            </a:r>
            <a:r>
              <a:rPr lang="es-ES" sz="2400" dirty="0" err="1"/>
              <a:t>footer</a:t>
            </a:r>
            <a:r>
              <a:rPr lang="es-ES" sz="2400" dirty="0"/>
              <a:t>'&gt;</a:t>
            </a:r>
            <a:r>
              <a:rPr lang="es-ES" sz="2400" dirty="0" err="1"/>
              <a:t>Footer</a:t>
            </a:r>
            <a:r>
              <a:rPr lang="es-ES" sz="2400" dirty="0"/>
              <a:t>&lt;/div&gt; </a:t>
            </a:r>
          </a:p>
          <a:p>
            <a:pPr marL="0" indent="0">
              <a:spcAft>
                <a:spcPct val="75000"/>
              </a:spcAft>
              <a:buClr>
                <a:srgbClr val="FF9900"/>
              </a:buClr>
              <a:buNone/>
            </a:pPr>
            <a:r>
              <a:rPr lang="es-ES" sz="2400" dirty="0"/>
              <a:t>	&lt;/</a:t>
            </a:r>
            <a:r>
              <a:rPr lang="es-ES" sz="2400" dirty="0" err="1"/>
              <a:t>body</a:t>
            </a:r>
            <a:r>
              <a:rPr lang="es-ES" sz="2400" dirty="0"/>
              <a:t>&gt;</a:t>
            </a:r>
            <a:endParaRPr lang="es-ES" sz="2200" dirty="0"/>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3439987628"/>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slide(fromTop)">
                                      <p:cBhvr>
                                        <p:cTn id="15" dur="500"/>
                                        <p:tgtEl>
                                          <p:spTgt spid="10243">
                                            <p:txEl>
                                              <p:pRg st="2" end="2"/>
                                            </p:txEl>
                                          </p:spTgt>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slide(fromTop)">
                                      <p:cBhvr>
                                        <p:cTn id="18" dur="500"/>
                                        <p:tgtEl>
                                          <p:spTgt spid="10243">
                                            <p:txEl>
                                              <p:pRg st="3" end="3"/>
                                            </p:txEl>
                                          </p:spTgt>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slide(fromTop)">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1"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slide(fromTop)">
                                      <p:cBhvr>
                                        <p:cTn id="26"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276225" indent="-276225">
              <a:spcAft>
                <a:spcPct val="75000"/>
              </a:spcAft>
              <a:buClr>
                <a:srgbClr val="FF9900"/>
              </a:buClr>
            </a:pPr>
            <a:r>
              <a:rPr lang="es-ES" sz="2400" dirty="0"/>
              <a:t>Una SECTION agrupa contenido con un tema común, por ejemplo, las diferentes partes de un periódico: política, sociedad, deportes, ...</a:t>
            </a:r>
          </a:p>
          <a:p>
            <a:pPr marL="276225" indent="-276225">
              <a:spcAft>
                <a:spcPct val="75000"/>
              </a:spcAft>
              <a:buClr>
                <a:srgbClr val="FF9900"/>
              </a:buClr>
            </a:pPr>
            <a:r>
              <a:rPr lang="es-ES" sz="2400" dirty="0"/>
              <a:t>Un sitio de cocina podría estar organizado en secciones. Una SECTION podría ser recetas de carne, otra recetas de pescado y otra de verduras. Dentro de cada SECTION tendríamos un ARTICLE por cada receta.</a:t>
            </a:r>
          </a:p>
          <a:p>
            <a:pPr marL="276225" indent="-276225">
              <a:spcAft>
                <a:spcPct val="75000"/>
              </a:spcAft>
              <a:buClr>
                <a:srgbClr val="FF9900"/>
              </a:buClr>
            </a:pPr>
            <a:r>
              <a:rPr lang="es-ES" sz="2400" dirty="0"/>
              <a:t>Cada SECTION puede estar encabezada por una etiqueta H1, H2,... dentro de una SECTION suelen haber etiquetas ARTICLE, y también etiquetas DIV y P.</a:t>
            </a:r>
          </a:p>
          <a:p>
            <a:pPr marL="276225" indent="-276225">
              <a:spcAft>
                <a:spcPct val="75000"/>
              </a:spcAft>
              <a:buClr>
                <a:srgbClr val="FF9900"/>
              </a:buClr>
            </a:pPr>
            <a:endParaRPr lang="es-ES" sz="2200" dirty="0"/>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291955775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0" indent="0">
              <a:spcAft>
                <a:spcPct val="75000"/>
              </a:spcAft>
              <a:buClr>
                <a:srgbClr val="FF9900"/>
              </a:buClr>
              <a:buNone/>
            </a:pPr>
            <a:r>
              <a:rPr lang="es-ES" sz="2200" dirty="0"/>
              <a:t>&lt;</a:t>
            </a:r>
            <a:r>
              <a:rPr lang="es-ES" sz="2200" dirty="0" err="1"/>
              <a:t>section</a:t>
            </a:r>
            <a:r>
              <a:rPr lang="es-ES" sz="2200" dirty="0"/>
              <a:t>&gt;</a:t>
            </a:r>
          </a:p>
          <a:p>
            <a:pPr marL="0" indent="0">
              <a:spcAft>
                <a:spcPct val="75000"/>
              </a:spcAft>
              <a:buClr>
                <a:srgbClr val="FF9900"/>
              </a:buClr>
              <a:buNone/>
            </a:pPr>
            <a:r>
              <a:rPr lang="es-ES" sz="2200" dirty="0"/>
              <a:t>	&lt;h1&gt;Diseño Gráfico&lt;/h1&gt;</a:t>
            </a:r>
          </a:p>
          <a:p>
            <a:pPr marL="0" indent="0">
              <a:spcAft>
                <a:spcPct val="75000"/>
              </a:spcAft>
              <a:buClr>
                <a:srgbClr val="FF9900"/>
              </a:buClr>
              <a:buNone/>
            </a:pPr>
            <a:r>
              <a:rPr lang="es-ES" sz="2200" dirty="0"/>
              <a:t>	&lt;p&gt;Logotipos, carteles publicitarios, web,… &lt;/p&gt;</a:t>
            </a:r>
          </a:p>
          <a:p>
            <a:pPr marL="276225" indent="-276225">
              <a:spcAft>
                <a:spcPct val="75000"/>
              </a:spcAft>
              <a:buClr>
                <a:srgbClr val="FF9900"/>
              </a:buClr>
            </a:pPr>
            <a:r>
              <a:rPr lang="es-ES" sz="2200" dirty="0"/>
              <a:t>&lt;/</a:t>
            </a:r>
            <a:r>
              <a:rPr lang="es-ES" sz="2200" dirty="0" err="1"/>
              <a:t>section</a:t>
            </a:r>
            <a:r>
              <a:rPr lang="es-ES" sz="2200" dirty="0"/>
              <a:t>&gt;</a:t>
            </a:r>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1957460170"/>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slide(fromTop)">
                                      <p:cBhvr>
                                        <p:cTn id="22"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276225" indent="-276225">
              <a:spcAft>
                <a:spcPct val="75000"/>
              </a:spcAft>
              <a:buClr>
                <a:srgbClr val="FF9900"/>
              </a:buClr>
            </a:pPr>
            <a:r>
              <a:rPr lang="es-ES" sz="2400" dirty="0" err="1"/>
              <a:t>Area</a:t>
            </a:r>
            <a:r>
              <a:rPr lang="es-ES" sz="2400" dirty="0"/>
              <a:t> </a:t>
            </a:r>
            <a:r>
              <a:rPr lang="es-ES" sz="2400" dirty="0" err="1"/>
              <a:t>article</a:t>
            </a:r>
            <a:r>
              <a:rPr lang="es-ES" sz="2200" dirty="0"/>
              <a:t>: </a:t>
            </a:r>
            <a:r>
              <a:rPr lang="es-ES" sz="2400" dirty="0"/>
              <a:t>identifica las secciones principales del contenido dentro de la página Web. Piense en un blog, donde cada publicación de cada individuo constituye una porción significativa de contenido.</a:t>
            </a:r>
          </a:p>
          <a:p>
            <a:pPr marL="0" indent="0">
              <a:spcAft>
                <a:spcPct val="75000"/>
              </a:spcAft>
              <a:buClr>
                <a:srgbClr val="FF9900"/>
              </a:buClr>
              <a:buNone/>
            </a:pPr>
            <a:r>
              <a:rPr lang="es-ES" sz="2400" dirty="0"/>
              <a:t>    &lt;</a:t>
            </a:r>
            <a:r>
              <a:rPr lang="es-ES" sz="2400" dirty="0" err="1"/>
              <a:t>body</a:t>
            </a:r>
            <a:r>
              <a:rPr lang="es-ES" sz="2400" dirty="0"/>
              <a:t>&gt; </a:t>
            </a:r>
          </a:p>
          <a:p>
            <a:pPr marL="400050" lvl="1" indent="0">
              <a:spcAft>
                <a:spcPct val="75000"/>
              </a:spcAft>
              <a:buClr>
                <a:srgbClr val="FF9900"/>
              </a:buClr>
              <a:buNone/>
            </a:pPr>
            <a:r>
              <a:rPr lang="es-ES" sz="2400" dirty="0"/>
              <a:t>&lt;</a:t>
            </a:r>
            <a:r>
              <a:rPr lang="es-ES" sz="2400" dirty="0" err="1"/>
              <a:t>header</a:t>
            </a:r>
            <a:r>
              <a:rPr lang="es-ES" sz="2400" dirty="0"/>
              <a:t>&gt;</a:t>
            </a:r>
            <a:r>
              <a:rPr lang="es-ES" sz="2400" dirty="0" err="1"/>
              <a:t>Header</a:t>
            </a:r>
            <a:r>
              <a:rPr lang="es-ES" sz="2400" dirty="0"/>
              <a:t>&lt;/</a:t>
            </a:r>
            <a:r>
              <a:rPr lang="es-ES" sz="2400" dirty="0" err="1"/>
              <a:t>header</a:t>
            </a:r>
            <a:r>
              <a:rPr lang="es-ES" sz="2400" dirty="0"/>
              <a:t>&gt; </a:t>
            </a:r>
          </a:p>
          <a:p>
            <a:pPr marL="400050" lvl="1" indent="0">
              <a:spcAft>
                <a:spcPct val="75000"/>
              </a:spcAft>
              <a:buClr>
                <a:srgbClr val="FF9900"/>
              </a:buClr>
              <a:buNone/>
            </a:pPr>
            <a:r>
              <a:rPr lang="es-ES" sz="2400" dirty="0"/>
              <a:t>&lt;</a:t>
            </a:r>
            <a:r>
              <a:rPr lang="es-ES" sz="2400" dirty="0" err="1"/>
              <a:t>section</a:t>
            </a:r>
            <a:r>
              <a:rPr lang="es-ES" sz="2400" dirty="0"/>
              <a:t>&gt;</a:t>
            </a:r>
          </a:p>
          <a:p>
            <a:pPr marL="400050" lvl="1" indent="0">
              <a:spcAft>
                <a:spcPct val="75000"/>
              </a:spcAft>
              <a:buClr>
                <a:srgbClr val="FF9900"/>
              </a:buClr>
              <a:buNone/>
            </a:pPr>
            <a:r>
              <a:rPr lang="es-ES" sz="2400" dirty="0"/>
              <a:t> &lt;</a:t>
            </a:r>
            <a:r>
              <a:rPr lang="es-ES" sz="2400" dirty="0" err="1"/>
              <a:t>article</a:t>
            </a:r>
            <a:r>
              <a:rPr lang="es-ES" sz="2400" dirty="0"/>
              <a:t>&gt; &lt;p&gt; Esta es una sección importante del contenido de la página. Tal vez una publicación en blog. &lt;/p&gt; &lt;/</a:t>
            </a:r>
            <a:r>
              <a:rPr lang="es-ES" sz="2400" dirty="0" err="1"/>
              <a:t>article</a:t>
            </a:r>
            <a:r>
              <a:rPr lang="es-ES" sz="2400" dirty="0"/>
              <a:t>&gt;</a:t>
            </a:r>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113326693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slide(fromTop)">
                                      <p:cBhvr>
                                        <p:cTn id="15" dur="500"/>
                                        <p:tgtEl>
                                          <p:spTgt spid="10243">
                                            <p:txEl>
                                              <p:pRg st="2" end="2"/>
                                            </p:txEl>
                                          </p:spTgt>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slide(fromTop)">
                                      <p:cBhvr>
                                        <p:cTn id="18" dur="500"/>
                                        <p:tgtEl>
                                          <p:spTgt spid="10243">
                                            <p:txEl>
                                              <p:pRg st="3" end="3"/>
                                            </p:txEl>
                                          </p:spTgt>
                                        </p:tgtEl>
                                      </p:cBhvr>
                                    </p:animEffect>
                                  </p:childTnLst>
                                </p:cTn>
                              </p:par>
                              <p:par>
                                <p:cTn id="19" presetID="12" presetClass="entr" presetSubtype="1"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slide(fromTop)">
                                      <p:cBhvr>
                                        <p:cTn id="21" dur="500"/>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400050" lvl="1" indent="0">
              <a:spcAft>
                <a:spcPct val="75000"/>
              </a:spcAft>
              <a:buClr>
                <a:srgbClr val="FF9900"/>
              </a:buClr>
              <a:buNone/>
            </a:pPr>
            <a:r>
              <a:rPr lang="es-ES" sz="2400" dirty="0"/>
              <a:t>&lt;</a:t>
            </a:r>
            <a:r>
              <a:rPr lang="es-ES" sz="2400" dirty="0" err="1"/>
              <a:t>article</a:t>
            </a:r>
            <a:r>
              <a:rPr lang="es-ES" sz="2400" dirty="0"/>
              <a:t>&gt; </a:t>
            </a:r>
          </a:p>
          <a:p>
            <a:pPr marL="400050" lvl="1" indent="0">
              <a:spcAft>
                <a:spcPct val="75000"/>
              </a:spcAft>
              <a:buClr>
                <a:srgbClr val="FF9900"/>
              </a:buClr>
              <a:buNone/>
            </a:pPr>
            <a:r>
              <a:rPr lang="es-ES" sz="2400" dirty="0"/>
              <a:t>	&lt;p&gt; Esta es una sección importante del contenido de la página. Tal vez una publicación en blog. &lt;/p&gt; </a:t>
            </a:r>
          </a:p>
          <a:p>
            <a:pPr marL="400050" lvl="1" indent="0">
              <a:spcAft>
                <a:spcPct val="75000"/>
              </a:spcAft>
              <a:buClr>
                <a:srgbClr val="FF9900"/>
              </a:buClr>
              <a:buNone/>
            </a:pPr>
            <a:r>
              <a:rPr lang="es-ES" sz="2400" dirty="0"/>
              <a:t>&lt;/</a:t>
            </a:r>
            <a:r>
              <a:rPr lang="es-ES" sz="2400" dirty="0" err="1"/>
              <a:t>article</a:t>
            </a:r>
            <a:r>
              <a:rPr lang="es-ES" sz="2400" dirty="0"/>
              <a:t>&gt;</a:t>
            </a:r>
          </a:p>
          <a:p>
            <a:pPr marL="400050" lvl="1" indent="0">
              <a:spcAft>
                <a:spcPct val="75000"/>
              </a:spcAft>
              <a:buClr>
                <a:srgbClr val="FF9900"/>
              </a:buClr>
              <a:buNone/>
            </a:pPr>
            <a:r>
              <a:rPr lang="es-ES" sz="2400" dirty="0"/>
              <a:t> &lt;/</a:t>
            </a:r>
            <a:r>
              <a:rPr lang="es-ES" sz="2400" dirty="0" err="1"/>
              <a:t>section</a:t>
            </a:r>
            <a:r>
              <a:rPr lang="es-ES" sz="2400" dirty="0"/>
              <a:t>&gt; </a:t>
            </a:r>
          </a:p>
          <a:p>
            <a:pPr marL="400050" lvl="1" indent="0">
              <a:spcAft>
                <a:spcPct val="75000"/>
              </a:spcAft>
              <a:buClr>
                <a:srgbClr val="FF9900"/>
              </a:buClr>
              <a:buNone/>
            </a:pPr>
            <a:r>
              <a:rPr lang="es-ES" sz="2400" dirty="0"/>
              <a:t>&lt;</a:t>
            </a:r>
            <a:r>
              <a:rPr lang="es-ES" sz="2400" dirty="0" err="1"/>
              <a:t>footer</a:t>
            </a:r>
            <a:r>
              <a:rPr lang="es-ES" sz="2400" dirty="0"/>
              <a:t>&gt; &lt;p&gt; </a:t>
            </a:r>
            <a:r>
              <a:rPr lang="es-ES" sz="2400" dirty="0" err="1"/>
              <a:t>Parrafo</a:t>
            </a:r>
            <a:r>
              <a:rPr lang="es-ES" sz="2400" dirty="0"/>
              <a:t> &lt;/p&gt; &lt;/</a:t>
            </a:r>
            <a:r>
              <a:rPr lang="es-ES" sz="2400" dirty="0" err="1"/>
              <a:t>footer</a:t>
            </a:r>
            <a:r>
              <a:rPr lang="es-ES" sz="2400" dirty="0"/>
              <a:t>&gt;</a:t>
            </a:r>
          </a:p>
          <a:p>
            <a:pPr marL="400050" lvl="1" indent="0">
              <a:spcAft>
                <a:spcPct val="75000"/>
              </a:spcAft>
              <a:buClr>
                <a:srgbClr val="FF9900"/>
              </a:buClr>
              <a:buNone/>
            </a:pPr>
            <a:r>
              <a:rPr lang="es-ES" sz="2400" dirty="0"/>
              <a:t>&lt;/</a:t>
            </a:r>
            <a:r>
              <a:rPr lang="es-ES" sz="2400" dirty="0" err="1"/>
              <a:t>body</a:t>
            </a:r>
            <a:r>
              <a:rPr lang="es-ES" sz="2400" dirty="0"/>
              <a:t>&gt;</a:t>
            </a:r>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831343388"/>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slide(fromTop)">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slide(fromTop)">
                                      <p:cBhvr>
                                        <p:cTn id="27" dur="5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slide(fromTop)">
                                      <p:cBhvr>
                                        <p:cTn id="32"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276225" indent="-276225">
              <a:spcAft>
                <a:spcPct val="75000"/>
              </a:spcAft>
              <a:buClr>
                <a:srgbClr val="FF9900"/>
              </a:buClr>
            </a:pPr>
            <a:r>
              <a:rPr lang="es-ES" sz="2400" dirty="0"/>
              <a:t>El ejemplo más claro es un artículo dentro de una revista, por ejemplo, en una página de cocina, un ARTICLE sería cómo elaborar un determinado plato. En un foro, un ARTICLE sería un post, o entrada en el foro.</a:t>
            </a:r>
          </a:p>
          <a:p>
            <a:pPr marL="276225" indent="-276225">
              <a:spcAft>
                <a:spcPct val="75000"/>
              </a:spcAft>
              <a:buClr>
                <a:srgbClr val="FF9900"/>
              </a:buClr>
            </a:pPr>
            <a:r>
              <a:rPr lang="es-ES" sz="2400" dirty="0"/>
              <a:t>Se pueden anidar un ARTICLE dentro de otro ARTICLE. Dentro de un ARTICLE el contenido se suele estructurar con las etiquetas DIV y P. </a:t>
            </a:r>
          </a:p>
          <a:p>
            <a:pPr marL="276225" indent="-276225">
              <a:spcAft>
                <a:spcPct val="75000"/>
              </a:spcAft>
              <a:buClr>
                <a:srgbClr val="FF9900"/>
              </a:buClr>
            </a:pPr>
            <a:r>
              <a:rPr lang="es-ES" sz="2400" dirty="0"/>
              <a:t>También está permitido poner dentro de un ARTICLE una SECTION, siempre que el artículo sea largo y tenga diferentes secciones, pero lo más natural es que el ARTICLE vaya dentro de una SECTION. </a:t>
            </a:r>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1884866592"/>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276225" indent="-276225">
              <a:spcAft>
                <a:spcPct val="75000"/>
              </a:spcAft>
              <a:buClr>
                <a:srgbClr val="FF9900"/>
              </a:buClr>
            </a:pPr>
            <a:r>
              <a:rPr lang="es-ES" sz="2400" dirty="0"/>
              <a:t>No hay que relacionarlo solo con el texto, pueden contener videos o otros elementos básicos que por sí solos tengan sentido</a:t>
            </a:r>
          </a:p>
          <a:p>
            <a:pPr marL="276225" indent="-276225">
              <a:spcAft>
                <a:spcPct val="75000"/>
              </a:spcAft>
              <a:buClr>
                <a:srgbClr val="FF9900"/>
              </a:buClr>
            </a:pPr>
            <a:r>
              <a:rPr lang="es-ES" sz="2400" dirty="0"/>
              <a:t>Normalmente suelen contener encabezado.</a:t>
            </a:r>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3929859862"/>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276225" indent="-276225">
              <a:spcAft>
                <a:spcPct val="75000"/>
              </a:spcAft>
              <a:buClr>
                <a:srgbClr val="FF9900"/>
              </a:buClr>
            </a:pPr>
            <a:r>
              <a:rPr lang="es-ES" sz="2400" dirty="0" err="1"/>
              <a:t>Area</a:t>
            </a:r>
            <a:r>
              <a:rPr lang="es-ES" sz="2400" dirty="0"/>
              <a:t> </a:t>
            </a:r>
            <a:r>
              <a:rPr lang="es-ES" sz="2400" dirty="0" err="1"/>
              <a:t>aside</a:t>
            </a:r>
            <a:r>
              <a:rPr lang="es-ES" sz="2400" dirty="0"/>
              <a:t>: indica que el contenido dentro de ella está relacionado el contenido principal de la página pero que no es parte de ella. En cierta forma es análogo a usar paréntesis para hacer un comentario en un cuerpo de texto. El contenido entre paréntesis proporciona información adicional sobre el elemento que lo contiene. </a:t>
            </a:r>
          </a:p>
          <a:p>
            <a:pPr marL="0" indent="0">
              <a:spcAft>
                <a:spcPct val="75000"/>
              </a:spcAft>
              <a:buClr>
                <a:srgbClr val="FF9900"/>
              </a:buClr>
              <a:buNone/>
            </a:pPr>
            <a:r>
              <a:rPr lang="es-ES" sz="2400" dirty="0"/>
              <a:t>   &lt;</a:t>
            </a:r>
            <a:r>
              <a:rPr lang="es-ES" sz="2400" dirty="0" err="1"/>
              <a:t>body</a:t>
            </a:r>
            <a:r>
              <a:rPr lang="es-ES" sz="2400" dirty="0"/>
              <a:t>&gt; </a:t>
            </a:r>
          </a:p>
          <a:p>
            <a:pPr marL="400050" lvl="1" indent="0">
              <a:spcAft>
                <a:spcPct val="75000"/>
              </a:spcAft>
              <a:buClr>
                <a:srgbClr val="FF9900"/>
              </a:buClr>
              <a:buNone/>
            </a:pPr>
            <a:r>
              <a:rPr lang="es-ES" sz="2400" dirty="0"/>
              <a:t>&lt;</a:t>
            </a:r>
            <a:r>
              <a:rPr lang="es-ES" sz="2400" dirty="0" err="1"/>
              <a:t>header</a:t>
            </a:r>
            <a:r>
              <a:rPr lang="es-ES" sz="2400" dirty="0"/>
              <a:t>&gt;</a:t>
            </a:r>
            <a:r>
              <a:rPr lang="es-ES" sz="2400" dirty="0" err="1"/>
              <a:t>Header</a:t>
            </a:r>
            <a:r>
              <a:rPr lang="es-ES" sz="2400" dirty="0"/>
              <a:t>&lt;/</a:t>
            </a:r>
            <a:r>
              <a:rPr lang="es-ES" sz="2400" dirty="0" err="1"/>
              <a:t>header</a:t>
            </a:r>
            <a:r>
              <a:rPr lang="es-ES" sz="2400" dirty="0"/>
              <a:t>&gt; </a:t>
            </a:r>
          </a:p>
          <a:p>
            <a:pPr marL="400050" lvl="1" indent="0">
              <a:spcAft>
                <a:spcPct val="75000"/>
              </a:spcAft>
              <a:buClr>
                <a:srgbClr val="FF9900"/>
              </a:buClr>
              <a:buNone/>
            </a:pPr>
            <a:r>
              <a:rPr lang="es-ES" sz="2400" dirty="0"/>
              <a:t>&lt;</a:t>
            </a:r>
            <a:r>
              <a:rPr lang="es-ES" sz="2400" dirty="0" err="1"/>
              <a:t>section</a:t>
            </a:r>
            <a:r>
              <a:rPr lang="es-ES" sz="2400" dirty="0"/>
              <a:t>&gt; &lt;</a:t>
            </a:r>
            <a:r>
              <a:rPr lang="es-ES" sz="2400" dirty="0" err="1"/>
              <a:t>article</a:t>
            </a:r>
            <a:r>
              <a:rPr lang="es-ES" sz="2400" dirty="0"/>
              <a:t>&gt; &lt;p&gt; Esta es una sección importante del contenido de la página. Tal vez una publicación en blog. &lt;/p&gt;</a:t>
            </a:r>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840040876"/>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par>
                                <p:cTn id="13" presetID="12" presetClass="entr" presetSubtype="1"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slide(fromTop)">
                                      <p:cBhvr>
                                        <p:cTn id="15" dur="500"/>
                                        <p:tgtEl>
                                          <p:spTgt spid="10243">
                                            <p:txEl>
                                              <p:pRg st="2" end="2"/>
                                            </p:txEl>
                                          </p:spTgt>
                                        </p:tgtEl>
                                      </p:cBhvr>
                                    </p:animEffect>
                                  </p:childTnLst>
                                </p:cTn>
                              </p:par>
                              <p:par>
                                <p:cTn id="16" presetID="12" presetClass="entr" presetSubtype="1" fill="hold" grpId="0" nodeType="with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slide(fromTop)">
                                      <p:cBhvr>
                                        <p:cTn id="18"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0" indent="0">
              <a:spcAft>
                <a:spcPct val="75000"/>
              </a:spcAft>
              <a:buClr>
                <a:srgbClr val="FF9900"/>
              </a:buClr>
              <a:buNone/>
            </a:pPr>
            <a:r>
              <a:rPr lang="es-ES" sz="2400" dirty="0"/>
              <a:t>&lt;</a:t>
            </a:r>
            <a:r>
              <a:rPr lang="es-ES" sz="2400" dirty="0" err="1"/>
              <a:t>aside</a:t>
            </a:r>
            <a:r>
              <a:rPr lang="es-ES" sz="2400" dirty="0"/>
              <a:t>&gt; &lt;/p&gt; Este es un </a:t>
            </a:r>
            <a:r>
              <a:rPr lang="es-ES" sz="2400" dirty="0" err="1"/>
              <a:t>parentesis</a:t>
            </a:r>
            <a:r>
              <a:rPr lang="es-ES" sz="2400" dirty="0"/>
              <a:t> en en blog. &lt;/p&gt; </a:t>
            </a:r>
          </a:p>
          <a:p>
            <a:pPr marL="0" indent="0">
              <a:spcAft>
                <a:spcPct val="75000"/>
              </a:spcAft>
              <a:buClr>
                <a:srgbClr val="FF9900"/>
              </a:buClr>
              <a:buNone/>
            </a:pPr>
            <a:r>
              <a:rPr lang="es-ES" sz="2400" dirty="0"/>
              <a:t>&lt;/</a:t>
            </a:r>
            <a:r>
              <a:rPr lang="es-ES" sz="2400" dirty="0" err="1"/>
              <a:t>aside</a:t>
            </a:r>
            <a:r>
              <a:rPr lang="es-ES" sz="2400" dirty="0"/>
              <a:t>&gt; </a:t>
            </a:r>
          </a:p>
          <a:p>
            <a:pPr marL="0" indent="0">
              <a:spcAft>
                <a:spcPct val="75000"/>
              </a:spcAft>
              <a:buClr>
                <a:srgbClr val="FF9900"/>
              </a:buClr>
              <a:buNone/>
            </a:pPr>
            <a:r>
              <a:rPr lang="es-ES" sz="2400" dirty="0"/>
              <a:t>&lt;/</a:t>
            </a:r>
            <a:r>
              <a:rPr lang="es-ES" sz="2400" dirty="0" err="1"/>
              <a:t>article</a:t>
            </a:r>
            <a:r>
              <a:rPr lang="es-ES" sz="2400" dirty="0"/>
              <a:t>&gt; </a:t>
            </a:r>
          </a:p>
          <a:p>
            <a:pPr marL="0" indent="0">
              <a:spcAft>
                <a:spcPct val="75000"/>
              </a:spcAft>
              <a:buClr>
                <a:srgbClr val="FF9900"/>
              </a:buClr>
              <a:buNone/>
            </a:pPr>
            <a:r>
              <a:rPr lang="es-ES" sz="2400" dirty="0"/>
              <a:t>&lt;</a:t>
            </a:r>
            <a:r>
              <a:rPr lang="es-ES" sz="2400" dirty="0" err="1"/>
              <a:t>article</a:t>
            </a:r>
            <a:r>
              <a:rPr lang="es-ES" sz="2400" dirty="0"/>
              <a:t>&gt; &lt;p&gt; Esta es una sección importante del contenido de la página. Tal vez una publicación en blog. &lt;/p&gt; </a:t>
            </a:r>
          </a:p>
          <a:p>
            <a:pPr marL="0" indent="0">
              <a:spcAft>
                <a:spcPct val="75000"/>
              </a:spcAft>
              <a:buClr>
                <a:srgbClr val="FF9900"/>
              </a:buClr>
              <a:buNone/>
            </a:pPr>
            <a:r>
              <a:rPr lang="es-ES" sz="2400" dirty="0"/>
              <a:t>&lt;/</a:t>
            </a:r>
            <a:r>
              <a:rPr lang="es-ES" sz="2400" dirty="0" err="1"/>
              <a:t>article</a:t>
            </a:r>
            <a:r>
              <a:rPr lang="es-ES" sz="2400" dirty="0"/>
              <a:t>&gt; &lt;/</a:t>
            </a:r>
            <a:r>
              <a:rPr lang="es-ES" sz="2400" dirty="0" err="1"/>
              <a:t>section</a:t>
            </a:r>
            <a:r>
              <a:rPr lang="es-ES" sz="2400" dirty="0"/>
              <a:t>&gt;</a:t>
            </a:r>
          </a:p>
          <a:p>
            <a:pPr marL="0" indent="0">
              <a:spcAft>
                <a:spcPct val="75000"/>
              </a:spcAft>
              <a:buClr>
                <a:srgbClr val="FF9900"/>
              </a:buClr>
              <a:buNone/>
            </a:pPr>
            <a:r>
              <a:rPr lang="es-ES" sz="2400" dirty="0"/>
              <a:t>&lt;div id=‘</a:t>
            </a:r>
            <a:r>
              <a:rPr lang="es-ES" sz="2400" dirty="0" err="1"/>
              <a:t>footer</a:t>
            </a:r>
            <a:r>
              <a:rPr lang="es-ES" sz="2400" dirty="0"/>
              <a:t>’&gt;</a:t>
            </a:r>
            <a:r>
              <a:rPr lang="es-ES" sz="2400" dirty="0" err="1"/>
              <a:t>Footer</a:t>
            </a:r>
            <a:r>
              <a:rPr lang="es-ES" sz="2400" dirty="0"/>
              <a:t>&lt;/div&gt;</a:t>
            </a:r>
          </a:p>
          <a:p>
            <a:pPr marL="0" indent="0">
              <a:spcAft>
                <a:spcPct val="75000"/>
              </a:spcAft>
              <a:buClr>
                <a:srgbClr val="FF9900"/>
              </a:buClr>
              <a:buNone/>
            </a:pPr>
            <a:r>
              <a:rPr lang="es-ES" sz="2400" dirty="0"/>
              <a:t>&lt;/</a:t>
            </a:r>
            <a:r>
              <a:rPr lang="es-ES" sz="2400" dirty="0" err="1"/>
              <a:t>body</a:t>
            </a:r>
            <a:r>
              <a:rPr lang="es-ES" sz="2400" dirty="0"/>
              <a:t>&gt;</a:t>
            </a:r>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2617655755"/>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slide(fromTop)">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slide(fromTop)">
                                      <p:cBhvr>
                                        <p:cTn id="27" dur="5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slide(fromTop)">
                                      <p:cBhvr>
                                        <p:cTn id="32" dur="500"/>
                                        <p:tgtEl>
                                          <p:spTgt spid="102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Effect transition="in" filter="slide(fromTop)">
                                      <p:cBhvr>
                                        <p:cTn id="37"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633413" lvl="1" indent="-233363">
              <a:spcAft>
                <a:spcPct val="75000"/>
              </a:spcAft>
              <a:buClr>
                <a:srgbClr val="FF9900"/>
              </a:buClr>
            </a:pPr>
            <a:r>
              <a:rPr lang="es-ES" sz="2400" dirty="0">
                <a:solidFill>
                  <a:srgbClr val="FFFFFF"/>
                </a:solidFill>
              </a:rPr>
              <a:t> La declaración &lt;!DOCTYPE&gt; no es una etiqueta HTML, sino una instrucción para informar al navegador web de la versión de HTML en la que está escrita la página.</a:t>
            </a:r>
          </a:p>
          <a:p>
            <a:pPr marL="633413" lvl="1" indent="-233363">
              <a:spcAft>
                <a:spcPct val="75000"/>
              </a:spcAft>
              <a:buClr>
                <a:srgbClr val="FF9900"/>
              </a:buClr>
            </a:pPr>
            <a:r>
              <a:rPr lang="es-ES" sz="2400" dirty="0">
                <a:solidFill>
                  <a:srgbClr val="FFFFFF"/>
                </a:solidFill>
              </a:rPr>
              <a:t>Tipos de DOCTYPE:</a:t>
            </a:r>
          </a:p>
          <a:p>
            <a:pPr marL="1033463" lvl="2" indent="-233363">
              <a:spcAft>
                <a:spcPct val="75000"/>
              </a:spcAft>
              <a:buClr>
                <a:srgbClr val="FF9900"/>
              </a:buClr>
            </a:pPr>
            <a:r>
              <a:rPr lang="es-ES" sz="2200" dirty="0">
                <a:solidFill>
                  <a:srgbClr val="FFFFFF"/>
                </a:solidFill>
              </a:rPr>
              <a:t>DTD HTML 4.01</a:t>
            </a:r>
          </a:p>
          <a:p>
            <a:pPr marL="1033463" lvl="2" indent="-233363">
              <a:spcAft>
                <a:spcPct val="75000"/>
              </a:spcAft>
              <a:buClr>
                <a:srgbClr val="FF9900"/>
              </a:buClr>
            </a:pPr>
            <a:r>
              <a:rPr lang="es-ES" sz="2200" dirty="0">
                <a:solidFill>
                  <a:srgbClr val="FFFFFF"/>
                </a:solidFill>
              </a:rPr>
              <a:t>DTD XHTML 1.0</a:t>
            </a:r>
          </a:p>
          <a:p>
            <a:pPr marL="1033463" lvl="2" indent="-233363">
              <a:spcAft>
                <a:spcPct val="75000"/>
              </a:spcAft>
              <a:buClr>
                <a:srgbClr val="FF9900"/>
              </a:buClr>
            </a:pPr>
            <a:r>
              <a:rPr lang="es-ES" sz="2200" dirty="0">
                <a:solidFill>
                  <a:srgbClr val="FFFFFF"/>
                </a:solidFill>
              </a:rPr>
              <a:t>DTD XHTML 1.1</a:t>
            </a:r>
          </a:p>
          <a:p>
            <a:pPr marL="1033463" lvl="2" indent="-233363">
              <a:spcAft>
                <a:spcPct val="75000"/>
              </a:spcAft>
              <a:buClr>
                <a:srgbClr val="FF9900"/>
              </a:buClr>
            </a:pPr>
            <a:r>
              <a:rPr lang="es-ES" sz="2200" dirty="0">
                <a:solidFill>
                  <a:srgbClr val="FFFFFF"/>
                </a:solidFill>
              </a:rPr>
              <a:t>HTML ( &lt;!DOCTYPE </a:t>
            </a:r>
            <a:r>
              <a:rPr lang="es-ES" sz="2200" dirty="0" err="1">
                <a:solidFill>
                  <a:srgbClr val="FFFFFF"/>
                </a:solidFill>
              </a:rPr>
              <a:t>html</a:t>
            </a:r>
            <a:r>
              <a:rPr lang="es-ES" sz="2200" dirty="0">
                <a:solidFill>
                  <a:srgbClr val="FFFFFF"/>
                </a:solidFill>
              </a:rPr>
              <a:t>) en HTML 5)</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Comienzo del archivo</a:t>
            </a:r>
            <a:endParaRPr kumimoji="0" lang="es-ES" sz="32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276225" indent="-276225">
              <a:spcAft>
                <a:spcPct val="75000"/>
              </a:spcAft>
              <a:buClr>
                <a:srgbClr val="FF9900"/>
              </a:buClr>
            </a:pPr>
            <a:r>
              <a:rPr lang="es-ES" sz="2400" dirty="0"/>
              <a:t>Se emplea para identificar fragmentos de contenidos sin aparente relación con el contenido principal, aunque sí que están tangencialmente relacionados.</a:t>
            </a:r>
          </a:p>
          <a:p>
            <a:pPr marL="276225" indent="-276225">
              <a:spcAft>
                <a:spcPct val="75000"/>
              </a:spcAft>
              <a:buClr>
                <a:srgbClr val="FF9900"/>
              </a:buClr>
            </a:pPr>
            <a:r>
              <a:rPr lang="es-ES" sz="2400" dirty="0"/>
              <a:t>Puede aplicarse a la hora de marcar listas de enlaces relacionados, información ampliada, consejos, citas, titulares o </a:t>
            </a:r>
            <a:r>
              <a:rPr lang="es-ES" sz="2400" dirty="0" err="1"/>
              <a:t>resumenes</a:t>
            </a:r>
            <a:r>
              <a:rPr lang="es-ES" sz="2400" dirty="0"/>
              <a:t>, definiciones…</a:t>
            </a:r>
          </a:p>
          <a:p>
            <a:pPr marL="276225" indent="-276225">
              <a:spcAft>
                <a:spcPct val="75000"/>
              </a:spcAft>
              <a:buClr>
                <a:srgbClr val="FF9900"/>
              </a:buClr>
            </a:pPr>
            <a:r>
              <a:rPr lang="es-ES" sz="2400" dirty="0"/>
              <a:t>No hay que confundirlo con un </a:t>
            </a:r>
            <a:r>
              <a:rPr lang="es-ES" sz="2400" dirty="0" err="1"/>
              <a:t>sidebar</a:t>
            </a:r>
            <a:r>
              <a:rPr lang="es-ES" sz="2400" dirty="0"/>
              <a:t>. En ocasiones se utiliza de forma errónea para identificar el contenido situado en una columna lateral.</a:t>
            </a:r>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105770085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0" indent="0">
              <a:spcAft>
                <a:spcPct val="75000"/>
              </a:spcAft>
              <a:buClr>
                <a:srgbClr val="FF9900"/>
              </a:buClr>
              <a:buNone/>
            </a:pPr>
            <a:r>
              <a:rPr lang="es-ES" sz="2400" dirty="0"/>
              <a:t>&lt;</a:t>
            </a:r>
            <a:r>
              <a:rPr lang="es-ES" sz="2400" dirty="0" err="1"/>
              <a:t>aside</a:t>
            </a:r>
            <a:r>
              <a:rPr lang="es-ES" sz="2400" dirty="0"/>
              <a:t>&gt;</a:t>
            </a:r>
          </a:p>
          <a:p>
            <a:pPr marL="0" indent="0">
              <a:spcAft>
                <a:spcPct val="75000"/>
              </a:spcAft>
              <a:buClr>
                <a:srgbClr val="FF9900"/>
              </a:buClr>
              <a:buNone/>
            </a:pPr>
            <a:r>
              <a:rPr lang="es-ES" sz="2400" dirty="0"/>
              <a:t>    &lt;h4&gt;Destacado&lt;/h4&gt;</a:t>
            </a:r>
          </a:p>
          <a:p>
            <a:pPr marL="0" indent="0">
              <a:spcAft>
                <a:spcPct val="75000"/>
              </a:spcAft>
              <a:buClr>
                <a:srgbClr val="FF9900"/>
              </a:buClr>
              <a:buNone/>
            </a:pPr>
            <a:r>
              <a:rPr lang="es-ES" sz="2400" dirty="0"/>
              <a:t>    &lt;p&gt;Documentos que serán de su </a:t>
            </a:r>
            <a:r>
              <a:rPr lang="es-ES" sz="2400" dirty="0" err="1"/>
              <a:t>interes</a:t>
            </a:r>
            <a:r>
              <a:rPr lang="es-ES" sz="2400" dirty="0"/>
              <a:t>&lt;/p&gt;</a:t>
            </a:r>
          </a:p>
          <a:p>
            <a:pPr marL="0" indent="0">
              <a:spcAft>
                <a:spcPct val="75000"/>
              </a:spcAft>
              <a:buClr>
                <a:srgbClr val="FF9900"/>
              </a:buClr>
              <a:buNone/>
            </a:pPr>
            <a:r>
              <a:rPr lang="es-ES" sz="2400" dirty="0"/>
              <a:t>&lt;div&gt;…</a:t>
            </a:r>
          </a:p>
          <a:p>
            <a:pPr marL="0" indent="0">
              <a:spcAft>
                <a:spcPct val="75000"/>
              </a:spcAft>
              <a:buClr>
                <a:srgbClr val="FF9900"/>
              </a:buClr>
              <a:buNone/>
            </a:pPr>
            <a:r>
              <a:rPr lang="es-ES" sz="2400" dirty="0"/>
              <a:t>&lt;/</a:t>
            </a:r>
            <a:r>
              <a:rPr lang="es-ES" sz="2400" dirty="0" err="1"/>
              <a:t>aside</a:t>
            </a:r>
            <a:r>
              <a:rPr lang="es-ES" sz="2400" dirty="0"/>
              <a:t>&gt;</a:t>
            </a:r>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298885212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slide(fromTop)">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slide(fromTop)">
                                      <p:cBhvr>
                                        <p:cTn id="27" dur="500"/>
                                        <p:tgtEl>
                                          <p:spTgt spid="102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276225" indent="-276225">
              <a:spcAft>
                <a:spcPct val="75000"/>
              </a:spcAft>
              <a:buClr>
                <a:srgbClr val="FF9900"/>
              </a:buClr>
            </a:pPr>
            <a:r>
              <a:rPr lang="es-ES" sz="2400" dirty="0"/>
              <a:t>Área </a:t>
            </a:r>
            <a:r>
              <a:rPr lang="es-ES" sz="2400" dirty="0" err="1"/>
              <a:t>footer</a:t>
            </a:r>
            <a:r>
              <a:rPr lang="es-ES" sz="2400" dirty="0"/>
              <a:t>: marca el contenido dentro del elemento que es el pie de página del documento. </a:t>
            </a:r>
          </a:p>
          <a:p>
            <a:pPr marL="0" indent="0">
              <a:spcAft>
                <a:spcPct val="75000"/>
              </a:spcAft>
              <a:buClr>
                <a:srgbClr val="FF9900"/>
              </a:buClr>
              <a:buNone/>
            </a:pPr>
            <a:r>
              <a:rPr lang="es-ES" sz="2400" dirty="0"/>
              <a:t>   &lt;</a:t>
            </a:r>
            <a:r>
              <a:rPr lang="es-ES" sz="2400" dirty="0" err="1"/>
              <a:t>footer</a:t>
            </a:r>
            <a:r>
              <a:rPr lang="es-ES" sz="2400" dirty="0"/>
              <a:t>&gt;</a:t>
            </a:r>
            <a:r>
              <a:rPr lang="es-ES" sz="2400" dirty="0" err="1"/>
              <a:t>Footer</a:t>
            </a:r>
            <a:r>
              <a:rPr lang="es-ES" sz="2400" dirty="0"/>
              <a:t>&lt;/</a:t>
            </a:r>
            <a:r>
              <a:rPr lang="es-ES" sz="2400" dirty="0" err="1"/>
              <a:t>footer</a:t>
            </a:r>
            <a:r>
              <a:rPr lang="es-ES" sz="2400" dirty="0"/>
              <a:t>&gt;</a:t>
            </a:r>
          </a:p>
          <a:p>
            <a:pPr marL="0" indent="0">
              <a:spcAft>
                <a:spcPct val="75000"/>
              </a:spcAft>
              <a:buClr>
                <a:srgbClr val="FF9900"/>
              </a:buClr>
              <a:buNone/>
            </a:pPr>
            <a:r>
              <a:rPr lang="es-ES" sz="2400" dirty="0"/>
              <a:t>   &lt;/</a:t>
            </a:r>
            <a:r>
              <a:rPr lang="es-ES" sz="2400" dirty="0" err="1"/>
              <a:t>body</a:t>
            </a:r>
            <a:r>
              <a:rPr lang="es-ES" sz="2400" dirty="0"/>
              <a:t>&gt; </a:t>
            </a:r>
          </a:p>
          <a:p>
            <a:pPr marL="0" indent="0">
              <a:spcAft>
                <a:spcPct val="75000"/>
              </a:spcAft>
              <a:buClr>
                <a:srgbClr val="FF9900"/>
              </a:buClr>
              <a:buNone/>
            </a:pPr>
            <a:r>
              <a:rPr lang="es-ES" sz="2400" dirty="0"/>
              <a:t>   &lt;/</a:t>
            </a:r>
            <a:r>
              <a:rPr lang="es-ES" sz="2400" dirty="0" err="1"/>
              <a:t>html</a:t>
            </a:r>
            <a:r>
              <a:rPr lang="es-ES" sz="2400" dirty="0"/>
              <a:t>&gt;</a:t>
            </a:r>
          </a:p>
          <a:p>
            <a:pPr marL="276225" indent="-276225">
              <a:spcAft>
                <a:spcPct val="75000"/>
              </a:spcAft>
              <a:buClr>
                <a:srgbClr val="FF9900"/>
              </a:buClr>
            </a:pPr>
            <a:r>
              <a:rPr lang="es-ES" sz="2400" dirty="0"/>
              <a:t>Normalmente va al final de la página y contiene información del tipo: autor, copyright, contacto, mapa del sitio, etc. Se pueden poner HEADER y FOOTER dentro de SECTION y ARTICLE, aunque no es lo más normal. </a:t>
            </a:r>
          </a:p>
          <a:p>
            <a:pPr marL="0" indent="0">
              <a:spcAft>
                <a:spcPct val="75000"/>
              </a:spcAft>
              <a:buClr>
                <a:srgbClr val="FF9900"/>
              </a:buClr>
              <a:buNone/>
            </a:pPr>
            <a:r>
              <a:rPr lang="es-ES" sz="2400" dirty="0"/>
              <a:t>  </a:t>
            </a:r>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719053157"/>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slide(fromTop)">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slide(fromTop)">
                                      <p:cBhvr>
                                        <p:cTn id="27" dur="5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slide(fromTop)">
                                      <p:cBhvr>
                                        <p:cTn id="32"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276225" indent="-276225">
              <a:spcAft>
                <a:spcPct val="75000"/>
              </a:spcAft>
              <a:buClr>
                <a:srgbClr val="FF9900"/>
              </a:buClr>
            </a:pPr>
            <a:r>
              <a:rPr lang="es-ES" sz="2400" dirty="0"/>
              <a:t>Puede haber varios </a:t>
            </a:r>
            <a:r>
              <a:rPr lang="es-ES" sz="2400" dirty="0" err="1"/>
              <a:t>footer</a:t>
            </a:r>
            <a:r>
              <a:rPr lang="es-ES" sz="2400" dirty="0"/>
              <a:t>. Cada &lt;</a:t>
            </a:r>
            <a:r>
              <a:rPr lang="es-ES" sz="2400" dirty="0" err="1"/>
              <a:t>article</a:t>
            </a:r>
            <a:r>
              <a:rPr lang="es-ES" sz="2400" dirty="0"/>
              <a:t>&gt; o &lt;</a:t>
            </a:r>
            <a:r>
              <a:rPr lang="es-ES" sz="2400" dirty="0" err="1"/>
              <a:t>section</a:t>
            </a:r>
            <a:r>
              <a:rPr lang="es-ES" sz="2400" dirty="0"/>
              <a:t>&gt; puede contener el suyo.</a:t>
            </a:r>
          </a:p>
          <a:p>
            <a:pPr marL="276225" indent="-276225">
              <a:spcAft>
                <a:spcPct val="75000"/>
              </a:spcAft>
              <a:buClr>
                <a:srgbClr val="FF9900"/>
              </a:buClr>
            </a:pPr>
            <a:r>
              <a:rPr lang="es-ES" sz="2400" dirty="0"/>
              <a:t>La etiqueta &lt;</a:t>
            </a:r>
            <a:r>
              <a:rPr lang="es-ES" sz="2400" dirty="0" err="1"/>
              <a:t>footer</a:t>
            </a:r>
            <a:r>
              <a:rPr lang="es-ES" sz="2400" dirty="0"/>
              <a:t>&gt; no hace referencia a su ubicación, sino al tipo de contenido de almacena: copyright, autoría, comentarios, fecha de publicación…</a:t>
            </a:r>
          </a:p>
          <a:p>
            <a:pPr marL="0" indent="0">
              <a:spcAft>
                <a:spcPct val="75000"/>
              </a:spcAft>
              <a:buClr>
                <a:srgbClr val="FF9900"/>
              </a:buClr>
              <a:buNone/>
            </a:pPr>
            <a:r>
              <a:rPr lang="es-ES" sz="2300" dirty="0"/>
              <a:t>&lt;</a:t>
            </a:r>
            <a:r>
              <a:rPr lang="es-ES" sz="2300" dirty="0" err="1"/>
              <a:t>footer</a:t>
            </a:r>
            <a:r>
              <a:rPr lang="es-ES" sz="2300" dirty="0"/>
              <a:t>&gt;</a:t>
            </a:r>
          </a:p>
          <a:p>
            <a:pPr marL="0" indent="0">
              <a:spcAft>
                <a:spcPct val="75000"/>
              </a:spcAft>
              <a:buClr>
                <a:srgbClr val="FF9900"/>
              </a:buClr>
              <a:buNone/>
            </a:pPr>
            <a:r>
              <a:rPr lang="es-ES" sz="2300" dirty="0"/>
              <a:t>	&lt;p&gt;Me puedes encontrar en:&lt;/p&gt;</a:t>
            </a:r>
          </a:p>
          <a:p>
            <a:pPr marL="0" indent="0">
              <a:spcAft>
                <a:spcPct val="75000"/>
              </a:spcAft>
              <a:buClr>
                <a:srgbClr val="FF9900"/>
              </a:buClr>
              <a:buNone/>
            </a:pPr>
            <a:r>
              <a:rPr lang="es-ES" sz="2300" dirty="0"/>
              <a:t>	&lt;p&gt;Información de contacto: &lt;a </a:t>
            </a:r>
            <a:r>
              <a:rPr lang="es-ES" sz="2300" dirty="0" err="1"/>
              <a:t>href</a:t>
            </a:r>
            <a:r>
              <a:rPr lang="es-ES" sz="2300" dirty="0"/>
              <a:t>=“</a:t>
            </a:r>
            <a:r>
              <a:rPr lang="es-ES" sz="2300" dirty="0" err="1"/>
              <a:t>mimedu@correo.es</a:t>
            </a:r>
            <a:r>
              <a:rPr lang="es-ES" sz="2300" dirty="0"/>
              <a:t>”&gt;Correo &lt;/a&gt;.&lt;/p&gt;</a:t>
            </a:r>
          </a:p>
          <a:p>
            <a:pPr marL="0" indent="0">
              <a:spcAft>
                <a:spcPct val="75000"/>
              </a:spcAft>
              <a:buClr>
                <a:srgbClr val="FF9900"/>
              </a:buClr>
              <a:buNone/>
            </a:pPr>
            <a:r>
              <a:rPr lang="es-ES" sz="2300" dirty="0"/>
              <a:t>&lt;/</a:t>
            </a:r>
            <a:r>
              <a:rPr lang="es-ES" sz="2300" dirty="0" err="1"/>
              <a:t>footer</a:t>
            </a:r>
            <a:r>
              <a:rPr lang="es-ES" sz="2300" dirty="0"/>
              <a:t>&gt;</a:t>
            </a:r>
          </a:p>
          <a:p>
            <a:pPr marL="276225" indent="-276225">
              <a:spcAft>
                <a:spcPct val="75000"/>
              </a:spcAft>
              <a:buClr>
                <a:srgbClr val="FF9900"/>
              </a:buClr>
            </a:pPr>
            <a:endParaRPr lang="es-ES" sz="2400" dirty="0"/>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2515640339"/>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slide(fromTop)">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slide(fromTop)">
                                      <p:cBhvr>
                                        <p:cTn id="27" dur="5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slide(fromTop)">
                                      <p:cBhvr>
                                        <p:cTn id="32"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276225" indent="-276225">
              <a:spcAft>
                <a:spcPct val="75000"/>
              </a:spcAft>
              <a:buClr>
                <a:srgbClr val="FF9900"/>
              </a:buClr>
            </a:pPr>
            <a:r>
              <a:rPr lang="es-ES" sz="2400" dirty="0"/>
              <a:t>Área </a:t>
            </a:r>
            <a:r>
              <a:rPr lang="es-ES" sz="2400" dirty="0" err="1"/>
              <a:t>nav</a:t>
            </a:r>
            <a:r>
              <a:rPr lang="es-ES" sz="2400" dirty="0"/>
              <a:t>: El contenido dentro de la etiqueta </a:t>
            </a:r>
            <a:r>
              <a:rPr lang="es-ES" sz="2400" dirty="0" err="1"/>
              <a:t>nav</a:t>
            </a:r>
            <a:r>
              <a:rPr lang="es-ES" sz="2400" dirty="0"/>
              <a:t> tiene por objeto propósitos de navegación. </a:t>
            </a:r>
          </a:p>
          <a:p>
            <a:pPr marL="0" indent="0">
              <a:spcAft>
                <a:spcPct val="75000"/>
              </a:spcAft>
              <a:buClr>
                <a:srgbClr val="FF9900"/>
              </a:buClr>
              <a:buNone/>
            </a:pPr>
            <a:r>
              <a:rPr lang="es-ES" sz="2400" dirty="0"/>
              <a:t>  </a:t>
            </a:r>
            <a:r>
              <a:rPr lang="es-ES" dirty="0"/>
              <a:t>&lt;</a:t>
            </a:r>
            <a:r>
              <a:rPr lang="es-ES" dirty="0" err="1"/>
              <a:t>body</a:t>
            </a:r>
            <a:r>
              <a:rPr lang="es-ES" dirty="0"/>
              <a:t>&gt; </a:t>
            </a:r>
          </a:p>
          <a:p>
            <a:pPr marL="0" indent="0">
              <a:spcAft>
                <a:spcPct val="75000"/>
              </a:spcAft>
              <a:buClr>
                <a:srgbClr val="FF9900"/>
              </a:buClr>
              <a:buNone/>
            </a:pPr>
            <a:r>
              <a:rPr lang="es-ES" dirty="0"/>
              <a:t>   &lt;</a:t>
            </a:r>
            <a:r>
              <a:rPr lang="es-ES" dirty="0" err="1"/>
              <a:t>header</a:t>
            </a:r>
            <a:r>
              <a:rPr lang="es-ES" dirty="0"/>
              <a:t>&gt;</a:t>
            </a:r>
            <a:r>
              <a:rPr lang="es-ES" dirty="0" err="1"/>
              <a:t>Header</a:t>
            </a:r>
            <a:r>
              <a:rPr lang="es-ES" dirty="0"/>
              <a:t> </a:t>
            </a:r>
          </a:p>
          <a:p>
            <a:pPr marL="0" indent="0">
              <a:spcAft>
                <a:spcPct val="75000"/>
              </a:spcAft>
              <a:buClr>
                <a:srgbClr val="FF9900"/>
              </a:buClr>
              <a:buNone/>
            </a:pPr>
            <a:r>
              <a:rPr lang="es-ES" dirty="0"/>
              <a:t>   &lt;</a:t>
            </a:r>
            <a:r>
              <a:rPr lang="es-ES" dirty="0" err="1"/>
              <a:t>nav</a:t>
            </a:r>
            <a:r>
              <a:rPr lang="es-ES" dirty="0"/>
              <a:t>&gt; &lt;a </a:t>
            </a:r>
            <a:r>
              <a:rPr lang="es-ES" dirty="0" err="1"/>
              <a:t>href</a:t>
            </a:r>
            <a:r>
              <a:rPr lang="es-ES" dirty="0"/>
              <a:t>='#'&gt;Algún enlace de navegación&lt;/a&gt; </a:t>
            </a:r>
          </a:p>
          <a:p>
            <a:pPr marL="0" indent="0">
              <a:spcAft>
                <a:spcPct val="75000"/>
              </a:spcAft>
              <a:buClr>
                <a:srgbClr val="FF9900"/>
              </a:buClr>
              <a:buNone/>
            </a:pPr>
            <a:r>
              <a:rPr lang="es-ES" dirty="0"/>
              <a:t>              &lt;a </a:t>
            </a:r>
            <a:r>
              <a:rPr lang="es-ES" dirty="0" err="1"/>
              <a:t>href</a:t>
            </a:r>
            <a:r>
              <a:rPr lang="es-ES" dirty="0"/>
              <a:t>='#'&gt;Algún enlace adicional&lt;/a&gt; </a:t>
            </a:r>
          </a:p>
          <a:p>
            <a:pPr marL="0" indent="0">
              <a:spcAft>
                <a:spcPct val="75000"/>
              </a:spcAft>
              <a:buClr>
                <a:srgbClr val="FF9900"/>
              </a:buClr>
              <a:buNone/>
            </a:pPr>
            <a:r>
              <a:rPr lang="es-ES" dirty="0"/>
              <a:t>              &lt;a </a:t>
            </a:r>
            <a:r>
              <a:rPr lang="es-ES" dirty="0" err="1"/>
              <a:t>href</a:t>
            </a:r>
            <a:r>
              <a:rPr lang="es-ES" dirty="0"/>
              <a:t>='#'&gt;Un tercer enlace de navegación&lt;/a&gt; </a:t>
            </a:r>
          </a:p>
          <a:p>
            <a:pPr marL="0" indent="0">
              <a:spcAft>
                <a:spcPct val="75000"/>
              </a:spcAft>
              <a:buClr>
                <a:srgbClr val="FF9900"/>
              </a:buClr>
              <a:buNone/>
            </a:pPr>
            <a:r>
              <a:rPr lang="es-ES" dirty="0"/>
              <a:t>   &lt;/</a:t>
            </a:r>
            <a:r>
              <a:rPr lang="es-ES" dirty="0" err="1"/>
              <a:t>nav</a:t>
            </a:r>
            <a:r>
              <a:rPr lang="es-ES" dirty="0"/>
              <a:t>&gt; </a:t>
            </a:r>
          </a:p>
          <a:p>
            <a:pPr marL="0" indent="0">
              <a:spcAft>
                <a:spcPct val="75000"/>
              </a:spcAft>
              <a:buClr>
                <a:srgbClr val="FF9900"/>
              </a:buClr>
              <a:buNone/>
            </a:pPr>
            <a:r>
              <a:rPr lang="es-ES" dirty="0"/>
              <a:t>&lt;/</a:t>
            </a:r>
            <a:r>
              <a:rPr lang="es-ES" dirty="0" err="1"/>
              <a:t>header</a:t>
            </a:r>
            <a:r>
              <a:rPr lang="es-ES" dirty="0"/>
              <a:t>&gt;</a:t>
            </a:r>
          </a:p>
          <a:p>
            <a:pPr marL="0" indent="0">
              <a:spcAft>
                <a:spcPct val="75000"/>
              </a:spcAft>
              <a:buClr>
                <a:srgbClr val="FF9900"/>
              </a:buClr>
              <a:buNone/>
            </a:pPr>
            <a:r>
              <a:rPr lang="es-ES" dirty="0"/>
              <a:t>  </a:t>
            </a:r>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879668961"/>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slide(fromTop)">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slide(fromTop)">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slide(fromTop)">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slide(fromTop)">
                                      <p:cBhvr>
                                        <p:cTn id="27" dur="5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slide(fromTop)">
                                      <p:cBhvr>
                                        <p:cTn id="32" dur="500"/>
                                        <p:tgtEl>
                                          <p:spTgt spid="1024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Effect transition="in" filter="slide(fromTop)">
                                      <p:cBhvr>
                                        <p:cTn id="37" dur="500"/>
                                        <p:tgtEl>
                                          <p:spTgt spid="1024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1" fill="hold" grpId="0" nodeType="clickEffect">
                                  <p:stCondLst>
                                    <p:cond delay="0"/>
                                  </p:stCondLst>
                                  <p:childTnLst>
                                    <p:set>
                                      <p:cBhvr>
                                        <p:cTn id="41" dur="1" fill="hold">
                                          <p:stCondLst>
                                            <p:cond delay="0"/>
                                          </p:stCondLst>
                                        </p:cTn>
                                        <p:tgtEl>
                                          <p:spTgt spid="10243">
                                            <p:txEl>
                                              <p:pRg st="7" end="7"/>
                                            </p:txEl>
                                          </p:spTgt>
                                        </p:tgtEl>
                                        <p:attrNameLst>
                                          <p:attrName>style.visibility</p:attrName>
                                        </p:attrNameLst>
                                      </p:cBhvr>
                                      <p:to>
                                        <p:strVal val="visible"/>
                                      </p:to>
                                    </p:set>
                                    <p:animEffect transition="in" filter="slide(fromTop)">
                                      <p:cBhvr>
                                        <p:cTn id="42" dur="500"/>
                                        <p:tgtEl>
                                          <p:spTgt spid="1024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10243">
                                            <p:txEl>
                                              <p:pRg st="8" end="8"/>
                                            </p:txEl>
                                          </p:spTgt>
                                        </p:tgtEl>
                                        <p:attrNameLst>
                                          <p:attrName>style.visibility</p:attrName>
                                        </p:attrNameLst>
                                      </p:cBhvr>
                                      <p:to>
                                        <p:strVal val="visible"/>
                                      </p:to>
                                    </p:set>
                                    <p:animEffect transition="in" filter="slide(fromTop)">
                                      <p:cBhvr>
                                        <p:cTn id="47" dur="500"/>
                                        <p:tgtEl>
                                          <p:spTgt spid="102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276225" indent="-276225">
              <a:spcAft>
                <a:spcPct val="75000"/>
              </a:spcAft>
              <a:buClr>
                <a:srgbClr val="FF9900"/>
              </a:buClr>
            </a:pPr>
            <a:r>
              <a:rPr lang="es-ES" sz="2400" dirty="0"/>
              <a:t>El contenido de este elemento debe de corresponderse con la navegación principal de la página donde nos encontremos.</a:t>
            </a:r>
          </a:p>
          <a:p>
            <a:pPr marL="276225" indent="-276225">
              <a:spcAft>
                <a:spcPct val="75000"/>
              </a:spcAft>
              <a:buClr>
                <a:srgbClr val="FF9900"/>
              </a:buClr>
            </a:pPr>
            <a:r>
              <a:rPr lang="es-ES" sz="2400" dirty="0"/>
              <a:t>Suele contener una lista, aunque no es obligatorio.</a:t>
            </a:r>
          </a:p>
          <a:p>
            <a:pPr marL="276225" indent="-276225">
              <a:spcAft>
                <a:spcPct val="75000"/>
              </a:spcAft>
              <a:buClr>
                <a:srgbClr val="FF9900"/>
              </a:buClr>
            </a:pPr>
            <a:r>
              <a:rPr lang="es-ES" sz="2400" dirty="0"/>
              <a:t>Pueden existir varios elementos &lt;</a:t>
            </a:r>
            <a:r>
              <a:rPr lang="es-ES" sz="2400" dirty="0" err="1"/>
              <a:t>nav</a:t>
            </a:r>
            <a:r>
              <a:rPr lang="es-ES" sz="2400" dirty="0"/>
              <a:t>&gt; en una página: para la navegación principal o para la navegación principal de una &lt;</a:t>
            </a:r>
            <a:r>
              <a:rPr lang="es-ES" sz="2400" dirty="0" err="1"/>
              <a:t>section</a:t>
            </a:r>
            <a:r>
              <a:rPr lang="es-ES" sz="2400" dirty="0"/>
              <a:t>&gt; o &lt;</a:t>
            </a:r>
            <a:r>
              <a:rPr lang="es-ES" sz="2400" dirty="0" err="1"/>
              <a:t>article</a:t>
            </a:r>
            <a:r>
              <a:rPr lang="es-ES" sz="2400" dirty="0"/>
              <a:t>&gt;</a:t>
            </a:r>
          </a:p>
          <a:p>
            <a:pPr marL="276225" indent="-276225">
              <a:spcAft>
                <a:spcPct val="75000"/>
              </a:spcAft>
              <a:buClr>
                <a:srgbClr val="FF9900"/>
              </a:buClr>
            </a:pPr>
            <a:r>
              <a:rPr lang="es-ES" sz="2400" dirty="0"/>
              <a:t>Se pueden utilizar para paginaciones, formularios de búsqueda, etc.</a:t>
            </a:r>
          </a:p>
          <a:p>
            <a:pPr marL="276225" indent="-276225">
              <a:spcAft>
                <a:spcPct val="75000"/>
              </a:spcAft>
              <a:buClr>
                <a:srgbClr val="FF9900"/>
              </a:buClr>
            </a:pPr>
            <a:endParaRPr lang="es-ES" dirty="0"/>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2137252895"/>
      </p:ext>
    </p:extLst>
  </p:cSld>
  <p:clrMapOvr>
    <a:masterClrMapping/>
  </p:clrMapOvr>
  <p:transition spd="med">
    <p:wipe dir="d"/>
  </p:transition>
</p:sld>
</file>

<file path=ppt/slides/slide1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276225" indent="-276225">
              <a:spcAft>
                <a:spcPct val="75000"/>
              </a:spcAft>
              <a:buClr>
                <a:srgbClr val="FF9900"/>
              </a:buClr>
            </a:pPr>
            <a:r>
              <a:rPr lang="es-ES" sz="2400" dirty="0"/>
              <a:t>Los enlaces patrocinados no se consideran elementos de navegación, así como los enlaces dentro del texto de un artículo o los enlaces en el pie hacia otras páginas del sitio.</a:t>
            </a:r>
          </a:p>
          <a:p>
            <a:pPr marL="0" indent="0">
              <a:spcAft>
                <a:spcPct val="75000"/>
              </a:spcAft>
              <a:buClr>
                <a:srgbClr val="FF9900"/>
              </a:buClr>
              <a:buNone/>
            </a:pPr>
            <a:r>
              <a:rPr lang="es-ES" sz="2200" dirty="0"/>
              <a:t>&lt;</a:t>
            </a:r>
            <a:r>
              <a:rPr lang="es-ES" sz="2200" dirty="0" err="1"/>
              <a:t>nav</a:t>
            </a:r>
            <a:r>
              <a:rPr lang="es-ES" sz="2200" dirty="0"/>
              <a:t>&gt;</a:t>
            </a:r>
          </a:p>
          <a:p>
            <a:pPr marL="0" indent="0">
              <a:spcAft>
                <a:spcPct val="75000"/>
              </a:spcAft>
              <a:buClr>
                <a:srgbClr val="FF9900"/>
              </a:buClr>
              <a:buNone/>
            </a:pPr>
            <a:r>
              <a:rPr lang="es-ES" sz="2200" dirty="0"/>
              <a:t>	&lt;a </a:t>
            </a:r>
            <a:r>
              <a:rPr lang="es-ES" sz="2200" dirty="0" err="1"/>
              <a:t>href</a:t>
            </a:r>
            <a:r>
              <a:rPr lang="es-ES" sz="2200" dirty="0"/>
              <a:t>=“/</a:t>
            </a:r>
            <a:r>
              <a:rPr lang="es-ES" sz="2200" dirty="0" err="1"/>
              <a:t>diseno</a:t>
            </a:r>
            <a:r>
              <a:rPr lang="es-ES" sz="2200" dirty="0"/>
              <a:t> web/”&gt;Diseño web&lt;/a&gt;</a:t>
            </a:r>
          </a:p>
          <a:p>
            <a:pPr marL="0" indent="0">
              <a:spcAft>
                <a:spcPct val="75000"/>
              </a:spcAft>
              <a:buClr>
                <a:srgbClr val="FF9900"/>
              </a:buClr>
              <a:buNone/>
            </a:pPr>
            <a:r>
              <a:rPr lang="es-ES" sz="2200" dirty="0"/>
              <a:t>	&lt;a </a:t>
            </a:r>
            <a:r>
              <a:rPr lang="es-ES" sz="2200" dirty="0" err="1"/>
              <a:t>href</a:t>
            </a:r>
            <a:r>
              <a:rPr lang="es-ES" sz="2200" dirty="0"/>
              <a:t>=“/portfolio/”&gt;Portfolio&lt;/a&gt;</a:t>
            </a:r>
          </a:p>
          <a:p>
            <a:pPr marL="0" indent="0">
              <a:spcAft>
                <a:spcPct val="75000"/>
              </a:spcAft>
              <a:buClr>
                <a:srgbClr val="FF9900"/>
              </a:buClr>
              <a:buNone/>
            </a:pPr>
            <a:r>
              <a:rPr lang="es-ES" sz="2200" dirty="0"/>
              <a:t>	&lt;a </a:t>
            </a:r>
            <a:r>
              <a:rPr lang="es-ES" sz="2200" dirty="0" err="1"/>
              <a:t>href</a:t>
            </a:r>
            <a:r>
              <a:rPr lang="es-ES" sz="2200" dirty="0"/>
              <a:t>=“/blog/”&gt;Blog &lt;/a&gt;</a:t>
            </a:r>
          </a:p>
          <a:p>
            <a:pPr marL="0" indent="0">
              <a:spcAft>
                <a:spcPct val="75000"/>
              </a:spcAft>
              <a:buClr>
                <a:srgbClr val="FF9900"/>
              </a:buClr>
              <a:buNone/>
            </a:pPr>
            <a:r>
              <a:rPr lang="es-ES" sz="2200" dirty="0"/>
              <a:t>	&lt;a </a:t>
            </a:r>
            <a:r>
              <a:rPr lang="es-ES" sz="2200" dirty="0" err="1"/>
              <a:t>href</a:t>
            </a:r>
            <a:r>
              <a:rPr lang="es-ES" sz="2200" dirty="0"/>
              <a:t>=“/contacto/”&gt;Contacto&lt;/a&gt;</a:t>
            </a:r>
          </a:p>
          <a:p>
            <a:pPr marL="0" indent="0">
              <a:spcAft>
                <a:spcPct val="75000"/>
              </a:spcAft>
              <a:buClr>
                <a:srgbClr val="FF9900"/>
              </a:buClr>
              <a:buNone/>
            </a:pPr>
            <a:r>
              <a:rPr lang="es-ES" sz="2200" dirty="0"/>
              <a:t>&lt;/</a:t>
            </a:r>
            <a:r>
              <a:rPr lang="es-ES" sz="2200" dirty="0" err="1"/>
              <a:t>nav</a:t>
            </a:r>
            <a:r>
              <a:rPr lang="es-ES" sz="2200" dirty="0"/>
              <a:t>&gt;</a:t>
            </a:r>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1664443941"/>
      </p:ext>
    </p:extLst>
  </p:cSld>
  <p:clrMapOvr>
    <a:masterClrMapping/>
  </p:clrMapOvr>
  <p:transition spd="med">
    <p:wipe dir="d"/>
  </p:transition>
</p:sld>
</file>

<file path=ppt/slides/slide1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276225" indent="-276225">
              <a:spcAft>
                <a:spcPct val="75000"/>
              </a:spcAft>
              <a:buClr>
                <a:srgbClr val="FF9900"/>
              </a:buClr>
            </a:pPr>
            <a:r>
              <a:rPr lang="es-ES" sz="2400" dirty="0" err="1"/>
              <a:t>Hgroup</a:t>
            </a:r>
            <a:r>
              <a:rPr lang="es-ES" sz="2400" dirty="0"/>
              <a:t>: Es un contenedor de encabezados de modo que solo cuente el de nivel superior, ignorando los restantes de cara a la creación de la estructura jerárquica del documento.</a:t>
            </a:r>
          </a:p>
          <a:p>
            <a:pPr marL="276225" indent="-276225">
              <a:spcAft>
                <a:spcPct val="75000"/>
              </a:spcAft>
              <a:buClr>
                <a:srgbClr val="FF9900"/>
              </a:buClr>
            </a:pPr>
            <a:r>
              <a:rPr lang="es-ES" sz="2400" dirty="0"/>
              <a:t>Se usa cuando el título va acompañado de un subtítulo y queremos que el primero sea el principal.</a:t>
            </a:r>
          </a:p>
          <a:p>
            <a:pPr marL="276225" indent="-276225">
              <a:spcAft>
                <a:spcPct val="75000"/>
              </a:spcAft>
              <a:buClr>
                <a:srgbClr val="FF9900"/>
              </a:buClr>
            </a:pPr>
            <a:r>
              <a:rPr lang="es-ES" sz="2400" dirty="0"/>
              <a:t>Solo puede contener encabezados (&lt;h1&gt;-&lt;h6&gt;)</a:t>
            </a:r>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463265343"/>
      </p:ext>
    </p:extLst>
  </p:cSld>
  <p:clrMapOvr>
    <a:masterClrMapping/>
  </p:clrMapOvr>
  <p:transition spd="med">
    <p:wipe dir="d"/>
  </p:transition>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276225" indent="-276225">
              <a:spcAft>
                <a:spcPct val="75000"/>
              </a:spcAft>
              <a:buClr>
                <a:srgbClr val="FF9900"/>
              </a:buClr>
            </a:pPr>
            <a:r>
              <a:rPr lang="es-ES" sz="2400" dirty="0"/>
              <a:t>Figure: Incluye el contenido que queremos tratar como una figura: ilustraciones, diagramas, infografías…</a:t>
            </a:r>
          </a:p>
          <a:p>
            <a:pPr marL="276225" indent="-276225">
              <a:spcAft>
                <a:spcPct val="75000"/>
              </a:spcAft>
              <a:buClr>
                <a:srgbClr val="FF9900"/>
              </a:buClr>
            </a:pPr>
            <a:r>
              <a:rPr lang="es-ES" sz="2400" dirty="0"/>
              <a:t>Puede ser una imagen, una serie de imágenes o su combinación con otros elementos como texto, video…</a:t>
            </a:r>
          </a:p>
          <a:p>
            <a:pPr marL="276225" indent="-276225">
              <a:spcAft>
                <a:spcPct val="75000"/>
              </a:spcAft>
              <a:buClr>
                <a:srgbClr val="FF9900"/>
              </a:buClr>
            </a:pPr>
            <a:r>
              <a:rPr lang="es-ES" sz="2400" dirty="0"/>
              <a:t>No todas las imágenes son &lt;figure&gt;</a:t>
            </a:r>
          </a:p>
          <a:p>
            <a:pPr marL="276225" indent="-276225">
              <a:spcAft>
                <a:spcPct val="75000"/>
              </a:spcAft>
              <a:buClr>
                <a:srgbClr val="FF9900"/>
              </a:buClr>
            </a:pPr>
            <a:r>
              <a:rPr lang="es-ES" sz="2400" dirty="0"/>
              <a:t>Debe de tener contenido que por sí mismo tenga significado como unidad; y que si lo eliminamos no modifique sustancialmente el contenido del elementos donde se encuentra.</a:t>
            </a:r>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1105761567"/>
      </p:ext>
    </p:extLst>
  </p:cSld>
  <p:clrMapOvr>
    <a:masterClrMapping/>
  </p:clrMapOvr>
  <p:transition spd="med">
    <p:wipe dir="d"/>
  </p:transition>
</p:sld>
</file>

<file path=ppt/slides/slide1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0" indent="0">
              <a:spcAft>
                <a:spcPct val="75000"/>
              </a:spcAft>
              <a:buClr>
                <a:srgbClr val="FF9900"/>
              </a:buClr>
              <a:buNone/>
            </a:pPr>
            <a:r>
              <a:rPr lang="es-ES" sz="2400" dirty="0"/>
              <a:t>&lt;figure&gt;</a:t>
            </a:r>
          </a:p>
          <a:p>
            <a:pPr marL="0" indent="0">
              <a:spcAft>
                <a:spcPct val="75000"/>
              </a:spcAft>
              <a:buClr>
                <a:srgbClr val="FF9900"/>
              </a:buClr>
              <a:buNone/>
            </a:pPr>
            <a:r>
              <a:rPr lang="es-ES" sz="2400" dirty="0"/>
              <a:t>	&lt;</a:t>
            </a:r>
            <a:r>
              <a:rPr lang="es-ES" sz="2400" dirty="0" err="1"/>
              <a:t>img</a:t>
            </a:r>
            <a:r>
              <a:rPr lang="es-ES" sz="2400" dirty="0"/>
              <a:t> </a:t>
            </a:r>
            <a:r>
              <a:rPr lang="es-ES" sz="2400" dirty="0" err="1"/>
              <a:t>src</a:t>
            </a:r>
            <a:r>
              <a:rPr lang="es-ES" sz="2400" dirty="0"/>
              <a:t>=“</a:t>
            </a:r>
            <a:r>
              <a:rPr lang="es-ES" sz="2400" dirty="0" err="1"/>
              <a:t>foto.jpg</a:t>
            </a:r>
            <a:r>
              <a:rPr lang="es-ES" sz="2400" dirty="0"/>
              <a:t>” </a:t>
            </a:r>
            <a:r>
              <a:rPr lang="es-ES" sz="2400" dirty="0" err="1"/>
              <a:t>alt</a:t>
            </a:r>
            <a:r>
              <a:rPr lang="es-ES" sz="2400" dirty="0"/>
              <a:t>=“alternativo” </a:t>
            </a:r>
            <a:r>
              <a:rPr lang="es-ES" sz="2400" dirty="0" err="1"/>
              <a:t>width</a:t>
            </a:r>
            <a:r>
              <a:rPr lang="es-ES" sz="2400" dirty="0"/>
              <a:t>=“304” </a:t>
            </a:r>
            <a:r>
              <a:rPr lang="es-ES" sz="2400" dirty="0" err="1"/>
              <a:t>height</a:t>
            </a:r>
            <a:r>
              <a:rPr lang="es-ES" sz="2400" dirty="0"/>
              <a:t>=“228”&gt;</a:t>
            </a:r>
          </a:p>
          <a:p>
            <a:pPr marL="0" indent="0">
              <a:spcAft>
                <a:spcPct val="75000"/>
              </a:spcAft>
              <a:buClr>
                <a:srgbClr val="FF9900"/>
              </a:buClr>
              <a:buNone/>
            </a:pPr>
            <a:r>
              <a:rPr lang="es-ES" sz="2400" dirty="0"/>
              <a:t>&lt;/figure&gt;</a:t>
            </a:r>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1438143862"/>
      </p:ext>
    </p:extLst>
  </p:cSld>
  <p:clrMapOvr>
    <a:masterClrMapping/>
  </p:clrMapOvr>
  <p:transition spd="med">
    <p:wipe dir="d"/>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solidFill>
                  <a:srgbClr val="FFFFFF"/>
                </a:solidFill>
              </a:rPr>
              <a:t>La cabecera es donde se almacena la información sobre el documento. Dentro de la cabecera pueden ir alojados el Título, los estilos CSS, etiquetas meta, scripts y enlaces.</a:t>
            </a:r>
          </a:p>
          <a:p>
            <a:pPr marL="233363" lvl="0" indent="-233363">
              <a:spcAft>
                <a:spcPct val="75000"/>
              </a:spcAft>
              <a:buClr>
                <a:srgbClr val="FF9900"/>
              </a:buClr>
            </a:pPr>
            <a:r>
              <a:rPr lang="es-ES" sz="2400" dirty="0">
                <a:solidFill>
                  <a:srgbClr val="FFFFFF"/>
                </a:solidFill>
              </a:rPr>
              <a:t>Las etiquetas que determinan el inicio y fin de cabecera son &lt;head&gt; y &lt;/head&gt;. </a:t>
            </a:r>
          </a:p>
          <a:p>
            <a:pPr marL="233363" lvl="0" indent="-233363">
              <a:spcAft>
                <a:spcPct val="75000"/>
              </a:spcAft>
              <a:buClr>
                <a:srgbClr val="FF9900"/>
              </a:buClr>
            </a:pPr>
            <a:r>
              <a:rPr lang="es-ES" sz="2400" dirty="0">
                <a:solidFill>
                  <a:srgbClr val="FFFFFF"/>
                </a:solidFill>
              </a:rPr>
              <a:t>No es obligatorio el uso de la cabecera en una página, aunque si es muy recomendable.</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Cabecera</a:t>
            </a:r>
            <a:r>
              <a:rPr kumimoji="0" lang="es-ES" sz="2000" b="0" i="0" u="none" strike="noStrike" kern="1200" cap="none" spc="0" normalizeH="0" noProof="0" dirty="0">
                <a:ln>
                  <a:noFill/>
                </a:ln>
                <a:solidFill>
                  <a:srgbClr val="005AB4"/>
                </a:solidFill>
                <a:effectLst/>
                <a:uLnTx/>
                <a:uFillTx/>
                <a:latin typeface="+mj-lt"/>
                <a:ea typeface="+mj-ea"/>
                <a:cs typeface="+mj-cs"/>
              </a:rPr>
              <a:t> o encabezado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276225" indent="-276225">
              <a:spcAft>
                <a:spcPct val="75000"/>
              </a:spcAft>
              <a:buClr>
                <a:srgbClr val="FF9900"/>
              </a:buClr>
            </a:pPr>
            <a:r>
              <a:rPr lang="es-ES" sz="2400" dirty="0" err="1"/>
              <a:t>Figcaption</a:t>
            </a:r>
            <a:r>
              <a:rPr lang="es-ES" sz="2400" dirty="0"/>
              <a:t>: Es el titulo o nombre del elemento &lt;figure&gt;.</a:t>
            </a:r>
          </a:p>
          <a:p>
            <a:pPr marL="276225" indent="-276225">
              <a:spcAft>
                <a:spcPct val="75000"/>
              </a:spcAft>
              <a:buClr>
                <a:srgbClr val="FF9900"/>
              </a:buClr>
            </a:pPr>
            <a:r>
              <a:rPr lang="es-ES" sz="2400" dirty="0"/>
              <a:t>No es obligatorio incluirlo.</a:t>
            </a:r>
          </a:p>
          <a:p>
            <a:pPr marL="276225" indent="-276225">
              <a:spcAft>
                <a:spcPct val="75000"/>
              </a:spcAft>
              <a:buClr>
                <a:srgbClr val="FF9900"/>
              </a:buClr>
            </a:pPr>
            <a:r>
              <a:rPr lang="es-ES" sz="2400" dirty="0"/>
              <a:t>Solo puedo existir uno.</a:t>
            </a:r>
          </a:p>
          <a:p>
            <a:pPr marL="276225" indent="-276225">
              <a:spcAft>
                <a:spcPct val="75000"/>
              </a:spcAft>
              <a:buClr>
                <a:srgbClr val="FF9900"/>
              </a:buClr>
            </a:pPr>
            <a:r>
              <a:rPr lang="es-ES" sz="2400" dirty="0"/>
              <a:t>Puede contener otros elementos como enlaces de autoría, etc.</a:t>
            </a:r>
          </a:p>
          <a:p>
            <a:pPr marL="276225" indent="-276225">
              <a:spcAft>
                <a:spcPct val="75000"/>
              </a:spcAft>
              <a:buClr>
                <a:srgbClr val="FF9900"/>
              </a:buClr>
            </a:pPr>
            <a:endParaRPr lang="es-ES" sz="2400" dirty="0"/>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4149769894"/>
      </p:ext>
    </p:extLst>
  </p:cSld>
  <p:clrMapOvr>
    <a:masterClrMapping/>
  </p:clrMapOvr>
  <p:transition spd="med">
    <p:wipe dir="d"/>
  </p:transition>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0" indent="0">
              <a:spcAft>
                <a:spcPct val="75000"/>
              </a:spcAft>
              <a:buClr>
                <a:srgbClr val="FF9900"/>
              </a:buClr>
              <a:buNone/>
            </a:pPr>
            <a:r>
              <a:rPr lang="es-ES" sz="2400" dirty="0"/>
              <a:t>&lt;figure&gt;</a:t>
            </a:r>
          </a:p>
          <a:p>
            <a:pPr marL="0" indent="0">
              <a:spcAft>
                <a:spcPct val="75000"/>
              </a:spcAft>
              <a:buClr>
                <a:srgbClr val="FF9900"/>
              </a:buClr>
              <a:buNone/>
            </a:pPr>
            <a:r>
              <a:rPr lang="es-ES" sz="2400" dirty="0"/>
              <a:t>     &lt;</a:t>
            </a:r>
            <a:r>
              <a:rPr lang="es-ES" sz="2400" dirty="0" err="1"/>
              <a:t>img</a:t>
            </a:r>
            <a:r>
              <a:rPr lang="es-ES" sz="2400" dirty="0"/>
              <a:t> </a:t>
            </a:r>
            <a:r>
              <a:rPr lang="es-ES" sz="2400" dirty="0" err="1"/>
              <a:t>src</a:t>
            </a:r>
            <a:r>
              <a:rPr lang="es-ES" sz="2400" dirty="0"/>
              <a:t>=“</a:t>
            </a:r>
            <a:r>
              <a:rPr lang="es-ES" sz="2400" dirty="0" err="1"/>
              <a:t>captura.jpg</a:t>
            </a:r>
            <a:r>
              <a:rPr lang="es-ES" sz="2400" dirty="0"/>
              <a:t>” </a:t>
            </a:r>
            <a:r>
              <a:rPr lang="es-ES" sz="2400" dirty="0" err="1"/>
              <a:t>alt</a:t>
            </a:r>
            <a:r>
              <a:rPr lang="es-ES" sz="2400" dirty="0"/>
              <a:t>=“alternativo” </a:t>
            </a:r>
            <a:r>
              <a:rPr lang="es-ES" sz="2400" dirty="0" err="1"/>
              <a:t>width</a:t>
            </a:r>
            <a:r>
              <a:rPr lang="es-ES" sz="2400" dirty="0"/>
              <a:t>=“304” </a:t>
            </a:r>
            <a:r>
              <a:rPr lang="es-ES" sz="2400" dirty="0" err="1"/>
              <a:t>height</a:t>
            </a:r>
            <a:r>
              <a:rPr lang="es-ES" sz="2400" dirty="0"/>
              <a:t>=“228”&gt;</a:t>
            </a:r>
          </a:p>
          <a:p>
            <a:pPr marL="0" indent="0">
              <a:spcAft>
                <a:spcPct val="75000"/>
              </a:spcAft>
              <a:buClr>
                <a:srgbClr val="FF9900"/>
              </a:buClr>
              <a:buNone/>
            </a:pPr>
            <a:r>
              <a:rPr lang="es-ES" sz="2400" dirty="0"/>
              <a:t>     &lt;</a:t>
            </a:r>
            <a:r>
              <a:rPr lang="es-ES" sz="2400" dirty="0" err="1"/>
              <a:t>figcaption</a:t>
            </a:r>
            <a:r>
              <a:rPr lang="es-ES" sz="2400" dirty="0"/>
              <a:t>&gt;Página principal&lt;/</a:t>
            </a:r>
            <a:r>
              <a:rPr lang="es-ES" sz="2400" dirty="0" err="1"/>
              <a:t>figcaption</a:t>
            </a:r>
            <a:r>
              <a:rPr lang="es-ES" sz="2400" dirty="0"/>
              <a:t>&gt;</a:t>
            </a:r>
          </a:p>
          <a:p>
            <a:pPr marL="0" indent="0">
              <a:spcAft>
                <a:spcPct val="75000"/>
              </a:spcAft>
              <a:buClr>
                <a:srgbClr val="FF9900"/>
              </a:buClr>
              <a:buNone/>
            </a:pPr>
            <a:r>
              <a:rPr lang="es-ES" sz="2400" dirty="0"/>
              <a:t>&lt;/figure&gt;</a:t>
            </a:r>
          </a:p>
          <a:p>
            <a:pPr marL="0" indent="0">
              <a:spcAft>
                <a:spcPct val="75000"/>
              </a:spcAft>
              <a:buClr>
                <a:srgbClr val="FF9900"/>
              </a:buClr>
              <a:buNone/>
            </a:pPr>
            <a:endParaRPr lang="es-ES" sz="2400" dirty="0"/>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extLst>
      <p:ext uri="{BB962C8B-B14F-4D97-AF65-F5344CB8AC3E}">
        <p14:creationId xmlns:p14="http://schemas.microsoft.com/office/powerpoint/2010/main" val="4161182366"/>
      </p:ext>
    </p:extLst>
  </p:cSld>
  <p:clrMapOvr>
    <a:masterClrMapping/>
  </p:clrMapOvr>
  <p:transition spd="med">
    <p:wipe dir="d"/>
  </p:transition>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5" name="Rectangle 3"/>
          <p:cNvSpPr>
            <a:spLocks noGrp="1" noChangeArrowheads="1"/>
          </p:cNvSpPr>
          <p:nvPr>
            <p:ph type="title" idx="4294967295"/>
          </p:nvPr>
        </p:nvSpPr>
        <p:spPr/>
        <p:txBody>
          <a:bodyPr/>
          <a:lstStyle/>
          <a:p>
            <a:pPr eaLnBrk="1" hangingPunct="1"/>
            <a:r>
              <a:rPr lang="es-ES" sz="2000" dirty="0"/>
              <a:t>Nuevos elementos estructurales HTML5</a:t>
            </a:r>
          </a:p>
        </p:txBody>
      </p:sp>
      <p:sp>
        <p:nvSpPr>
          <p:cNvPr id="10243" name="Rectangle 4"/>
          <p:cNvSpPr>
            <a:spLocks noGrp="1" noChangeArrowheads="1"/>
          </p:cNvSpPr>
          <p:nvPr>
            <p:ph type="body" idx="4294967295"/>
          </p:nvPr>
        </p:nvSpPr>
        <p:spPr>
          <a:xfrm>
            <a:off x="228600" y="828674"/>
            <a:ext cx="8431213" cy="5267326"/>
          </a:xfrm>
          <a:noFill/>
        </p:spPr>
        <p:txBody>
          <a:bodyPr/>
          <a:lstStyle/>
          <a:p>
            <a:pPr marL="0" indent="0">
              <a:spcAft>
                <a:spcPct val="75000"/>
              </a:spcAft>
              <a:buClr>
                <a:srgbClr val="FF9900"/>
              </a:buClr>
              <a:buNone/>
            </a:pPr>
            <a:r>
              <a:rPr lang="es-ES" dirty="0"/>
              <a:t>  </a:t>
            </a:r>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pic>
        <p:nvPicPr>
          <p:cNvPr id="2" name="Imagen 1" descr="Captura de pantalla 2017-07-09 a las 19.50.47.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332" y="1131079"/>
            <a:ext cx="8480779" cy="4442810"/>
          </a:xfrm>
          <a:prstGeom prst="rect">
            <a:avLst/>
          </a:prstGeom>
        </p:spPr>
      </p:pic>
    </p:spTree>
    <p:extLst>
      <p:ext uri="{BB962C8B-B14F-4D97-AF65-F5344CB8AC3E}">
        <p14:creationId xmlns:p14="http://schemas.microsoft.com/office/powerpoint/2010/main" val="3386669374"/>
      </p:ext>
    </p:extLst>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slide(fromTop)">
                                      <p:cBhvr>
                                        <p:cTn id="7" dur="500"/>
                                        <p:tgtEl>
                                          <p:spTgt spid="102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214313" y="7302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3200" b="0" i="0" u="none" strike="noStrike" kern="1200" cap="none" spc="0" normalizeH="0" baseline="0" noProof="0">
                <a:ln>
                  <a:noFill/>
                </a:ln>
                <a:solidFill>
                  <a:srgbClr val="005AB4"/>
                </a:solidFill>
                <a:effectLst/>
                <a:uLnTx/>
                <a:uFillTx/>
                <a:latin typeface="+mj-lt"/>
                <a:ea typeface="+mj-ea"/>
                <a:cs typeface="+mj-cs"/>
              </a:rPr>
              <a:t>		</a:t>
            </a:r>
            <a:endParaRPr kumimoji="0" lang="es-ES" sz="3200" b="0" i="0" u="none" strike="noStrike" kern="1200" cap="none" spc="0" normalizeH="0" baseline="0" noProof="0" dirty="0">
              <a:ln>
                <a:noFill/>
              </a:ln>
              <a:solidFill>
                <a:srgbClr val="005AB4"/>
              </a:solidFill>
              <a:effectLst/>
              <a:uLnTx/>
              <a:uFillTx/>
              <a:latin typeface="+mj-lt"/>
              <a:ea typeface="+mj-ea"/>
              <a:cs typeface="+mj-cs"/>
            </a:endParaRPr>
          </a:p>
        </p:txBody>
      </p:sp>
      <p:sp>
        <p:nvSpPr>
          <p:cNvPr id="4"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Marcos, capas y tablas</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
        <p:nvSpPr>
          <p:cNvPr id="5" name="Rectangle 4"/>
          <p:cNvSpPr txBox="1">
            <a:spLocks noChangeArrowheads="1"/>
          </p:cNvSpPr>
          <p:nvPr/>
        </p:nvSpPr>
        <p:spPr bwMode="auto">
          <a:xfrm>
            <a:off x="228600" y="865188"/>
            <a:ext cx="8431213" cy="533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3363" lvl="0" indent="-233363">
              <a:spcBef>
                <a:spcPct val="20000"/>
              </a:spcBef>
              <a:spcAft>
                <a:spcPct val="75000"/>
              </a:spcAft>
              <a:buClr>
                <a:srgbClr val="FF9900"/>
              </a:buClr>
              <a:buFontTx/>
              <a:buChar char="•"/>
            </a:pPr>
            <a:r>
              <a:rPr lang="es-ES" sz="2400" noProof="0" dirty="0"/>
              <a:t>Ejercicio 39: realizar un </a:t>
            </a:r>
            <a:r>
              <a:rPr lang="es-ES" sz="2400" noProof="0" dirty="0" err="1"/>
              <a:t>parrafo</a:t>
            </a:r>
            <a:r>
              <a:rPr lang="es-ES" sz="2400" noProof="0" dirty="0"/>
              <a:t> e introducirlo dentro de una capa. Darle las siguientes propiedades:</a:t>
            </a:r>
          </a:p>
          <a:p>
            <a:pPr marL="1147763" lvl="2" indent="-233363">
              <a:spcBef>
                <a:spcPct val="20000"/>
              </a:spcBef>
              <a:spcAft>
                <a:spcPct val="75000"/>
              </a:spcAft>
              <a:buClr>
                <a:srgbClr val="FF9900"/>
              </a:buClr>
              <a:buFontTx/>
              <a:buChar char="•"/>
            </a:pPr>
            <a:r>
              <a:rPr kumimoji="0" lang="es-ES" sz="2400" i="0" u="none" strike="noStrike" kern="1200" cap="none" spc="0" normalizeH="0" baseline="0" dirty="0">
                <a:ln>
                  <a:noFill/>
                </a:ln>
                <a:solidFill>
                  <a:srgbClr val="FFFFFF"/>
                </a:solidFill>
                <a:effectLst/>
                <a:uLnTx/>
                <a:uFillTx/>
                <a:latin typeface="+mn-lt"/>
                <a:ea typeface="+mn-ea"/>
                <a:cs typeface="+mn-cs"/>
              </a:rPr>
              <a:t>Color</a:t>
            </a:r>
            <a:r>
              <a:rPr kumimoji="0" lang="es-ES" sz="2400" i="0" u="none" strike="noStrike" kern="1200" cap="none" spc="0" normalizeH="0" dirty="0">
                <a:ln>
                  <a:noFill/>
                </a:ln>
                <a:solidFill>
                  <a:srgbClr val="FFFFFF"/>
                </a:solidFill>
                <a:effectLst/>
                <a:uLnTx/>
                <a:uFillTx/>
                <a:latin typeface="+mn-lt"/>
                <a:ea typeface="+mn-ea"/>
                <a:cs typeface="+mn-cs"/>
              </a:rPr>
              <a:t> de fondo negro ,</a:t>
            </a:r>
            <a:r>
              <a:rPr lang="es-ES" sz="2400" baseline="0" noProof="0" dirty="0">
                <a:solidFill>
                  <a:srgbClr val="FFFFFF"/>
                </a:solidFill>
                <a:latin typeface="+mn-lt"/>
              </a:rPr>
              <a:t>Color del texto blanco</a:t>
            </a:r>
          </a:p>
          <a:p>
            <a:pPr marL="1147763" lvl="2" indent="-233363">
              <a:spcBef>
                <a:spcPct val="20000"/>
              </a:spcBef>
              <a:spcAft>
                <a:spcPct val="75000"/>
              </a:spcAft>
              <a:buClr>
                <a:srgbClr val="FF9900"/>
              </a:buClr>
              <a:buFontTx/>
              <a:buChar char="•"/>
            </a:pPr>
            <a:r>
              <a:rPr lang="es-ES" sz="2400" dirty="0">
                <a:solidFill>
                  <a:srgbClr val="FFFFFF"/>
                </a:solidFill>
                <a:latin typeface="+mn-lt"/>
              </a:rPr>
              <a:t>20 píxeles de margen</a:t>
            </a:r>
            <a:endParaRPr lang="es-ES" sz="2400" baseline="0" noProof="0" dirty="0">
              <a:solidFill>
                <a:srgbClr val="FFFFFF"/>
              </a:solidFill>
              <a:latin typeface="+mn-lt"/>
            </a:endParaRPr>
          </a:p>
        </p:txBody>
      </p:sp>
      <p:pic>
        <p:nvPicPr>
          <p:cNvPr id="6" name="5 Imagen" descr="ejemplo9.jpg"/>
          <p:cNvPicPr>
            <a:picLocks noChangeAspect="1"/>
          </p:cNvPicPr>
          <p:nvPr/>
        </p:nvPicPr>
        <p:blipFill>
          <a:blip r:embed="rId2" cstate="print"/>
          <a:stretch>
            <a:fillRect/>
          </a:stretch>
        </p:blipFill>
        <p:spPr>
          <a:xfrm>
            <a:off x="294968" y="3171255"/>
            <a:ext cx="8495071" cy="1710461"/>
          </a:xfrm>
          <a:prstGeom prst="rect">
            <a:avLst/>
          </a:prstGeom>
        </p:spPr>
      </p:pic>
    </p:spTree>
    <p:extLst>
      <p:ext uri="{BB962C8B-B14F-4D97-AF65-F5344CB8AC3E}">
        <p14:creationId xmlns:p14="http://schemas.microsoft.com/office/powerpoint/2010/main" val="1709301576"/>
      </p:ext>
    </p:extLst>
  </p:cSld>
  <p:clrMapOvr>
    <a:masterClrMapping/>
  </p:clrMapOvr>
  <p:transition spd="med">
    <p:wipe dir="d"/>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214313" y="7302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3200" b="0" i="0" u="none" strike="noStrike" kern="1200" cap="none" spc="0" normalizeH="0" baseline="0" noProof="0">
                <a:ln>
                  <a:noFill/>
                </a:ln>
                <a:solidFill>
                  <a:srgbClr val="005AB4"/>
                </a:solidFill>
                <a:effectLst/>
                <a:uLnTx/>
                <a:uFillTx/>
                <a:latin typeface="+mj-lt"/>
                <a:ea typeface="+mj-ea"/>
                <a:cs typeface="+mj-cs"/>
              </a:rPr>
              <a:t>		</a:t>
            </a:r>
            <a:endParaRPr kumimoji="0" lang="es-ES" sz="3200" b="0" i="0" u="none" strike="noStrike" kern="1200" cap="none" spc="0" normalizeH="0" baseline="0" noProof="0" dirty="0">
              <a:ln>
                <a:noFill/>
              </a:ln>
              <a:solidFill>
                <a:srgbClr val="005AB4"/>
              </a:solidFill>
              <a:effectLst/>
              <a:uLnTx/>
              <a:uFillTx/>
              <a:latin typeface="+mj-lt"/>
              <a:ea typeface="+mj-ea"/>
              <a:cs typeface="+mj-cs"/>
            </a:endParaRPr>
          </a:p>
        </p:txBody>
      </p:sp>
      <p:sp>
        <p:nvSpPr>
          <p:cNvPr id="4"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Marcos, capas y tablas</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
        <p:nvSpPr>
          <p:cNvPr id="5" name="Rectangle 4"/>
          <p:cNvSpPr txBox="1">
            <a:spLocks noChangeArrowheads="1"/>
          </p:cNvSpPr>
          <p:nvPr/>
        </p:nvSpPr>
        <p:spPr bwMode="auto">
          <a:xfrm>
            <a:off x="228600" y="865188"/>
            <a:ext cx="8431213" cy="533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3363" lvl="0" indent="-233363" algn="just">
              <a:spcBef>
                <a:spcPct val="20000"/>
              </a:spcBef>
              <a:spcAft>
                <a:spcPct val="75000"/>
              </a:spcAft>
              <a:buClr>
                <a:srgbClr val="FF9900"/>
              </a:buClr>
              <a:buFontTx/>
              <a:buChar char="•"/>
            </a:pPr>
            <a:r>
              <a:rPr lang="es-ES" sz="2400" noProof="0" dirty="0"/>
              <a:t>Ejercicio 40: realizar la siguiente página web con una capa. Propiedades de la capa :</a:t>
            </a:r>
            <a:r>
              <a:rPr lang="es-ES" sz="2400" baseline="0" noProof="0" dirty="0">
                <a:solidFill>
                  <a:srgbClr val="FFFFFF"/>
                </a:solidFill>
                <a:latin typeface="+mn-lt"/>
              </a:rPr>
              <a:t>Color de fondo : </a:t>
            </a:r>
            <a:r>
              <a:rPr lang="es-ES" sz="2400" baseline="0" noProof="0" dirty="0" err="1">
                <a:solidFill>
                  <a:srgbClr val="FFFFFF"/>
                </a:solidFill>
                <a:latin typeface="+mn-lt"/>
              </a:rPr>
              <a:t>aliceblue</a:t>
            </a:r>
            <a:r>
              <a:rPr lang="es-ES" sz="2400" baseline="0" noProof="0" dirty="0">
                <a:solidFill>
                  <a:srgbClr val="FFFFFF"/>
                </a:solidFill>
                <a:latin typeface="+mn-lt"/>
              </a:rPr>
              <a:t>, color: </a:t>
            </a:r>
            <a:r>
              <a:rPr lang="es-ES" sz="2400" baseline="0" noProof="0" dirty="0" err="1">
                <a:solidFill>
                  <a:srgbClr val="FFFFFF"/>
                </a:solidFill>
                <a:latin typeface="+mn-lt"/>
              </a:rPr>
              <a:t>navy</a:t>
            </a:r>
            <a:r>
              <a:rPr lang="es-ES" sz="2400" baseline="0" noProof="0" dirty="0">
                <a:solidFill>
                  <a:srgbClr val="FFFFFF"/>
                </a:solidFill>
                <a:latin typeface="+mn-lt"/>
              </a:rPr>
              <a:t>,</a:t>
            </a:r>
            <a:r>
              <a:rPr lang="es-ES" sz="2400" noProof="0" dirty="0">
                <a:solidFill>
                  <a:srgbClr val="FFFFFF"/>
                </a:solidFill>
                <a:latin typeface="+mn-lt"/>
              </a:rPr>
              <a:t> fuente: </a:t>
            </a:r>
            <a:r>
              <a:rPr lang="es-ES" sz="2400" noProof="0" dirty="0" err="1">
                <a:solidFill>
                  <a:srgbClr val="FFFFFF"/>
                </a:solidFill>
                <a:latin typeface="+mn-lt"/>
              </a:rPr>
              <a:t>arial</a:t>
            </a:r>
            <a:r>
              <a:rPr lang="es-ES" sz="2400" noProof="0" dirty="0">
                <a:solidFill>
                  <a:srgbClr val="FFFFFF"/>
                </a:solidFill>
                <a:latin typeface="+mn-lt"/>
              </a:rPr>
              <a:t>, borde: de color plata (</a:t>
            </a:r>
            <a:r>
              <a:rPr lang="es-ES" sz="2400" noProof="0" dirty="0" err="1">
                <a:solidFill>
                  <a:srgbClr val="FFFFFF"/>
                </a:solidFill>
                <a:latin typeface="+mn-lt"/>
              </a:rPr>
              <a:t>silver</a:t>
            </a:r>
            <a:r>
              <a:rPr lang="es-ES" sz="2400" noProof="0" dirty="0">
                <a:solidFill>
                  <a:srgbClr val="FFFFFF"/>
                </a:solidFill>
                <a:latin typeface="+mn-lt"/>
              </a:rPr>
              <a:t>)</a:t>
            </a:r>
            <a:endParaRPr lang="es-ES" sz="2400" baseline="0" noProof="0" dirty="0">
              <a:solidFill>
                <a:srgbClr val="FFFFFF"/>
              </a:solidFill>
              <a:latin typeface="+mn-lt"/>
            </a:endParaRPr>
          </a:p>
        </p:txBody>
      </p:sp>
      <p:pic>
        <p:nvPicPr>
          <p:cNvPr id="249858" name="Picture 2"/>
          <p:cNvPicPr>
            <a:picLocks noChangeAspect="1" noChangeArrowheads="1"/>
          </p:cNvPicPr>
          <p:nvPr/>
        </p:nvPicPr>
        <p:blipFill>
          <a:blip r:embed="rId2" cstate="print"/>
          <a:srcRect/>
          <a:stretch>
            <a:fillRect/>
          </a:stretch>
        </p:blipFill>
        <p:spPr bwMode="auto">
          <a:xfrm>
            <a:off x="499428" y="2502878"/>
            <a:ext cx="8160385" cy="3200400"/>
          </a:xfrm>
          <a:prstGeom prst="rect">
            <a:avLst/>
          </a:prstGeom>
          <a:noFill/>
          <a:ln w="9525">
            <a:noFill/>
            <a:miter lim="800000"/>
            <a:headEnd/>
            <a:tailEnd/>
          </a:ln>
        </p:spPr>
      </p:pic>
    </p:spTree>
    <p:extLst>
      <p:ext uri="{BB962C8B-B14F-4D97-AF65-F5344CB8AC3E}">
        <p14:creationId xmlns:p14="http://schemas.microsoft.com/office/powerpoint/2010/main" val="1709301576"/>
      </p:ext>
    </p:extLst>
  </p:cSld>
  <p:clrMapOvr>
    <a:masterClrMapping/>
  </p:clrMapOvr>
  <p:transition spd="med">
    <p:wipe dir="d"/>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214313" y="7302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3200" b="0" i="0" u="none" strike="noStrike" kern="1200" cap="none" spc="0" normalizeH="0" baseline="0" noProof="0">
                <a:ln>
                  <a:noFill/>
                </a:ln>
                <a:solidFill>
                  <a:srgbClr val="005AB4"/>
                </a:solidFill>
                <a:effectLst/>
                <a:uLnTx/>
                <a:uFillTx/>
                <a:latin typeface="+mj-lt"/>
                <a:ea typeface="+mj-ea"/>
                <a:cs typeface="+mj-cs"/>
              </a:rPr>
              <a:t>		</a:t>
            </a:r>
            <a:endParaRPr kumimoji="0" lang="es-ES" sz="3200" b="0" i="0" u="none" strike="noStrike" kern="1200" cap="none" spc="0" normalizeH="0" baseline="0" noProof="0" dirty="0">
              <a:ln>
                <a:noFill/>
              </a:ln>
              <a:solidFill>
                <a:srgbClr val="005AB4"/>
              </a:solidFill>
              <a:effectLst/>
              <a:uLnTx/>
              <a:uFillTx/>
              <a:latin typeface="+mj-lt"/>
              <a:ea typeface="+mj-ea"/>
              <a:cs typeface="+mj-cs"/>
            </a:endParaRPr>
          </a:p>
        </p:txBody>
      </p:sp>
      <p:sp>
        <p:nvSpPr>
          <p:cNvPr id="4"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Marcos, capas y tablas</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
        <p:nvSpPr>
          <p:cNvPr id="5" name="Rectangle 4"/>
          <p:cNvSpPr txBox="1">
            <a:spLocks noChangeArrowheads="1"/>
          </p:cNvSpPr>
          <p:nvPr/>
        </p:nvSpPr>
        <p:spPr bwMode="auto">
          <a:xfrm>
            <a:off x="228600" y="865188"/>
            <a:ext cx="8431213" cy="533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3363" lvl="0" indent="-233363" algn="just">
              <a:spcBef>
                <a:spcPct val="20000"/>
              </a:spcBef>
              <a:spcAft>
                <a:spcPct val="75000"/>
              </a:spcAft>
              <a:buClr>
                <a:srgbClr val="FF9900"/>
              </a:buClr>
              <a:buFontTx/>
              <a:buChar char="•"/>
            </a:pPr>
            <a:r>
              <a:rPr lang="es-ES" sz="2400" noProof="0" dirty="0"/>
              <a:t>Ejercicio 41: mostrar en rojo las palabras “saludable, rico y sabio” dentro de la frase “El que pronto se acuesta y pronto se levanta es </a:t>
            </a:r>
            <a:r>
              <a:rPr lang="es-ES" sz="2400" noProof="0" dirty="0" err="1"/>
              <a:t>hom</a:t>
            </a:r>
            <a:r>
              <a:rPr lang="es-ES" sz="2400" dirty="0" err="1"/>
              <a:t>bre</a:t>
            </a:r>
            <a:r>
              <a:rPr lang="es-ES" sz="2400" dirty="0"/>
              <a:t> saludable, rico y sabio.</a:t>
            </a:r>
          </a:p>
          <a:p>
            <a:pPr marL="233363" lvl="0" indent="-233363" algn="just">
              <a:spcBef>
                <a:spcPct val="20000"/>
              </a:spcBef>
              <a:spcAft>
                <a:spcPct val="75000"/>
              </a:spcAft>
              <a:buClr>
                <a:srgbClr val="FF9900"/>
              </a:buClr>
              <a:buFontTx/>
              <a:buChar char="•"/>
            </a:pPr>
            <a:r>
              <a:rPr lang="es-ES" sz="2400" dirty="0"/>
              <a:t>Ejercicio 42: realiza dos listas de presidentes de Estados Unidos (demócratas y republicanos). Cada lista estará contenida en una etiqueta div. La lista de demócratas llevará un fondo azul y la lista de republicanos llevará un fondo rojo.</a:t>
            </a:r>
          </a:p>
          <a:p>
            <a:pPr marL="233363" lvl="0" indent="-233363">
              <a:spcBef>
                <a:spcPct val="20000"/>
              </a:spcBef>
              <a:spcAft>
                <a:spcPct val="75000"/>
              </a:spcAft>
              <a:buClr>
                <a:srgbClr val="FF9900"/>
              </a:buClr>
              <a:buFontTx/>
              <a:buChar char="•"/>
            </a:pPr>
            <a:endParaRPr lang="es-ES" sz="2400" b="0" baseline="0" noProof="0" dirty="0">
              <a:solidFill>
                <a:srgbClr val="FFFFFF"/>
              </a:solidFill>
              <a:latin typeface="+mn-lt"/>
            </a:endParaRPr>
          </a:p>
        </p:txBody>
      </p:sp>
    </p:spTree>
    <p:extLst>
      <p:ext uri="{BB962C8B-B14F-4D97-AF65-F5344CB8AC3E}">
        <p14:creationId xmlns:p14="http://schemas.microsoft.com/office/powerpoint/2010/main" val="2294197366"/>
      </p:ext>
    </p:extLst>
  </p:cSld>
  <p:clrMapOvr>
    <a:masterClrMapping/>
  </p:clrMapOvr>
  <p:transition spd="med">
    <p:wipe dir="d"/>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214313" y="7302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3200" b="0" i="0" u="none" strike="noStrike" kern="1200" cap="none" spc="0" normalizeH="0" baseline="0" noProof="0">
                <a:ln>
                  <a:noFill/>
                </a:ln>
                <a:solidFill>
                  <a:srgbClr val="005AB4"/>
                </a:solidFill>
                <a:effectLst/>
                <a:uLnTx/>
                <a:uFillTx/>
                <a:latin typeface="+mj-lt"/>
                <a:ea typeface="+mj-ea"/>
                <a:cs typeface="+mj-cs"/>
              </a:rPr>
              <a:t>		</a:t>
            </a:r>
            <a:endParaRPr kumimoji="0" lang="es-ES" sz="3200" b="0" i="0" u="none" strike="noStrike" kern="1200" cap="none" spc="0" normalizeH="0" baseline="0" noProof="0" dirty="0">
              <a:ln>
                <a:noFill/>
              </a:ln>
              <a:solidFill>
                <a:srgbClr val="005AB4"/>
              </a:solidFill>
              <a:effectLst/>
              <a:uLnTx/>
              <a:uFillTx/>
              <a:latin typeface="+mj-lt"/>
              <a:ea typeface="+mj-ea"/>
              <a:cs typeface="+mj-cs"/>
            </a:endParaRPr>
          </a:p>
        </p:txBody>
      </p:sp>
      <p:sp>
        <p:nvSpPr>
          <p:cNvPr id="4"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Marcos, capas y tablas</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
        <p:nvSpPr>
          <p:cNvPr id="5" name="Rectangle 4"/>
          <p:cNvSpPr txBox="1">
            <a:spLocks noChangeArrowheads="1"/>
          </p:cNvSpPr>
          <p:nvPr/>
        </p:nvSpPr>
        <p:spPr bwMode="auto">
          <a:xfrm>
            <a:off x="228600" y="865188"/>
            <a:ext cx="8431213" cy="533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3363" lvl="0" indent="-233363" algn="just">
              <a:spcBef>
                <a:spcPct val="20000"/>
              </a:spcBef>
              <a:spcAft>
                <a:spcPct val="75000"/>
              </a:spcAft>
              <a:buClr>
                <a:srgbClr val="FF9900"/>
              </a:buClr>
              <a:buFontTx/>
              <a:buChar char="•"/>
            </a:pPr>
            <a:r>
              <a:rPr lang="es-ES" sz="2400" noProof="0" dirty="0"/>
              <a:t>Ejercicio 43: realizar la siguiente página HTML</a:t>
            </a:r>
            <a:r>
              <a:rPr lang="es-ES" sz="2400" b="0" noProof="0" dirty="0"/>
              <a:t>.</a:t>
            </a:r>
          </a:p>
          <a:p>
            <a:pPr marL="233363" lvl="0" indent="-233363">
              <a:spcBef>
                <a:spcPct val="20000"/>
              </a:spcBef>
              <a:spcAft>
                <a:spcPct val="75000"/>
              </a:spcAft>
              <a:buClr>
                <a:srgbClr val="FF9900"/>
              </a:buClr>
              <a:buFontTx/>
              <a:buChar char="•"/>
            </a:pPr>
            <a:endParaRPr lang="es-ES" sz="2400" b="0" dirty="0"/>
          </a:p>
          <a:p>
            <a:pPr marL="233363" lvl="0" indent="-233363">
              <a:spcBef>
                <a:spcPct val="20000"/>
              </a:spcBef>
              <a:spcAft>
                <a:spcPct val="75000"/>
              </a:spcAft>
              <a:buClr>
                <a:srgbClr val="FF9900"/>
              </a:buClr>
              <a:buFontTx/>
              <a:buChar char="•"/>
            </a:pPr>
            <a:endParaRPr lang="es-ES" sz="2400" b="0" baseline="0" noProof="0" dirty="0">
              <a:solidFill>
                <a:srgbClr val="FFFFFF"/>
              </a:solidFill>
              <a:latin typeface="+mn-lt"/>
            </a:endParaRPr>
          </a:p>
        </p:txBody>
      </p:sp>
      <p:pic>
        <p:nvPicPr>
          <p:cNvPr id="6" name="5 Imagen" descr="ejemplo7.jpg"/>
          <p:cNvPicPr>
            <a:picLocks noChangeAspect="1"/>
          </p:cNvPicPr>
          <p:nvPr/>
        </p:nvPicPr>
        <p:blipFill>
          <a:blip r:embed="rId2" cstate="print"/>
          <a:stretch>
            <a:fillRect/>
          </a:stretch>
        </p:blipFill>
        <p:spPr>
          <a:xfrm>
            <a:off x="654828" y="1450749"/>
            <a:ext cx="7663261" cy="2221599"/>
          </a:xfrm>
          <a:prstGeom prst="rect">
            <a:avLst/>
          </a:prstGeom>
        </p:spPr>
      </p:pic>
    </p:spTree>
    <p:extLst>
      <p:ext uri="{BB962C8B-B14F-4D97-AF65-F5344CB8AC3E}">
        <p14:creationId xmlns:p14="http://schemas.microsoft.com/office/powerpoint/2010/main" val="2735660610"/>
      </p:ext>
    </p:extLst>
  </p:cSld>
  <p:clrMapOvr>
    <a:masterClrMapping/>
  </p:clrMapOvr>
  <p:transition spd="med">
    <p:wipe dir="d"/>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214313" y="7302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3200" b="0" i="0" u="none" strike="noStrike" kern="1200" cap="none" spc="0" normalizeH="0" baseline="0" noProof="0">
                <a:ln>
                  <a:noFill/>
                </a:ln>
                <a:solidFill>
                  <a:srgbClr val="005AB4"/>
                </a:solidFill>
                <a:effectLst/>
                <a:uLnTx/>
                <a:uFillTx/>
                <a:latin typeface="+mj-lt"/>
                <a:ea typeface="+mj-ea"/>
                <a:cs typeface="+mj-cs"/>
              </a:rPr>
              <a:t>		</a:t>
            </a:r>
            <a:endParaRPr kumimoji="0" lang="es-ES" sz="3200" b="0" i="0" u="none" strike="noStrike" kern="1200" cap="none" spc="0" normalizeH="0" baseline="0" noProof="0" dirty="0">
              <a:ln>
                <a:noFill/>
              </a:ln>
              <a:solidFill>
                <a:srgbClr val="005AB4"/>
              </a:solidFill>
              <a:effectLst/>
              <a:uLnTx/>
              <a:uFillTx/>
              <a:latin typeface="+mj-lt"/>
              <a:ea typeface="+mj-ea"/>
              <a:cs typeface="+mj-cs"/>
            </a:endParaRPr>
          </a:p>
        </p:txBody>
      </p:sp>
      <p:sp>
        <p:nvSpPr>
          <p:cNvPr id="4"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Marcos, capas y tablas</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
        <p:nvSpPr>
          <p:cNvPr id="5" name="Rectangle 4"/>
          <p:cNvSpPr txBox="1">
            <a:spLocks noChangeArrowheads="1"/>
          </p:cNvSpPr>
          <p:nvPr/>
        </p:nvSpPr>
        <p:spPr bwMode="auto">
          <a:xfrm>
            <a:off x="228600" y="865188"/>
            <a:ext cx="8431213" cy="533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3363" lvl="0" indent="-233363" algn="just">
              <a:spcBef>
                <a:spcPct val="20000"/>
              </a:spcBef>
              <a:spcAft>
                <a:spcPct val="75000"/>
              </a:spcAft>
              <a:buClr>
                <a:srgbClr val="FF9900"/>
              </a:buClr>
              <a:buFontTx/>
              <a:buChar char="•"/>
            </a:pPr>
            <a:r>
              <a:rPr lang="es-ES" sz="2400" noProof="0" dirty="0"/>
              <a:t>Ejercicio 44: realizar la siguiente página HTML mediante capas.</a:t>
            </a:r>
          </a:p>
          <a:p>
            <a:pPr marL="233363" lvl="0" indent="-233363">
              <a:spcBef>
                <a:spcPct val="20000"/>
              </a:spcBef>
              <a:spcAft>
                <a:spcPct val="75000"/>
              </a:spcAft>
              <a:buClr>
                <a:srgbClr val="FF9900"/>
              </a:buClr>
              <a:buFontTx/>
              <a:buChar char="•"/>
            </a:pPr>
            <a:endParaRPr lang="es-ES" sz="2400" b="0" noProof="0" dirty="0"/>
          </a:p>
          <a:p>
            <a:pPr marL="233363" lvl="0" indent="-233363">
              <a:spcBef>
                <a:spcPct val="20000"/>
              </a:spcBef>
              <a:spcAft>
                <a:spcPct val="75000"/>
              </a:spcAft>
              <a:buClr>
                <a:srgbClr val="FF9900"/>
              </a:buClr>
            </a:pPr>
            <a:endParaRPr lang="es-ES" sz="2400" b="0" noProof="0" dirty="0"/>
          </a:p>
          <a:p>
            <a:pPr marL="233363" lvl="0" indent="-233363">
              <a:spcBef>
                <a:spcPct val="20000"/>
              </a:spcBef>
              <a:spcAft>
                <a:spcPct val="75000"/>
              </a:spcAft>
              <a:buClr>
                <a:srgbClr val="FF9900"/>
              </a:buClr>
              <a:buFontTx/>
              <a:buChar char="•"/>
            </a:pPr>
            <a:endParaRPr lang="es-ES" sz="2400" b="0" dirty="0"/>
          </a:p>
          <a:p>
            <a:pPr marL="233363" lvl="0" indent="-233363">
              <a:spcBef>
                <a:spcPct val="20000"/>
              </a:spcBef>
              <a:spcAft>
                <a:spcPct val="75000"/>
              </a:spcAft>
              <a:buClr>
                <a:srgbClr val="FF9900"/>
              </a:buClr>
              <a:buFontTx/>
              <a:buChar char="•"/>
            </a:pPr>
            <a:endParaRPr lang="es-ES" sz="2400" b="0" baseline="0" noProof="0" dirty="0">
              <a:solidFill>
                <a:srgbClr val="FFFFFF"/>
              </a:solidFill>
              <a:latin typeface="+mn-lt"/>
            </a:endParaRPr>
          </a:p>
        </p:txBody>
      </p:sp>
      <p:pic>
        <p:nvPicPr>
          <p:cNvPr id="6" name="5 Imagen" descr="ejemplo10.jpg"/>
          <p:cNvPicPr>
            <a:picLocks noChangeAspect="1"/>
          </p:cNvPicPr>
          <p:nvPr/>
        </p:nvPicPr>
        <p:blipFill>
          <a:blip r:embed="rId2" cstate="print"/>
          <a:stretch>
            <a:fillRect/>
          </a:stretch>
        </p:blipFill>
        <p:spPr>
          <a:xfrm>
            <a:off x="2272235" y="1765998"/>
            <a:ext cx="4511040" cy="3971126"/>
          </a:xfrm>
          <a:prstGeom prst="rect">
            <a:avLst/>
          </a:prstGeom>
        </p:spPr>
      </p:pic>
    </p:spTree>
    <p:extLst>
      <p:ext uri="{BB962C8B-B14F-4D97-AF65-F5344CB8AC3E}">
        <p14:creationId xmlns:p14="http://schemas.microsoft.com/office/powerpoint/2010/main" val="2735660610"/>
      </p:ext>
    </p:extLst>
  </p:cSld>
  <p:clrMapOvr>
    <a:masterClrMapping/>
  </p:clrMapOvr>
  <p:transition spd="med">
    <p:wipe dir="d"/>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214313" y="7302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3200" b="0" i="0" u="none" strike="noStrike" kern="1200" cap="none" spc="0" normalizeH="0" baseline="0" noProof="0">
                <a:ln>
                  <a:noFill/>
                </a:ln>
                <a:solidFill>
                  <a:srgbClr val="005AB4"/>
                </a:solidFill>
                <a:effectLst/>
                <a:uLnTx/>
                <a:uFillTx/>
                <a:latin typeface="+mj-lt"/>
                <a:ea typeface="+mj-ea"/>
                <a:cs typeface="+mj-cs"/>
              </a:rPr>
              <a:t>		</a:t>
            </a:r>
            <a:endParaRPr kumimoji="0" lang="es-ES" sz="3200" b="0" i="0" u="none" strike="noStrike" kern="1200" cap="none" spc="0" normalizeH="0" baseline="0" noProof="0" dirty="0">
              <a:ln>
                <a:noFill/>
              </a:ln>
              <a:solidFill>
                <a:srgbClr val="005AB4"/>
              </a:solidFill>
              <a:effectLst/>
              <a:uLnTx/>
              <a:uFillTx/>
              <a:latin typeface="+mj-lt"/>
              <a:ea typeface="+mj-ea"/>
              <a:cs typeface="+mj-cs"/>
            </a:endParaRPr>
          </a:p>
        </p:txBody>
      </p:sp>
      <p:sp>
        <p:nvSpPr>
          <p:cNvPr id="4"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Marcos, capas y tablas</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
        <p:nvSpPr>
          <p:cNvPr id="5" name="Rectangle 4"/>
          <p:cNvSpPr txBox="1">
            <a:spLocks noChangeArrowheads="1"/>
          </p:cNvSpPr>
          <p:nvPr/>
        </p:nvSpPr>
        <p:spPr bwMode="auto">
          <a:xfrm>
            <a:off x="228600" y="865188"/>
            <a:ext cx="8431213" cy="533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3363" lvl="0" indent="-233363">
              <a:spcBef>
                <a:spcPct val="20000"/>
              </a:spcBef>
              <a:spcAft>
                <a:spcPct val="75000"/>
              </a:spcAft>
              <a:buClr>
                <a:srgbClr val="FF9900"/>
              </a:buClr>
              <a:buFontTx/>
              <a:buChar char="•"/>
            </a:pPr>
            <a:r>
              <a:rPr lang="es-ES" sz="2400" noProof="0" dirty="0"/>
              <a:t>Ejercicio 45: realizar la siguiente página HTML mediante capas.</a:t>
            </a:r>
          </a:p>
          <a:p>
            <a:pPr marL="233363" lvl="0" indent="-233363">
              <a:spcBef>
                <a:spcPct val="20000"/>
              </a:spcBef>
              <a:spcAft>
                <a:spcPct val="75000"/>
              </a:spcAft>
              <a:buClr>
                <a:srgbClr val="FF9900"/>
              </a:buClr>
              <a:buFontTx/>
              <a:buChar char="•"/>
            </a:pPr>
            <a:endParaRPr lang="es-ES" sz="2400" b="0" noProof="0" dirty="0"/>
          </a:p>
          <a:p>
            <a:pPr marL="233363" lvl="0" indent="-233363">
              <a:spcBef>
                <a:spcPct val="20000"/>
              </a:spcBef>
              <a:spcAft>
                <a:spcPct val="75000"/>
              </a:spcAft>
              <a:buClr>
                <a:srgbClr val="FF9900"/>
              </a:buClr>
              <a:buFontTx/>
              <a:buChar char="•"/>
            </a:pPr>
            <a:endParaRPr lang="es-ES" sz="2400" b="0" noProof="0" dirty="0"/>
          </a:p>
          <a:p>
            <a:pPr marL="233363" lvl="0" indent="-233363">
              <a:spcBef>
                <a:spcPct val="20000"/>
              </a:spcBef>
              <a:spcAft>
                <a:spcPct val="75000"/>
              </a:spcAft>
              <a:buClr>
                <a:srgbClr val="FF9900"/>
              </a:buClr>
            </a:pPr>
            <a:endParaRPr lang="es-ES" sz="2400" b="0" noProof="0" dirty="0"/>
          </a:p>
          <a:p>
            <a:pPr marL="233363" lvl="0" indent="-233363">
              <a:spcBef>
                <a:spcPct val="20000"/>
              </a:spcBef>
              <a:spcAft>
                <a:spcPct val="75000"/>
              </a:spcAft>
              <a:buClr>
                <a:srgbClr val="FF9900"/>
              </a:buClr>
              <a:buFontTx/>
              <a:buChar char="•"/>
            </a:pPr>
            <a:endParaRPr lang="es-ES" sz="2400" b="0" dirty="0"/>
          </a:p>
          <a:p>
            <a:pPr marL="233363" lvl="0" indent="-233363">
              <a:spcBef>
                <a:spcPct val="20000"/>
              </a:spcBef>
              <a:spcAft>
                <a:spcPct val="75000"/>
              </a:spcAft>
              <a:buClr>
                <a:srgbClr val="FF9900"/>
              </a:buClr>
              <a:buFontTx/>
              <a:buChar char="•"/>
            </a:pPr>
            <a:endParaRPr lang="es-ES" sz="2400" b="0" baseline="0" noProof="0" dirty="0">
              <a:solidFill>
                <a:srgbClr val="FFFFFF"/>
              </a:solidFill>
              <a:latin typeface="+mn-lt"/>
            </a:endParaRPr>
          </a:p>
        </p:txBody>
      </p:sp>
      <p:pic>
        <p:nvPicPr>
          <p:cNvPr id="7" name="6 Imagen" descr="ejemplo11.jpg"/>
          <p:cNvPicPr>
            <a:picLocks noChangeAspect="1"/>
          </p:cNvPicPr>
          <p:nvPr/>
        </p:nvPicPr>
        <p:blipFill>
          <a:blip r:embed="rId2" cstate="print"/>
          <a:stretch>
            <a:fillRect/>
          </a:stretch>
        </p:blipFill>
        <p:spPr>
          <a:xfrm>
            <a:off x="206477" y="1718065"/>
            <a:ext cx="8686799" cy="4948206"/>
          </a:xfrm>
          <a:prstGeom prst="rect">
            <a:avLst/>
          </a:prstGeom>
        </p:spPr>
      </p:pic>
    </p:spTree>
    <p:extLst>
      <p:ext uri="{BB962C8B-B14F-4D97-AF65-F5344CB8AC3E}">
        <p14:creationId xmlns:p14="http://schemas.microsoft.com/office/powerpoint/2010/main" val="2735660610"/>
      </p:ext>
    </p:extLst>
  </p:cSld>
  <p:clrMapOvr>
    <a:masterClrMapping/>
  </p:clrMapOvr>
  <p:transition spd="med">
    <p:wipe dir="d"/>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214313" y="7302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3200" b="0" i="0" u="none" strike="noStrike" kern="1200" cap="none" spc="0" normalizeH="0" baseline="0" noProof="0">
                <a:ln>
                  <a:noFill/>
                </a:ln>
                <a:solidFill>
                  <a:srgbClr val="005AB4"/>
                </a:solidFill>
                <a:effectLst/>
                <a:uLnTx/>
                <a:uFillTx/>
                <a:latin typeface="+mj-lt"/>
                <a:ea typeface="+mj-ea"/>
                <a:cs typeface="+mj-cs"/>
              </a:rPr>
              <a:t>		</a:t>
            </a:r>
            <a:endParaRPr kumimoji="0" lang="es-ES" sz="3200" b="0" i="0" u="none" strike="noStrike" kern="1200" cap="none" spc="0" normalizeH="0" baseline="0" noProof="0" dirty="0">
              <a:ln>
                <a:noFill/>
              </a:ln>
              <a:solidFill>
                <a:srgbClr val="005AB4"/>
              </a:solidFill>
              <a:effectLst/>
              <a:uLnTx/>
              <a:uFillTx/>
              <a:latin typeface="+mj-lt"/>
              <a:ea typeface="+mj-ea"/>
              <a:cs typeface="+mj-cs"/>
            </a:endParaRPr>
          </a:p>
        </p:txBody>
      </p:sp>
      <p:sp>
        <p:nvSpPr>
          <p:cNvPr id="4"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Marcos, capas y tablas</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
        <p:nvSpPr>
          <p:cNvPr id="5" name="Rectangle 4"/>
          <p:cNvSpPr txBox="1">
            <a:spLocks noChangeArrowheads="1"/>
          </p:cNvSpPr>
          <p:nvPr/>
        </p:nvSpPr>
        <p:spPr bwMode="auto">
          <a:xfrm>
            <a:off x="228600" y="865188"/>
            <a:ext cx="8431213" cy="533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3363" lvl="0" indent="-233363">
              <a:spcBef>
                <a:spcPct val="20000"/>
              </a:spcBef>
              <a:spcAft>
                <a:spcPct val="75000"/>
              </a:spcAft>
              <a:buClr>
                <a:srgbClr val="FF9900"/>
              </a:buClr>
              <a:buFontTx/>
              <a:buChar char="•"/>
            </a:pPr>
            <a:r>
              <a:rPr lang="es-ES" sz="2400" dirty="0"/>
              <a:t>Ejercicio 46: realizar la siguiente página web</a:t>
            </a:r>
            <a:r>
              <a:rPr lang="es-ES" sz="2400" b="0" dirty="0"/>
              <a:t>.</a:t>
            </a:r>
          </a:p>
          <a:p>
            <a:pPr marL="233363" lvl="0" indent="-233363">
              <a:spcBef>
                <a:spcPct val="20000"/>
              </a:spcBef>
              <a:spcAft>
                <a:spcPct val="75000"/>
              </a:spcAft>
              <a:buClr>
                <a:srgbClr val="FF9900"/>
              </a:buClr>
            </a:pPr>
            <a:r>
              <a:rPr lang="es-ES" sz="2400" b="0" dirty="0"/>
              <a:t> </a:t>
            </a:r>
          </a:p>
          <a:p>
            <a:pPr marL="233363" lvl="0" indent="-233363">
              <a:spcBef>
                <a:spcPct val="20000"/>
              </a:spcBef>
              <a:spcAft>
                <a:spcPct val="75000"/>
              </a:spcAft>
              <a:buClr>
                <a:srgbClr val="FF9900"/>
              </a:buClr>
              <a:buFontTx/>
              <a:buChar char="•"/>
            </a:pPr>
            <a:endParaRPr lang="es-ES" sz="2400" b="0" noProof="0" dirty="0"/>
          </a:p>
          <a:p>
            <a:pPr marL="233363" lvl="0" indent="-233363">
              <a:spcBef>
                <a:spcPct val="20000"/>
              </a:spcBef>
              <a:spcAft>
                <a:spcPct val="75000"/>
              </a:spcAft>
              <a:buClr>
                <a:srgbClr val="FF9900"/>
              </a:buClr>
              <a:buFontTx/>
              <a:buChar char="•"/>
            </a:pPr>
            <a:endParaRPr lang="es-ES" sz="2400" b="0" dirty="0"/>
          </a:p>
          <a:p>
            <a:pPr marL="233363" lvl="0" indent="-233363">
              <a:spcBef>
                <a:spcPct val="20000"/>
              </a:spcBef>
              <a:spcAft>
                <a:spcPct val="75000"/>
              </a:spcAft>
              <a:buClr>
                <a:srgbClr val="FF9900"/>
              </a:buClr>
              <a:buFontTx/>
              <a:buChar char="•"/>
            </a:pPr>
            <a:endParaRPr lang="es-ES" sz="2400" b="0" baseline="0" noProof="0" dirty="0">
              <a:solidFill>
                <a:srgbClr val="FFFFFF"/>
              </a:solidFill>
              <a:latin typeface="+mn-lt"/>
            </a:endParaRPr>
          </a:p>
        </p:txBody>
      </p:sp>
      <p:pic>
        <p:nvPicPr>
          <p:cNvPr id="250882" name="Picture 2"/>
          <p:cNvPicPr>
            <a:picLocks noChangeAspect="1" noChangeArrowheads="1"/>
          </p:cNvPicPr>
          <p:nvPr/>
        </p:nvPicPr>
        <p:blipFill>
          <a:blip r:embed="rId2" cstate="print"/>
          <a:srcRect/>
          <a:stretch>
            <a:fillRect/>
          </a:stretch>
        </p:blipFill>
        <p:spPr bwMode="auto">
          <a:xfrm>
            <a:off x="259080" y="1341120"/>
            <a:ext cx="8641080" cy="5334000"/>
          </a:xfrm>
          <a:prstGeom prst="rect">
            <a:avLst/>
          </a:prstGeom>
          <a:noFill/>
          <a:ln w="9525">
            <a:noFill/>
            <a:miter lim="800000"/>
            <a:headEnd/>
            <a:tailEnd/>
          </a:ln>
        </p:spPr>
      </p:pic>
    </p:spTree>
    <p:extLst>
      <p:ext uri="{BB962C8B-B14F-4D97-AF65-F5344CB8AC3E}">
        <p14:creationId xmlns:p14="http://schemas.microsoft.com/office/powerpoint/2010/main" val="2735660610"/>
      </p:ext>
    </p:extLst>
  </p:cSld>
  <p:clrMapOvr>
    <a:masterClrMapping/>
  </p:clrMapOvr>
  <p:transition spd="med">
    <p:wipe dir="d"/>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solidFill>
                  <a:srgbClr val="FFFFFF"/>
                </a:solidFill>
              </a:rPr>
              <a:t>Los títulos van incluidos en la cabecera. Las etiquetas son &lt;</a:t>
            </a:r>
            <a:r>
              <a:rPr lang="es-ES" sz="2400" dirty="0" err="1">
                <a:solidFill>
                  <a:srgbClr val="FFFFFF"/>
                </a:solidFill>
              </a:rPr>
              <a:t>title</a:t>
            </a:r>
            <a:r>
              <a:rPr lang="es-ES" sz="2400" dirty="0">
                <a:solidFill>
                  <a:srgbClr val="FFFFFF"/>
                </a:solidFill>
              </a:rPr>
              <a:t>&gt; y &lt;/</a:t>
            </a:r>
            <a:r>
              <a:rPr lang="es-ES" sz="2400" dirty="0" err="1">
                <a:solidFill>
                  <a:srgbClr val="FFFFFF"/>
                </a:solidFill>
              </a:rPr>
              <a:t>title</a:t>
            </a:r>
            <a:r>
              <a:rPr lang="es-ES" sz="2400" dirty="0">
                <a:solidFill>
                  <a:srgbClr val="FFFFFF"/>
                </a:solidFill>
              </a:rPr>
              <a:t>.</a:t>
            </a:r>
          </a:p>
          <a:p>
            <a:pPr marL="233363" lvl="0" indent="-233363">
              <a:spcAft>
                <a:spcPct val="75000"/>
              </a:spcAft>
              <a:buClr>
                <a:srgbClr val="FF9900"/>
              </a:buClr>
            </a:pPr>
            <a:r>
              <a:rPr lang="es-ES" sz="2400" dirty="0">
                <a:solidFill>
                  <a:srgbClr val="FFFFFF"/>
                </a:solidFill>
              </a:rPr>
              <a:t>Es el texto que aparece en la barra de título de la ventana del navegador.</a:t>
            </a:r>
          </a:p>
          <a:p>
            <a:pPr marL="233363" lvl="0" indent="-233363">
              <a:spcAft>
                <a:spcPct val="75000"/>
              </a:spcAft>
              <a:buClr>
                <a:srgbClr val="FF9900"/>
              </a:buClr>
            </a:pPr>
            <a:r>
              <a:rPr lang="es-ES" sz="2400" dirty="0">
                <a:solidFill>
                  <a:srgbClr val="FFFFFF"/>
                </a:solidFill>
              </a:rPr>
              <a:t>El lenguaje HTML está limitado a la hora de aplicarle una forma a un documento. Para subsanar setas carencias aparecen las hojas de estilos en cascada CSS.</a:t>
            </a:r>
          </a:p>
          <a:p>
            <a:pPr marL="233363" lvl="0" indent="-233363">
              <a:spcAft>
                <a:spcPct val="75000"/>
              </a:spcAft>
              <a:buClr>
                <a:srgbClr val="FF9900"/>
              </a:buClr>
            </a:pPr>
            <a:endParaRPr lang="es-ES" sz="24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Cabecera</a:t>
            </a:r>
            <a:r>
              <a:rPr kumimoji="0" lang="es-ES" sz="2000" b="0" i="0" u="none" strike="noStrike" kern="1200" cap="none" spc="0" normalizeH="0" noProof="0" dirty="0">
                <a:ln>
                  <a:noFill/>
                </a:ln>
                <a:solidFill>
                  <a:srgbClr val="005AB4"/>
                </a:solidFill>
                <a:effectLst/>
                <a:uLnTx/>
                <a:uFillTx/>
                <a:latin typeface="+mj-lt"/>
                <a:ea typeface="+mj-ea"/>
                <a:cs typeface="+mj-cs"/>
              </a:rPr>
              <a:t> o encabezado – Títulos y estilos</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214313" y="7302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3200" b="0" i="0" u="none" strike="noStrike" kern="1200" cap="none" spc="0" normalizeH="0" baseline="0" noProof="0">
                <a:ln>
                  <a:noFill/>
                </a:ln>
                <a:solidFill>
                  <a:srgbClr val="005AB4"/>
                </a:solidFill>
                <a:effectLst/>
                <a:uLnTx/>
                <a:uFillTx/>
                <a:latin typeface="+mj-lt"/>
                <a:ea typeface="+mj-ea"/>
                <a:cs typeface="+mj-cs"/>
              </a:rPr>
              <a:t>		</a:t>
            </a:r>
            <a:endParaRPr kumimoji="0" lang="es-ES" sz="3200" b="0" i="0" u="none" strike="noStrike" kern="1200" cap="none" spc="0" normalizeH="0" baseline="0" noProof="0" dirty="0">
              <a:ln>
                <a:noFill/>
              </a:ln>
              <a:solidFill>
                <a:srgbClr val="005AB4"/>
              </a:solidFill>
              <a:effectLst/>
              <a:uLnTx/>
              <a:uFillTx/>
              <a:latin typeface="+mj-lt"/>
              <a:ea typeface="+mj-ea"/>
              <a:cs typeface="+mj-cs"/>
            </a:endParaRPr>
          </a:p>
        </p:txBody>
      </p:sp>
      <p:sp>
        <p:nvSpPr>
          <p:cNvPr id="4"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Marcos, capas y tablas</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
        <p:nvSpPr>
          <p:cNvPr id="5" name="Rectangle 4"/>
          <p:cNvSpPr txBox="1">
            <a:spLocks noChangeArrowheads="1"/>
          </p:cNvSpPr>
          <p:nvPr/>
        </p:nvSpPr>
        <p:spPr bwMode="auto">
          <a:xfrm>
            <a:off x="228600" y="865188"/>
            <a:ext cx="8431213" cy="53386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233363" lvl="0" indent="-233363">
              <a:spcBef>
                <a:spcPct val="20000"/>
              </a:spcBef>
              <a:spcAft>
                <a:spcPct val="75000"/>
              </a:spcAft>
              <a:buClr>
                <a:srgbClr val="FF9900"/>
              </a:buClr>
              <a:buFontTx/>
              <a:buChar char="•"/>
            </a:pPr>
            <a:r>
              <a:rPr lang="es-ES" sz="2400" dirty="0"/>
              <a:t>Ejercicio 47: realizar la siguiente página HTML con los estilos situados en la etiqueta &lt;head&gt;. </a:t>
            </a:r>
          </a:p>
          <a:p>
            <a:pPr marL="233363" lvl="0" indent="-233363">
              <a:spcBef>
                <a:spcPct val="20000"/>
              </a:spcBef>
              <a:spcAft>
                <a:spcPct val="75000"/>
              </a:spcAft>
              <a:buClr>
                <a:srgbClr val="FF9900"/>
              </a:buClr>
            </a:pPr>
            <a:r>
              <a:rPr lang="es-ES" sz="2400" b="0" dirty="0"/>
              <a:t>		</a:t>
            </a:r>
          </a:p>
          <a:p>
            <a:pPr marL="233363" lvl="0" indent="-233363">
              <a:spcBef>
                <a:spcPct val="20000"/>
              </a:spcBef>
              <a:spcAft>
                <a:spcPct val="75000"/>
              </a:spcAft>
              <a:buClr>
                <a:srgbClr val="FF9900"/>
              </a:buClr>
              <a:buFontTx/>
              <a:buChar char="•"/>
            </a:pPr>
            <a:endParaRPr lang="es-ES" sz="2400" b="0" noProof="0" dirty="0"/>
          </a:p>
          <a:p>
            <a:pPr marL="233363" lvl="0" indent="-233363">
              <a:spcBef>
                <a:spcPct val="20000"/>
              </a:spcBef>
              <a:spcAft>
                <a:spcPct val="75000"/>
              </a:spcAft>
              <a:buClr>
                <a:srgbClr val="FF9900"/>
              </a:buClr>
              <a:buFontTx/>
              <a:buChar char="•"/>
            </a:pPr>
            <a:endParaRPr lang="es-ES" sz="2400" b="0" dirty="0"/>
          </a:p>
          <a:p>
            <a:pPr marL="233363" lvl="0" indent="-233363">
              <a:spcBef>
                <a:spcPct val="20000"/>
              </a:spcBef>
              <a:spcAft>
                <a:spcPct val="75000"/>
              </a:spcAft>
              <a:buClr>
                <a:srgbClr val="FF9900"/>
              </a:buClr>
              <a:buFontTx/>
              <a:buChar char="•"/>
            </a:pPr>
            <a:endParaRPr lang="es-ES" sz="2400" b="0" baseline="0" noProof="0" dirty="0">
              <a:solidFill>
                <a:srgbClr val="FFFFFF"/>
              </a:solidFill>
              <a:latin typeface="+mn-lt"/>
            </a:endParaRPr>
          </a:p>
        </p:txBody>
      </p:sp>
      <p:pic>
        <p:nvPicPr>
          <p:cNvPr id="249858" name="Picture 2"/>
          <p:cNvPicPr>
            <a:picLocks noChangeAspect="1" noChangeArrowheads="1"/>
          </p:cNvPicPr>
          <p:nvPr/>
        </p:nvPicPr>
        <p:blipFill>
          <a:blip r:embed="rId2" cstate="print"/>
          <a:srcRect/>
          <a:stretch>
            <a:fillRect/>
          </a:stretch>
        </p:blipFill>
        <p:spPr bwMode="auto">
          <a:xfrm>
            <a:off x="509904" y="1837054"/>
            <a:ext cx="8344535" cy="3435985"/>
          </a:xfrm>
          <a:prstGeom prst="rect">
            <a:avLst/>
          </a:prstGeom>
          <a:noFill/>
          <a:ln w="9525">
            <a:noFill/>
            <a:miter lim="800000"/>
            <a:headEnd/>
            <a:tailEnd/>
          </a:ln>
        </p:spPr>
      </p:pic>
    </p:spTree>
    <p:extLst>
      <p:ext uri="{BB962C8B-B14F-4D97-AF65-F5344CB8AC3E}">
        <p14:creationId xmlns:p14="http://schemas.microsoft.com/office/powerpoint/2010/main" val="2735660610"/>
      </p:ext>
    </p:extLst>
  </p:cSld>
  <p:clrMapOvr>
    <a:masterClrMapping/>
  </p:clrMapOvr>
  <p:transition spd="med">
    <p:wipe dir="d"/>
  </p:transition>
</p:sld>
</file>

<file path=ppt/slides/slide1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t>La </a:t>
            </a:r>
            <a:r>
              <a:rPr lang="es-ES" sz="2400" b="1" dirty="0"/>
              <a:t>accesibilidad web</a:t>
            </a:r>
            <a:r>
              <a:rPr lang="es-ES" sz="2400" dirty="0"/>
              <a:t> tiene como objetivo lograr que las páginas web sean utilizables por el máximo número de personas, independientemente de sus conocimientos o capacidades personales e independientemente de las características técnicas del equipo utilizado para acceder a la Web.</a:t>
            </a:r>
          </a:p>
          <a:p>
            <a:pPr marL="233363" indent="-233363">
              <a:spcAft>
                <a:spcPct val="75000"/>
              </a:spcAft>
              <a:buClr>
                <a:srgbClr val="FF9900"/>
              </a:buClr>
            </a:pPr>
            <a:r>
              <a:rPr lang="es-ES" sz="2400" dirty="0">
                <a:solidFill>
                  <a:srgbClr val="FFFFFF"/>
                </a:solidFill>
              </a:rPr>
              <a:t>Las pautas de Accesibilidad son una especificación del W3C que proporciona una guía sobre la accesibilidad de los sitios web para las personas con discapacidad.</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solidFill>
                  <a:srgbClr val="FFFFFF"/>
                </a:solidFill>
              </a:rPr>
              <a:t>Las limitaciones en la accesibilidad en las Webs pueden ser:</a:t>
            </a:r>
          </a:p>
          <a:p>
            <a:pPr marL="633413" lvl="1" indent="-233363">
              <a:spcAft>
                <a:spcPct val="75000"/>
              </a:spcAft>
              <a:buClr>
                <a:srgbClr val="FF9900"/>
              </a:buClr>
            </a:pPr>
            <a:r>
              <a:rPr lang="es-ES" sz="2400" dirty="0">
                <a:solidFill>
                  <a:srgbClr val="FFFFFF"/>
                </a:solidFill>
              </a:rPr>
              <a:t>Visuales</a:t>
            </a:r>
          </a:p>
          <a:p>
            <a:pPr marL="633413" lvl="1" indent="-233363">
              <a:spcAft>
                <a:spcPct val="75000"/>
              </a:spcAft>
              <a:buClr>
                <a:srgbClr val="FF9900"/>
              </a:buClr>
            </a:pPr>
            <a:r>
              <a:rPr lang="es-ES" sz="2400" dirty="0">
                <a:solidFill>
                  <a:srgbClr val="FFFFFF"/>
                </a:solidFill>
              </a:rPr>
              <a:t>Motrices</a:t>
            </a:r>
          </a:p>
          <a:p>
            <a:pPr marL="633413" lvl="1" indent="-233363">
              <a:spcAft>
                <a:spcPct val="75000"/>
              </a:spcAft>
              <a:buClr>
                <a:srgbClr val="FF9900"/>
              </a:buClr>
            </a:pPr>
            <a:r>
              <a:rPr lang="es-ES" sz="2400" dirty="0">
                <a:solidFill>
                  <a:srgbClr val="FFFFFF"/>
                </a:solidFill>
              </a:rPr>
              <a:t>Auditivas</a:t>
            </a:r>
          </a:p>
          <a:p>
            <a:pPr marL="633413" lvl="1" indent="-233363">
              <a:spcAft>
                <a:spcPct val="75000"/>
              </a:spcAft>
              <a:buClr>
                <a:srgbClr val="FF9900"/>
              </a:buClr>
            </a:pPr>
            <a:r>
              <a:rPr lang="es-ES" sz="2400" dirty="0">
                <a:solidFill>
                  <a:srgbClr val="FFFFFF"/>
                </a:solidFill>
              </a:rPr>
              <a:t>Cognitivas</a:t>
            </a:r>
          </a:p>
          <a:p>
            <a:pPr marL="633413" lvl="2" indent="-233363">
              <a:spcAft>
                <a:spcPct val="75000"/>
              </a:spcAft>
              <a:buClr>
                <a:srgbClr val="FF9900"/>
              </a:buClr>
              <a:buNone/>
            </a:pPr>
            <a:endParaRPr lang="es-ES" sz="1800" dirty="0"/>
          </a:p>
          <a:p>
            <a:pPr marL="633413" lvl="1" indent="-233363">
              <a:spcAft>
                <a:spcPct val="75000"/>
              </a:spcAft>
              <a:buClr>
                <a:srgbClr val="FF9900"/>
              </a:buClr>
              <a:buNone/>
            </a:pPr>
            <a:endParaRPr lang="es-ES" sz="14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t>Algunos problemas de la accesibilidad son los siguientes:</a:t>
            </a:r>
          </a:p>
          <a:p>
            <a:pPr marL="633413" lvl="1" indent="-233363">
              <a:spcAft>
                <a:spcPct val="75000"/>
              </a:spcAft>
              <a:buClr>
                <a:srgbClr val="FF9900"/>
              </a:buClr>
            </a:pPr>
            <a:r>
              <a:rPr lang="es-ES" sz="2400" dirty="0">
                <a:solidFill>
                  <a:srgbClr val="FFFFFF"/>
                </a:solidFill>
              </a:rPr>
              <a:t>Manejo de terminales.</a:t>
            </a:r>
          </a:p>
          <a:p>
            <a:pPr marL="633413" lvl="1" indent="-233363">
              <a:spcAft>
                <a:spcPct val="75000"/>
              </a:spcAft>
              <a:buClr>
                <a:srgbClr val="FF9900"/>
              </a:buClr>
            </a:pPr>
            <a:r>
              <a:rPr lang="es-ES" sz="2400" dirty="0">
                <a:solidFill>
                  <a:srgbClr val="FFFFFF"/>
                </a:solidFill>
              </a:rPr>
              <a:t>Interacción con los interfaces.</a:t>
            </a:r>
          </a:p>
          <a:p>
            <a:pPr marL="633413" lvl="1" indent="-233363">
              <a:spcAft>
                <a:spcPct val="75000"/>
              </a:spcAft>
              <a:buClr>
                <a:srgbClr val="FF9900"/>
              </a:buClr>
            </a:pPr>
            <a:r>
              <a:rPr lang="es-ES" sz="2400" dirty="0">
                <a:solidFill>
                  <a:srgbClr val="FFFFFF"/>
                </a:solidFill>
              </a:rPr>
              <a:t>Acceso a los contenidos.</a:t>
            </a:r>
          </a:p>
          <a:p>
            <a:pPr marL="233363" lvl="1" indent="-233363">
              <a:spcAft>
                <a:spcPct val="75000"/>
              </a:spcAft>
              <a:buClr>
                <a:srgbClr val="FF9900"/>
              </a:buClr>
              <a:buChar char="•"/>
            </a:pPr>
            <a:r>
              <a:rPr lang="es-ES" sz="2400" dirty="0"/>
              <a:t>Características de un sitio accesible:</a:t>
            </a:r>
          </a:p>
          <a:p>
            <a:pPr marL="633413" lvl="1" indent="-233363">
              <a:spcAft>
                <a:spcPct val="75000"/>
              </a:spcAft>
              <a:buClr>
                <a:srgbClr val="FF9900"/>
              </a:buClr>
            </a:pPr>
            <a:r>
              <a:rPr lang="es-ES" sz="2400" dirty="0">
                <a:solidFill>
                  <a:srgbClr val="FFFFFF"/>
                </a:solidFill>
              </a:rPr>
              <a:t>Transformable</a:t>
            </a:r>
          </a:p>
          <a:p>
            <a:pPr marL="633413" lvl="1" indent="-233363">
              <a:spcAft>
                <a:spcPct val="75000"/>
              </a:spcAft>
              <a:buClr>
                <a:srgbClr val="FF9900"/>
              </a:buClr>
            </a:pPr>
            <a:r>
              <a:rPr lang="es-ES" sz="2400" dirty="0">
                <a:solidFill>
                  <a:srgbClr val="FFFFFF"/>
                </a:solidFill>
              </a:rPr>
              <a:t>Comprensible</a:t>
            </a:r>
          </a:p>
          <a:p>
            <a:pPr marL="633413" lvl="1" indent="-233363">
              <a:spcAft>
                <a:spcPct val="75000"/>
              </a:spcAft>
              <a:buClr>
                <a:srgbClr val="FF9900"/>
              </a:buClr>
            </a:pPr>
            <a:r>
              <a:rPr lang="es-ES" sz="2400" dirty="0">
                <a:solidFill>
                  <a:srgbClr val="FFFFFF"/>
                </a:solidFill>
              </a:rPr>
              <a:t>Navegable</a:t>
            </a:r>
          </a:p>
          <a:p>
            <a:pPr marL="633413" lvl="1" indent="-233363">
              <a:spcAft>
                <a:spcPct val="75000"/>
              </a:spcAft>
              <a:buClr>
                <a:srgbClr val="FF9900"/>
              </a:buClr>
            </a:pPr>
            <a:endParaRPr lang="es-ES" sz="1400" dirty="0">
              <a:solidFill>
                <a:srgbClr val="FFFFFF"/>
              </a:solidFill>
            </a:endParaRPr>
          </a:p>
          <a:p>
            <a:pPr marL="633413" lvl="2" indent="-233363">
              <a:spcAft>
                <a:spcPct val="75000"/>
              </a:spcAft>
              <a:buClr>
                <a:srgbClr val="FF9900"/>
              </a:buClr>
              <a:buNone/>
            </a:pPr>
            <a:endParaRPr lang="es-ES" sz="1800" dirty="0"/>
          </a:p>
          <a:p>
            <a:pPr marL="633413" lvl="1" indent="-233363">
              <a:spcAft>
                <a:spcPct val="75000"/>
              </a:spcAft>
              <a:buClr>
                <a:srgbClr val="FF9900"/>
              </a:buClr>
              <a:buNone/>
            </a:pPr>
            <a:endParaRPr lang="es-ES" sz="14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t>Algunas ventajas de la accesibilidad Web son las siguientes:</a:t>
            </a:r>
          </a:p>
          <a:p>
            <a:pPr marL="633413" lvl="1" indent="-233363">
              <a:spcAft>
                <a:spcPct val="75000"/>
              </a:spcAft>
              <a:buClr>
                <a:srgbClr val="FF9900"/>
              </a:buClr>
            </a:pPr>
            <a:r>
              <a:rPr lang="es-ES" sz="2400" dirty="0"/>
              <a:t>Aumento del número de potenciales visitantes de la página Web.</a:t>
            </a:r>
            <a:endParaRPr lang="es-ES" sz="2400" dirty="0">
              <a:solidFill>
                <a:srgbClr val="FFFFFF"/>
              </a:solidFill>
            </a:endParaRPr>
          </a:p>
          <a:p>
            <a:pPr marL="633413" lvl="1" indent="-233363">
              <a:spcAft>
                <a:spcPct val="75000"/>
              </a:spcAft>
              <a:buClr>
                <a:srgbClr val="FF9900"/>
              </a:buClr>
            </a:pPr>
            <a:r>
              <a:rPr lang="es-ES" sz="2400" dirty="0">
                <a:solidFill>
                  <a:srgbClr val="FFFFFF"/>
                </a:solidFill>
              </a:rPr>
              <a:t>Disminución de costes de desarrollo y mantenimiento.</a:t>
            </a:r>
          </a:p>
          <a:p>
            <a:pPr marL="633413" lvl="1" indent="-233363">
              <a:spcAft>
                <a:spcPct val="75000"/>
              </a:spcAft>
              <a:buClr>
                <a:srgbClr val="FF9900"/>
              </a:buClr>
            </a:pPr>
            <a:r>
              <a:rPr lang="es-ES" sz="2400" dirty="0">
                <a:solidFill>
                  <a:srgbClr val="FFFFFF"/>
                </a:solidFill>
              </a:rPr>
              <a:t>Reducción del tiempo de carga de las páginas Web y carga del servidor Web.</a:t>
            </a:r>
          </a:p>
          <a:p>
            <a:pPr marL="633413" lvl="1" indent="-233363">
              <a:spcAft>
                <a:spcPct val="75000"/>
              </a:spcAft>
              <a:buClr>
                <a:srgbClr val="FF9900"/>
              </a:buClr>
            </a:pPr>
            <a:r>
              <a:rPr lang="es-ES" sz="2400" dirty="0">
                <a:solidFill>
                  <a:srgbClr val="FFFFFF"/>
                </a:solidFill>
              </a:rPr>
              <a:t>Aumento de la usabilidad de la página Web.</a:t>
            </a:r>
            <a:endParaRPr lang="es-ES" sz="24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t>La Usabilidad es la medida de la calidad de la experiencia que tiene un usuario cuando interactúa con un producto o sistema. Esto se mide a través del estudio de la relación que se produce entre las herramientas (entendidas en un Sitio Web el conjunto integrado por el sistema de navegación, las funcionalidades y los contenidos ofrecidos) y quienes las utilizan, para determinar la eficiencia en el uso de los diferentes elementos ofrecidos en las pantallas y la efectividad en el cumplimiento de las tareas que se pueden llevar a cabo a través de ellas.</a:t>
            </a:r>
          </a:p>
          <a:p>
            <a:pPr marL="233363" indent="-233363">
              <a:spcAft>
                <a:spcPct val="75000"/>
              </a:spcAft>
              <a:buClr>
                <a:srgbClr val="FF9900"/>
              </a:buClr>
            </a:pPr>
            <a:r>
              <a:rPr lang="es-ES" sz="2400" dirty="0">
                <a:solidFill>
                  <a:srgbClr val="FFFFFF"/>
                </a:solidFill>
              </a:rPr>
              <a:t>En la interacción persona-ordenador, la usabilidad se refiere a la claridad y la elegancia con la que se diseña la interacción con un programa de ordenador o sitio Web.</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solidFill>
                  <a:srgbClr val="FFFFFF"/>
                </a:solidFill>
              </a:rPr>
              <a:t>La usabilidad se encuentra basada en los siguientes principios básicos:</a:t>
            </a:r>
          </a:p>
          <a:p>
            <a:pPr marL="633413" lvl="1" indent="-233363">
              <a:spcAft>
                <a:spcPct val="75000"/>
              </a:spcAft>
              <a:buClr>
                <a:srgbClr val="FF9900"/>
              </a:buClr>
            </a:pPr>
            <a:r>
              <a:rPr lang="es-ES" sz="2400" dirty="0">
                <a:solidFill>
                  <a:srgbClr val="FFFFFF"/>
                </a:solidFill>
              </a:rPr>
              <a:t>Facilidad de aprendizaje</a:t>
            </a:r>
          </a:p>
          <a:p>
            <a:pPr marL="633413" lvl="1" indent="-233363">
              <a:spcAft>
                <a:spcPct val="75000"/>
              </a:spcAft>
              <a:buClr>
                <a:srgbClr val="FF9900"/>
              </a:buClr>
            </a:pPr>
            <a:r>
              <a:rPr lang="es-ES" sz="2400" dirty="0">
                <a:solidFill>
                  <a:srgbClr val="FFFFFF"/>
                </a:solidFill>
              </a:rPr>
              <a:t>Facilidad de uso</a:t>
            </a:r>
          </a:p>
          <a:p>
            <a:pPr marL="633413" lvl="1" indent="-233363">
              <a:spcAft>
                <a:spcPct val="75000"/>
              </a:spcAft>
              <a:buClr>
                <a:srgbClr val="FF9900"/>
              </a:buClr>
            </a:pPr>
            <a:r>
              <a:rPr lang="es-ES" sz="2400" dirty="0">
                <a:solidFill>
                  <a:srgbClr val="FFFFFF"/>
                </a:solidFill>
              </a:rPr>
              <a:t>Flexibilidad</a:t>
            </a:r>
          </a:p>
          <a:p>
            <a:pPr marL="633413" lvl="1" indent="-233363">
              <a:spcAft>
                <a:spcPct val="75000"/>
              </a:spcAft>
              <a:buClr>
                <a:srgbClr val="FF9900"/>
              </a:buClr>
            </a:pPr>
            <a:r>
              <a:rPr lang="es-ES" sz="2400" dirty="0">
                <a:solidFill>
                  <a:srgbClr val="FFFFFF"/>
                </a:solidFill>
              </a:rPr>
              <a:t>Robustez</a:t>
            </a:r>
          </a:p>
          <a:p>
            <a:pPr marL="233363" lvl="0" indent="-233363">
              <a:spcAft>
                <a:spcPct val="75000"/>
              </a:spcAft>
              <a:buClr>
                <a:srgbClr val="FF9900"/>
              </a:buClr>
            </a:pPr>
            <a:r>
              <a:rPr lang="es-ES" sz="2400" dirty="0">
                <a:solidFill>
                  <a:srgbClr val="FFFFFF"/>
                </a:solidFill>
              </a:rPr>
              <a:t>La usabilidad está muy relacionada con la accesibilidad hasta el punto de que una forma parte de otra, o viceversa.</a:t>
            </a:r>
          </a:p>
          <a:p>
            <a:pPr marL="633413" lvl="1" indent="-233363">
              <a:spcAft>
                <a:spcPct val="75000"/>
              </a:spcAft>
              <a:buClr>
                <a:srgbClr val="FF9900"/>
              </a:buClr>
              <a:buNone/>
            </a:pPr>
            <a:endParaRPr lang="es-ES"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solidFill>
                  <a:srgbClr val="FFFFFF"/>
                </a:solidFill>
              </a:rPr>
              <a:t>La usabilidad se relaciona con la ergonomía y los factores humanos.</a:t>
            </a:r>
          </a:p>
          <a:p>
            <a:pPr marL="233363" indent="-233363">
              <a:spcAft>
                <a:spcPct val="75000"/>
              </a:spcAft>
              <a:buClr>
                <a:srgbClr val="FF9900"/>
              </a:buClr>
            </a:pPr>
            <a:r>
              <a:rPr lang="es-ES" sz="2400" dirty="0">
                <a:solidFill>
                  <a:srgbClr val="FFFFFF"/>
                </a:solidFill>
              </a:rPr>
              <a:t>La ergonomía parte de los principios de un diseño para todos.</a:t>
            </a:r>
          </a:p>
          <a:p>
            <a:pPr marL="233363" indent="-233363">
              <a:spcAft>
                <a:spcPct val="75000"/>
              </a:spcAft>
              <a:buClr>
                <a:srgbClr val="FF9900"/>
              </a:buClr>
            </a:pPr>
            <a:r>
              <a:rPr lang="es-ES" sz="2400" dirty="0">
                <a:solidFill>
                  <a:srgbClr val="FFFFFF"/>
                </a:solidFill>
              </a:rPr>
              <a:t>¿Qué preguntas debemos responder para mejorar la ergonomía?</a:t>
            </a:r>
          </a:p>
          <a:p>
            <a:pPr marL="633413" lvl="1" indent="-233363">
              <a:spcAft>
                <a:spcPct val="75000"/>
              </a:spcAft>
              <a:buClr>
                <a:srgbClr val="FF9900"/>
              </a:buClr>
            </a:pPr>
            <a:r>
              <a:rPr lang="es-ES" sz="2400" dirty="0">
                <a:solidFill>
                  <a:srgbClr val="FFFFFF"/>
                </a:solidFill>
              </a:rPr>
              <a:t>¿Quiénes son los usuarios, cuáles son sus conocimientos y qué pueden aprender?</a:t>
            </a:r>
          </a:p>
          <a:p>
            <a:pPr marL="633413" lvl="1" indent="-233363">
              <a:spcAft>
                <a:spcPct val="75000"/>
              </a:spcAft>
              <a:buClr>
                <a:srgbClr val="FF9900"/>
              </a:buClr>
            </a:pPr>
            <a:r>
              <a:rPr lang="es-ES" sz="2400" dirty="0">
                <a:solidFill>
                  <a:srgbClr val="FFFFFF"/>
                </a:solidFill>
              </a:rPr>
              <a:t>¿Qué quieren o necesitan hacer los usuarios?</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1854821792"/>
      </p:ext>
    </p:extLst>
  </p:cSld>
  <p:clrMapOvr>
    <a:masterClrMapping/>
  </p:clrMapOvr>
  <p:transition spd="med">
    <p:wipe dir="d"/>
  </p:transition>
</p:sld>
</file>

<file path=ppt/slides/slide1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633413" lvl="1" indent="-233363">
              <a:spcAft>
                <a:spcPct val="75000"/>
              </a:spcAft>
              <a:buClr>
                <a:srgbClr val="FF9900"/>
              </a:buClr>
            </a:pPr>
            <a:r>
              <a:rPr lang="es-ES" sz="2400" dirty="0">
                <a:solidFill>
                  <a:srgbClr val="FFFFFF"/>
                </a:solidFill>
              </a:rPr>
              <a:t>¿Qué debe dejarse a la máquina? ¿Y al usuario?</a:t>
            </a:r>
          </a:p>
          <a:p>
            <a:pPr marL="633413" lvl="1" indent="-233363">
              <a:spcAft>
                <a:spcPct val="75000"/>
              </a:spcAft>
              <a:buClr>
                <a:srgbClr val="FF9900"/>
              </a:buClr>
            </a:pPr>
            <a:r>
              <a:rPr lang="es-ES" sz="2400" dirty="0">
                <a:solidFill>
                  <a:srgbClr val="FFFFFF"/>
                </a:solidFill>
              </a:rPr>
              <a:t>¿Pueden los usuarios realizar fácilmente sus tareas previstas?</a:t>
            </a:r>
          </a:p>
          <a:p>
            <a:pPr marL="633413" lvl="1" indent="-233363">
              <a:spcAft>
                <a:spcPct val="75000"/>
              </a:spcAft>
              <a:buClr>
                <a:srgbClr val="FF9900"/>
              </a:buClr>
            </a:pPr>
            <a:r>
              <a:rPr lang="es-ES" sz="2400" dirty="0">
                <a:solidFill>
                  <a:srgbClr val="FFFFFF"/>
                </a:solidFill>
              </a:rPr>
              <a:t>¿Qué material de apoyo está disponible para ayudar al usuario?</a:t>
            </a:r>
          </a:p>
          <a:p>
            <a:pPr marL="633413" lvl="1" indent="-233363">
              <a:spcAft>
                <a:spcPct val="75000"/>
              </a:spcAft>
              <a:buClr>
                <a:srgbClr val="FF9900"/>
              </a:buClr>
            </a:pPr>
            <a:r>
              <a:rPr lang="es-ES" sz="2400" dirty="0">
                <a:solidFill>
                  <a:srgbClr val="FFFFFF"/>
                </a:solidFill>
              </a:rPr>
              <a:t>¿Cuántos errores cometen los usuarios?</a:t>
            </a:r>
          </a:p>
          <a:p>
            <a:pPr marL="633413" lvl="1" indent="-233363">
              <a:spcAft>
                <a:spcPct val="75000"/>
              </a:spcAft>
              <a:buClr>
                <a:srgbClr val="FF9900"/>
              </a:buClr>
            </a:pPr>
            <a:r>
              <a:rPr lang="es-ES" sz="2400" dirty="0">
                <a:solidFill>
                  <a:srgbClr val="FFFFFF"/>
                </a:solidFill>
              </a:rPr>
              <a:t>¿Puede el usuario recuperarse de los errores?</a:t>
            </a:r>
          </a:p>
          <a:p>
            <a:pPr marL="633413" lvl="1" indent="-233363">
              <a:spcAft>
                <a:spcPct val="75000"/>
              </a:spcAft>
              <a:buClr>
                <a:srgbClr val="FF9900"/>
              </a:buClr>
            </a:pPr>
            <a:r>
              <a:rPr lang="es-ES" sz="2400" dirty="0">
                <a:solidFill>
                  <a:srgbClr val="FFFFFF"/>
                </a:solidFill>
              </a:rPr>
              <a:t>¿Se han tomado medidas para cubrir las necesidades especiales de los usuarios con discapacidades?</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1156825595"/>
      </p:ext>
    </p:extLst>
  </p:cSld>
  <p:clrMapOvr>
    <a:masterClrMapping/>
  </p:clrMapOvr>
  <p:transition spd="med">
    <p:wipe dir="d"/>
  </p:transition>
</p:sld>
</file>

<file path=ppt/slides/slide1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200" dirty="0">
                <a:solidFill>
                  <a:srgbClr val="FFFFFF"/>
                </a:solidFill>
              </a:rPr>
              <a:t>Reglas de Usabilidad Web: reglas que determinan si se puede considerar a una web “usable”.</a:t>
            </a:r>
          </a:p>
          <a:p>
            <a:pPr marL="633413" lvl="1" indent="-233363">
              <a:spcAft>
                <a:spcPct val="75000"/>
              </a:spcAft>
              <a:buClr>
                <a:srgbClr val="FF9900"/>
              </a:buClr>
            </a:pPr>
            <a:r>
              <a:rPr lang="es-ES" sz="2200" dirty="0">
                <a:solidFill>
                  <a:srgbClr val="FFFFFF"/>
                </a:solidFill>
              </a:rPr>
              <a:t>Rápida: la carga de la web debe ser rápida y las páginas lo menos pesadas posibles.</a:t>
            </a:r>
          </a:p>
          <a:p>
            <a:pPr marL="633413" lvl="1" indent="-233363">
              <a:spcAft>
                <a:spcPct val="75000"/>
              </a:spcAft>
              <a:buClr>
                <a:srgbClr val="FF9900"/>
              </a:buClr>
            </a:pPr>
            <a:r>
              <a:rPr lang="es-ES" sz="2200" dirty="0">
                <a:solidFill>
                  <a:srgbClr val="FFFFFF"/>
                </a:solidFill>
              </a:rPr>
              <a:t>Simple: navegación constante.</a:t>
            </a:r>
          </a:p>
          <a:p>
            <a:pPr marL="633413" lvl="1" indent="-233363">
              <a:spcAft>
                <a:spcPct val="75000"/>
              </a:spcAft>
              <a:buClr>
                <a:srgbClr val="FF9900"/>
              </a:buClr>
            </a:pPr>
            <a:r>
              <a:rPr lang="es-ES" sz="2200" dirty="0">
                <a:solidFill>
                  <a:srgbClr val="FFFFFF"/>
                </a:solidFill>
              </a:rPr>
              <a:t>Investigable: los motores de búsqueda buscan el texto real.</a:t>
            </a:r>
          </a:p>
          <a:p>
            <a:pPr marL="633413" lvl="1" indent="-233363">
              <a:spcAft>
                <a:spcPct val="75000"/>
              </a:spcAft>
              <a:buClr>
                <a:srgbClr val="FF9900"/>
              </a:buClr>
            </a:pPr>
            <a:r>
              <a:rPr lang="es-ES" sz="2200" dirty="0">
                <a:solidFill>
                  <a:srgbClr val="FFFFFF"/>
                </a:solidFill>
              </a:rPr>
              <a:t>Para la </a:t>
            </a:r>
            <a:r>
              <a:rPr lang="es-ES" sz="2200" dirty="0" err="1">
                <a:solidFill>
                  <a:srgbClr val="FFFFFF"/>
                </a:solidFill>
              </a:rPr>
              <a:t>mayoria</a:t>
            </a:r>
            <a:r>
              <a:rPr lang="es-ES" sz="2200" dirty="0">
                <a:solidFill>
                  <a:srgbClr val="FFFFFF"/>
                </a:solidFill>
              </a:rPr>
              <a:t>: compatible con todos los navegadores y ordenadores para su fácil usabilidad.</a:t>
            </a:r>
          </a:p>
          <a:p>
            <a:pPr marL="633413" lvl="1" indent="-233363">
              <a:spcAft>
                <a:spcPct val="75000"/>
              </a:spcAft>
              <a:buClr>
                <a:srgbClr val="FF9900"/>
              </a:buClr>
            </a:pPr>
            <a:r>
              <a:rPr lang="es-ES" sz="2200" dirty="0">
                <a:solidFill>
                  <a:srgbClr val="FFFFFF"/>
                </a:solidFill>
              </a:rPr>
              <a:t>Actualizada: no contener información anticuada</a:t>
            </a:r>
            <a:r>
              <a:rPr lang="es-ES" sz="2400" dirty="0">
                <a:solidFill>
                  <a:srgbClr val="FFFFFF"/>
                </a:solidFill>
              </a:rPr>
              <a:t>.</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solidFill>
                  <a:srgbClr val="FFFFFF"/>
                </a:solidFill>
              </a:rPr>
              <a:t>Para dar valor a una etiqueta con CSS se utiliza el nombre de la etiqueta separada de “:“, a continuación vendrá el valor de dicha etiqueta.</a:t>
            </a:r>
          </a:p>
          <a:p>
            <a:pPr marL="233363" lvl="0" indent="-233363">
              <a:spcAft>
                <a:spcPct val="75000"/>
              </a:spcAft>
              <a:buClr>
                <a:srgbClr val="FF9900"/>
              </a:buClr>
            </a:pPr>
            <a:r>
              <a:rPr lang="es-ES" sz="2400" dirty="0">
                <a:solidFill>
                  <a:srgbClr val="FFFFFF"/>
                </a:solidFill>
              </a:rPr>
              <a:t>Se pueden aplicar estilos a: </a:t>
            </a:r>
          </a:p>
          <a:p>
            <a:pPr marL="233363" lvl="0" indent="-233363">
              <a:spcAft>
                <a:spcPct val="75000"/>
              </a:spcAft>
              <a:buClr>
                <a:srgbClr val="FF9900"/>
              </a:buClr>
              <a:buNone/>
            </a:pPr>
            <a:r>
              <a:rPr lang="es-ES" sz="2400" dirty="0">
                <a:solidFill>
                  <a:srgbClr val="FFFFFF"/>
                </a:solidFill>
              </a:rPr>
              <a:t>		1) Toda la página: </a:t>
            </a:r>
            <a:r>
              <a:rPr lang="es-ES" sz="1800" i="1" dirty="0">
                <a:solidFill>
                  <a:srgbClr val="FFFFFF"/>
                </a:solidFill>
              </a:rPr>
              <a:t>&lt;</a:t>
            </a:r>
            <a:r>
              <a:rPr lang="es-ES" sz="1800" i="1" dirty="0" err="1">
                <a:solidFill>
                  <a:srgbClr val="FFFFFF"/>
                </a:solidFill>
              </a:rPr>
              <a:t>style</a:t>
            </a:r>
            <a:r>
              <a:rPr lang="es-ES" sz="1800" i="1" dirty="0">
                <a:solidFill>
                  <a:srgbClr val="FFFFFF"/>
                </a:solidFill>
              </a:rPr>
              <a:t> </a:t>
            </a:r>
            <a:r>
              <a:rPr lang="es-ES" sz="1800" i="1" dirty="0" err="1">
                <a:solidFill>
                  <a:srgbClr val="FFFFFF"/>
                </a:solidFill>
              </a:rPr>
              <a:t>type</a:t>
            </a:r>
            <a:r>
              <a:rPr lang="es-ES" sz="1800" i="1" dirty="0">
                <a:solidFill>
                  <a:srgbClr val="FFFFFF"/>
                </a:solidFill>
              </a:rPr>
              <a:t>=“</a:t>
            </a:r>
            <a:r>
              <a:rPr lang="es-ES" sz="1800" i="1" dirty="0" err="1">
                <a:solidFill>
                  <a:srgbClr val="FFFFFF"/>
                </a:solidFill>
              </a:rPr>
              <a:t>text</a:t>
            </a:r>
            <a:r>
              <a:rPr lang="es-ES" sz="1800" i="1" dirty="0">
                <a:solidFill>
                  <a:srgbClr val="FFFFFF"/>
                </a:solidFill>
              </a:rPr>
              <a:t>/</a:t>
            </a:r>
            <a:r>
              <a:rPr lang="es-ES" sz="1800" i="1" dirty="0" err="1">
                <a:solidFill>
                  <a:srgbClr val="FFFFFF"/>
                </a:solidFill>
              </a:rPr>
              <a:t>css</a:t>
            </a:r>
            <a:r>
              <a:rPr lang="es-ES" sz="1800" i="1" dirty="0">
                <a:solidFill>
                  <a:srgbClr val="FFFFFF"/>
                </a:solidFill>
              </a:rPr>
              <a:t>”&gt; y &lt;/</a:t>
            </a:r>
            <a:r>
              <a:rPr lang="es-ES" sz="1800" i="1" dirty="0" err="1">
                <a:solidFill>
                  <a:srgbClr val="FFFFFF"/>
                </a:solidFill>
              </a:rPr>
              <a:t>style</a:t>
            </a:r>
            <a:r>
              <a:rPr lang="es-ES" sz="1800" i="1" dirty="0">
                <a:solidFill>
                  <a:srgbClr val="FFFFFF"/>
                </a:solidFill>
              </a:rPr>
              <a:t>&gt;</a:t>
            </a:r>
          </a:p>
          <a:p>
            <a:pPr marL="233363" lvl="0" indent="-233363">
              <a:spcAft>
                <a:spcPct val="75000"/>
              </a:spcAft>
              <a:buClr>
                <a:srgbClr val="FF9900"/>
              </a:buClr>
              <a:buNone/>
            </a:pPr>
            <a:r>
              <a:rPr lang="es-ES" sz="1800" i="1" dirty="0">
                <a:solidFill>
                  <a:srgbClr val="FFFFFF"/>
                </a:solidFill>
              </a:rPr>
              <a:t>		</a:t>
            </a:r>
            <a:r>
              <a:rPr lang="es-ES" sz="2400" dirty="0">
                <a:solidFill>
                  <a:srgbClr val="FFFFFF"/>
                </a:solidFill>
              </a:rPr>
              <a:t>2) Un fichero externo con extensión “.</a:t>
            </a:r>
            <a:r>
              <a:rPr lang="es-ES" sz="2400" dirty="0" err="1">
                <a:solidFill>
                  <a:srgbClr val="FFFFFF"/>
                </a:solidFill>
              </a:rPr>
              <a:t>css</a:t>
            </a:r>
            <a:r>
              <a:rPr lang="es-ES" sz="2400" dirty="0">
                <a:solidFill>
                  <a:srgbClr val="FFFFFF"/>
                </a:solidFill>
              </a:rPr>
              <a:t>”.</a:t>
            </a:r>
          </a:p>
          <a:p>
            <a:pPr marL="233363" indent="-233363">
              <a:spcAft>
                <a:spcPct val="75000"/>
              </a:spcAft>
              <a:buClr>
                <a:srgbClr val="FF9900"/>
              </a:buClr>
              <a:buNone/>
            </a:pPr>
            <a:r>
              <a:rPr lang="es-ES" sz="2400" i="1" dirty="0">
                <a:solidFill>
                  <a:srgbClr val="FFFFFF"/>
                </a:solidFill>
              </a:rPr>
              <a:t>           </a:t>
            </a:r>
            <a:r>
              <a:rPr lang="es-ES" sz="2400" dirty="0">
                <a:solidFill>
                  <a:srgbClr val="FFFFFF"/>
                </a:solidFill>
              </a:rPr>
              <a:t>3) En trozos de página con etiquetas </a:t>
            </a:r>
            <a:r>
              <a:rPr lang="es-ES" sz="1800" i="1" dirty="0">
                <a:solidFill>
                  <a:srgbClr val="FFFFFF"/>
                </a:solidFill>
              </a:rPr>
              <a:t>&lt;</a:t>
            </a:r>
            <a:r>
              <a:rPr lang="es-ES" sz="1800" i="1" dirty="0" err="1">
                <a:solidFill>
                  <a:srgbClr val="FFFFFF"/>
                </a:solidFill>
              </a:rPr>
              <a:t>span</a:t>
            </a:r>
            <a:r>
              <a:rPr lang="es-ES" sz="1800" i="1" dirty="0">
                <a:solidFill>
                  <a:srgbClr val="FFFFFF"/>
                </a:solidFill>
              </a:rPr>
              <a:t>&gt; </a:t>
            </a:r>
            <a:r>
              <a:rPr lang="es-ES" sz="2400" dirty="0">
                <a:solidFill>
                  <a:srgbClr val="FFFFFF"/>
                </a:solidFill>
              </a:rPr>
              <a:t>y </a:t>
            </a:r>
            <a:r>
              <a:rPr lang="es-ES" sz="1800" i="1" dirty="0">
                <a:solidFill>
                  <a:srgbClr val="FFFFFF"/>
                </a:solidFill>
              </a:rPr>
              <a:t>&lt; </a:t>
            </a:r>
            <a:r>
              <a:rPr lang="es-ES" sz="1800" i="1" dirty="0" err="1">
                <a:solidFill>
                  <a:srgbClr val="FFFFFF"/>
                </a:solidFill>
              </a:rPr>
              <a:t>div</a:t>
            </a:r>
            <a:r>
              <a:rPr lang="es-ES" sz="1800" i="1" dirty="0">
                <a:solidFill>
                  <a:srgbClr val="FFFFFF"/>
                </a:solidFill>
              </a:rPr>
              <a:t>&gt; </a:t>
            </a:r>
          </a:p>
          <a:p>
            <a:pPr marL="233363" indent="-233363">
              <a:spcAft>
                <a:spcPct val="75000"/>
              </a:spcAft>
              <a:buClr>
                <a:srgbClr val="FF9900"/>
              </a:buClr>
              <a:buNone/>
            </a:pPr>
            <a:r>
              <a:rPr lang="es-ES" sz="1800" i="1" dirty="0">
                <a:solidFill>
                  <a:srgbClr val="FFFFFF"/>
                </a:solidFill>
              </a:rPr>
              <a:t>              </a:t>
            </a:r>
            <a:r>
              <a:rPr lang="es-ES" sz="2400" dirty="0">
                <a:solidFill>
                  <a:srgbClr val="FFFFFF"/>
                </a:solidFill>
              </a:rPr>
              <a:t>4) En una etiqueta en concreto</a:t>
            </a:r>
            <a:endParaRPr lang="es-ES" sz="2400" i="1"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Cabecera</a:t>
            </a:r>
            <a:r>
              <a:rPr kumimoji="0" lang="es-ES" sz="2000" b="0" i="0" u="none" strike="noStrike" kern="1200" cap="none" spc="0" normalizeH="0" noProof="0" dirty="0">
                <a:ln>
                  <a:noFill/>
                </a:ln>
                <a:solidFill>
                  <a:srgbClr val="005AB4"/>
                </a:solidFill>
                <a:effectLst/>
                <a:uLnTx/>
                <a:uFillTx/>
                <a:latin typeface="+mj-lt"/>
                <a:ea typeface="+mj-ea"/>
                <a:cs typeface="+mj-cs"/>
              </a:rPr>
              <a:t> o encabezado – Títulos y estilos</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solidFill>
                  <a:srgbClr val="FFFFFF"/>
                </a:solidFill>
              </a:rPr>
              <a:t>Algunos de los beneficios de la Usabilidad son los siguientes:</a:t>
            </a:r>
          </a:p>
          <a:p>
            <a:pPr marL="633413" lvl="1" indent="-233363">
              <a:spcAft>
                <a:spcPct val="75000"/>
              </a:spcAft>
              <a:buClr>
                <a:srgbClr val="FF9900"/>
              </a:buClr>
            </a:pPr>
            <a:r>
              <a:rPr lang="es-ES" sz="2400" dirty="0">
                <a:solidFill>
                  <a:srgbClr val="FFFFFF"/>
                </a:solidFill>
              </a:rPr>
              <a:t>Reducción de los costes de aprendizaje y esfuerzos.</a:t>
            </a:r>
          </a:p>
          <a:p>
            <a:pPr marL="633413" lvl="1" indent="-233363">
              <a:spcAft>
                <a:spcPct val="75000"/>
              </a:spcAft>
              <a:buClr>
                <a:srgbClr val="FF9900"/>
              </a:buClr>
            </a:pPr>
            <a:r>
              <a:rPr lang="es-ES" sz="2400" dirty="0">
                <a:solidFill>
                  <a:srgbClr val="FFFFFF"/>
                </a:solidFill>
              </a:rPr>
              <a:t>Disminución costes mantenimiento</a:t>
            </a:r>
          </a:p>
          <a:p>
            <a:pPr marL="633413" lvl="1" indent="-233363">
              <a:spcAft>
                <a:spcPct val="75000"/>
              </a:spcAft>
              <a:buClr>
                <a:srgbClr val="FF9900"/>
              </a:buClr>
            </a:pPr>
            <a:r>
              <a:rPr lang="es-ES" sz="2400" dirty="0">
                <a:solidFill>
                  <a:srgbClr val="FFFFFF"/>
                </a:solidFill>
              </a:rPr>
              <a:t>Menor tasa de errores</a:t>
            </a:r>
          </a:p>
          <a:p>
            <a:pPr marL="633413" lvl="1" indent="-233363">
              <a:spcAft>
                <a:spcPct val="75000"/>
              </a:spcAft>
              <a:buClr>
                <a:srgbClr val="FF9900"/>
              </a:buClr>
            </a:pPr>
            <a:r>
              <a:rPr lang="es-ES" sz="2400" dirty="0">
                <a:solidFill>
                  <a:srgbClr val="FFFFFF"/>
                </a:solidFill>
              </a:rPr>
              <a:t>Aumento de la tasa de conversión de visitantes a clientes.</a:t>
            </a:r>
          </a:p>
          <a:p>
            <a:pPr marL="633413" lvl="1" indent="-233363">
              <a:spcAft>
                <a:spcPct val="75000"/>
              </a:spcAft>
              <a:buClr>
                <a:srgbClr val="FF9900"/>
              </a:buClr>
            </a:pPr>
            <a:r>
              <a:rPr lang="es-ES" sz="2400" dirty="0">
                <a:solidFill>
                  <a:srgbClr val="FFFFFF"/>
                </a:solidFill>
              </a:rPr>
              <a:t>Mejora de la imagen y el prestigio de la marca.</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b="1" dirty="0"/>
              <a:t>Los principios de usabilidad web de Jakob </a:t>
            </a:r>
            <a:r>
              <a:rPr lang="es-ES" sz="2400" b="1" dirty="0" err="1"/>
              <a:t>Nielsen</a:t>
            </a:r>
            <a:r>
              <a:rPr lang="es-ES" sz="2400" dirty="0"/>
              <a:t> que vas a ver a continuación son la base de cualquier página web para que sea </a:t>
            </a:r>
            <a:r>
              <a:rPr lang="es-ES" sz="2400" b="1" dirty="0"/>
              <a:t>“</a:t>
            </a:r>
            <a:r>
              <a:rPr lang="es-ES" sz="2400" b="1" dirty="0" err="1"/>
              <a:t>user</a:t>
            </a:r>
            <a:r>
              <a:rPr lang="es-ES" sz="2400" b="1" dirty="0"/>
              <a:t> </a:t>
            </a:r>
            <a:r>
              <a:rPr lang="es-ES" sz="2400" b="1" dirty="0" err="1"/>
              <a:t>friendly</a:t>
            </a:r>
            <a:r>
              <a:rPr lang="es-ES" sz="2400" b="1" dirty="0"/>
              <a:t>”</a:t>
            </a:r>
            <a:r>
              <a:rPr lang="es-ES" sz="2400" i="1" dirty="0"/>
              <a:t>. </a:t>
            </a:r>
            <a:endParaRPr lang="es-ES" sz="2400" dirty="0"/>
          </a:p>
          <a:p>
            <a:pPr marL="233363" indent="-233363">
              <a:spcAft>
                <a:spcPct val="75000"/>
              </a:spcAft>
              <a:buClr>
                <a:srgbClr val="FF9900"/>
              </a:buClr>
            </a:pPr>
            <a:r>
              <a:rPr lang="es-ES" sz="2400" b="1" dirty="0"/>
              <a:t>Jakob </a:t>
            </a:r>
            <a:r>
              <a:rPr lang="es-ES" sz="2400" b="1" dirty="0" err="1"/>
              <a:t>Nielsen</a:t>
            </a:r>
            <a:r>
              <a:rPr lang="es-ES" sz="2400" dirty="0"/>
              <a:t> es una de las personas más respetadas en el ámbito mundial sobre </a:t>
            </a:r>
            <a:r>
              <a:rPr lang="es-ES" sz="2400" dirty="0">
                <a:hlinkClick r:id="rId3" tooltip="Usabilidad"/>
              </a:rPr>
              <a:t>usabilidad</a:t>
            </a:r>
            <a:r>
              <a:rPr lang="es-ES" sz="2400" dirty="0"/>
              <a:t> en la </a:t>
            </a:r>
            <a:r>
              <a:rPr lang="es-ES" sz="2400" dirty="0">
                <a:hlinkClick r:id="rId4" tooltip="Web"/>
              </a:rPr>
              <a:t>web</a:t>
            </a:r>
            <a:r>
              <a:rPr lang="es-ES" sz="2400" dirty="0"/>
              <a:t>. Sus </a:t>
            </a:r>
            <a:r>
              <a:rPr lang="es-ES" sz="2400" dirty="0">
                <a:hlinkClick r:id="rId5"/>
              </a:rPr>
              <a:t>10 principios básicos de usabilidad web</a:t>
            </a:r>
            <a:r>
              <a:rPr lang="es-ES" sz="2400" dirty="0"/>
              <a:t> que él formuló en 1995 se usan hoy en día.</a:t>
            </a:r>
          </a:p>
          <a:p>
            <a:pPr marL="857250" lvl="1" indent="-457200">
              <a:spcAft>
                <a:spcPct val="75000"/>
              </a:spcAft>
              <a:buClr>
                <a:srgbClr val="FF9900"/>
              </a:buClr>
              <a:buFont typeface="+mj-lt"/>
              <a:buAutoNum type="arabicParenR"/>
            </a:pPr>
            <a:r>
              <a:rPr lang="es-ES" sz="2400" dirty="0"/>
              <a:t>Visibilidad del estado del sistema: tener siempre informado al usuario de lo que está pasando en nuestra web.</a:t>
            </a:r>
          </a:p>
          <a:p>
            <a:pPr marL="400050" lvl="1" indent="0">
              <a:spcAft>
                <a:spcPct val="75000"/>
              </a:spcAft>
              <a:buClr>
                <a:srgbClr val="FF9900"/>
              </a:buClr>
              <a:buNone/>
            </a:pPr>
            <a:endParaRPr lang="es-ES" sz="2400" dirty="0"/>
          </a:p>
          <a:p>
            <a:pPr marL="233363" indent="-233363">
              <a:spcAft>
                <a:spcPct val="75000"/>
              </a:spcAft>
              <a:buClr>
                <a:srgbClr val="FF9900"/>
              </a:buClr>
            </a:pPr>
            <a:endParaRPr lang="es-ES" sz="2400" dirty="0"/>
          </a:p>
          <a:p>
            <a:pPr marL="233363" indent="-233363">
              <a:spcAft>
                <a:spcPct val="75000"/>
              </a:spcAft>
              <a:buClr>
                <a:srgbClr val="FF9900"/>
              </a:buClr>
            </a:pPr>
            <a:endParaRPr lang="es-ES" sz="24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2256236553"/>
      </p:ext>
    </p:extLst>
  </p:cSld>
  <p:clrMapOvr>
    <a:masterClrMapping/>
  </p:clrMapOvr>
  <p:transition spd="med">
    <p:wipe dir="d"/>
  </p:transition>
</p:sld>
</file>

<file path=ppt/slides/slide1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857250" lvl="1" indent="-457200">
              <a:spcAft>
                <a:spcPct val="75000"/>
              </a:spcAft>
              <a:buClr>
                <a:srgbClr val="FF9900"/>
              </a:buClr>
              <a:buFont typeface="+mj-lt"/>
              <a:buAutoNum type="arabicParenR" startAt="2"/>
            </a:pPr>
            <a:r>
              <a:rPr lang="es-ES" sz="2400" dirty="0"/>
              <a:t>Relación entre el sistema y el mundo real: El sistema tiene que “hablar” el lenguaje del usuario con palabras o frases que a éste le sean familiares y que pueda reconocer con facilidad. La información tiene que mostrarse con un orden lógico y </a:t>
            </a:r>
            <a:r>
              <a:rPr lang="es-ES" sz="2400" dirty="0">
                <a:hlinkClick r:id="rId3"/>
              </a:rPr>
              <a:t>las imágenes o iconos</a:t>
            </a:r>
            <a:r>
              <a:rPr lang="es-ES" sz="2400" dirty="0"/>
              <a:t> usados tienen que ser claros, sin darle la posibilidad al usuario de equivocarse.</a:t>
            </a:r>
          </a:p>
          <a:p>
            <a:pPr marL="857250" lvl="1" indent="-457200">
              <a:spcAft>
                <a:spcPct val="75000"/>
              </a:spcAft>
              <a:buClr>
                <a:srgbClr val="FF9900"/>
              </a:buClr>
              <a:buFont typeface="+mj-lt"/>
              <a:buAutoNum type="arabicParenR" startAt="2"/>
            </a:pPr>
            <a:r>
              <a:rPr lang="es-ES" sz="2400" dirty="0"/>
              <a:t>Control y libertad del usuario: tenemos que darle al usuario la posibilidad de subsanar el error y no sentirse frustrado por no poder realizar algo.</a:t>
            </a:r>
          </a:p>
          <a:p>
            <a:pPr marL="857250" lvl="1" indent="-457200">
              <a:spcAft>
                <a:spcPct val="75000"/>
              </a:spcAft>
              <a:buClr>
                <a:srgbClr val="FF9900"/>
              </a:buClr>
              <a:buFont typeface="+mj-lt"/>
              <a:buAutoNum type="arabicParenR" startAt="2"/>
            </a:pPr>
            <a:endParaRPr lang="es-ES" sz="2400" dirty="0"/>
          </a:p>
          <a:p>
            <a:pPr marL="233363" indent="-233363">
              <a:spcAft>
                <a:spcPct val="75000"/>
              </a:spcAft>
              <a:buClr>
                <a:srgbClr val="FF9900"/>
              </a:buClr>
            </a:pPr>
            <a:endParaRPr lang="es-ES" sz="2400" dirty="0"/>
          </a:p>
          <a:p>
            <a:pPr marL="233363" indent="-233363">
              <a:spcAft>
                <a:spcPct val="75000"/>
              </a:spcAft>
              <a:buClr>
                <a:srgbClr val="FF9900"/>
              </a:buClr>
            </a:pPr>
            <a:endParaRPr lang="es-ES" sz="24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299647161"/>
      </p:ext>
    </p:extLst>
  </p:cSld>
  <p:clrMapOvr>
    <a:masterClrMapping/>
  </p:clrMapOvr>
  <p:transition spd="med">
    <p:wipe dir="d"/>
  </p:transition>
</p:sld>
</file>

<file path=ppt/slides/slide1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857250" lvl="1" indent="-457200">
              <a:spcAft>
                <a:spcPct val="75000"/>
              </a:spcAft>
              <a:buClr>
                <a:srgbClr val="FF9900"/>
              </a:buClr>
              <a:buFont typeface="+mj-lt"/>
              <a:buAutoNum type="arabicParenR" startAt="4"/>
            </a:pPr>
            <a:r>
              <a:rPr lang="es-ES" sz="2400" dirty="0"/>
              <a:t>Consistencia y estándares: seguir los convenios establecidos para ciertos iconos. Con el auge de los dispositivos móviles han aparecido nuevos gestos e iconos que ya hemos asumido como normales.</a:t>
            </a:r>
          </a:p>
          <a:p>
            <a:pPr marL="857250" lvl="1" indent="-457200">
              <a:spcAft>
                <a:spcPct val="75000"/>
              </a:spcAft>
              <a:buClr>
                <a:srgbClr val="FF9900"/>
              </a:buClr>
              <a:buFont typeface="+mj-lt"/>
              <a:buAutoNum type="arabicParenR" startAt="4"/>
            </a:pPr>
            <a:r>
              <a:rPr lang="es-ES" sz="2400" dirty="0"/>
              <a:t>Prevención de errores: prevenir cualquier </a:t>
            </a:r>
            <a:r>
              <a:rPr lang="es-ES" sz="2400" dirty="0">
                <a:hlinkClick r:id="rId3"/>
              </a:rPr>
              <a:t>error</a:t>
            </a:r>
            <a:r>
              <a:rPr lang="es-ES" sz="2400" dirty="0"/>
              <a:t> que pueda cometer el usuario y poner a su alcance todas las opciones posibles para poder corregirlo.</a:t>
            </a:r>
          </a:p>
          <a:p>
            <a:pPr marL="857250" lvl="1" indent="-457200">
              <a:spcAft>
                <a:spcPct val="75000"/>
              </a:spcAft>
              <a:buClr>
                <a:srgbClr val="FF9900"/>
              </a:buClr>
              <a:buNone/>
            </a:pPr>
            <a:r>
              <a:rPr lang="es-ES" sz="2400" dirty="0"/>
              <a:t>	La opción de autocompletar de Google es un buen ejemplo de este principio de usabilidad web.</a:t>
            </a:r>
          </a:p>
          <a:p>
            <a:pPr marL="857250" lvl="1" indent="-457200">
              <a:spcAft>
                <a:spcPct val="75000"/>
              </a:spcAft>
              <a:buClr>
                <a:srgbClr val="FF9900"/>
              </a:buClr>
              <a:buNone/>
            </a:pPr>
            <a:endParaRPr lang="es-ES" sz="2400" dirty="0"/>
          </a:p>
          <a:p>
            <a:pPr marL="233363" indent="-233363">
              <a:spcAft>
                <a:spcPct val="75000"/>
              </a:spcAft>
              <a:buClr>
                <a:srgbClr val="FF9900"/>
              </a:buClr>
            </a:pPr>
            <a:endParaRPr lang="es-ES" sz="24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2371606098"/>
      </p:ext>
    </p:extLst>
  </p:cSld>
  <p:clrMapOvr>
    <a:masterClrMapping/>
  </p:clrMapOvr>
  <p:transition spd="med">
    <p:wipe dir="d"/>
  </p:transition>
</p:sld>
</file>

<file path=ppt/slides/slide1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857250" lvl="1" indent="-457200">
              <a:spcAft>
                <a:spcPct val="75000"/>
              </a:spcAft>
              <a:buClr>
                <a:srgbClr val="FF9900"/>
              </a:buClr>
              <a:buFont typeface="+mj-lt"/>
              <a:buAutoNum type="arabicParenR" startAt="6"/>
            </a:pPr>
            <a:r>
              <a:rPr lang="es-ES" sz="2400" dirty="0"/>
              <a:t>Reconocer antes que recordar : Siempre es mejor reconocer que obligar al usuario a memorizar acciones u objetos para que pueda cumplir su objetivo.  Ejemplo: fuentes de un editor de textos.</a:t>
            </a:r>
          </a:p>
          <a:p>
            <a:pPr marL="857250" lvl="1" indent="-457200">
              <a:spcAft>
                <a:spcPct val="75000"/>
              </a:spcAft>
              <a:buClr>
                <a:srgbClr val="FF9900"/>
              </a:buClr>
              <a:buFont typeface="+mj-lt"/>
              <a:buAutoNum type="arabicParenR" startAt="6"/>
            </a:pPr>
            <a:r>
              <a:rPr lang="es-ES" sz="2400" dirty="0"/>
              <a:t>Flexibilidad y eficiencia de uso: sitio web preparado para todo tipo de usuario, desde los más novatos hasta los más experimentados.</a:t>
            </a:r>
          </a:p>
          <a:p>
            <a:pPr marL="857250" lvl="1" indent="-457200">
              <a:spcAft>
                <a:spcPct val="75000"/>
              </a:spcAft>
              <a:buClr>
                <a:srgbClr val="FF9900"/>
              </a:buClr>
              <a:buFont typeface="+mj-lt"/>
              <a:buAutoNum type="arabicParenR" startAt="6"/>
            </a:pPr>
            <a:r>
              <a:rPr lang="es-ES" sz="2400" dirty="0"/>
              <a:t>Diseño estético y minimalista: las páginas web no deben  contener información innecesaria. El usuario busca </a:t>
            </a:r>
            <a:r>
              <a:rPr lang="es-ES" sz="2400" dirty="0" err="1">
                <a:hlinkClick r:id="rId3"/>
              </a:rPr>
              <a:t>sites</a:t>
            </a:r>
            <a:r>
              <a:rPr lang="es-ES" sz="2400" dirty="0">
                <a:hlinkClick r:id="rId3"/>
              </a:rPr>
              <a:t> limpios</a:t>
            </a:r>
            <a:r>
              <a:rPr lang="es-ES" sz="2400" dirty="0"/>
              <a:t> y que carguen rápido.</a:t>
            </a:r>
          </a:p>
          <a:p>
            <a:pPr marL="857250" lvl="1" indent="-457200">
              <a:spcAft>
                <a:spcPct val="75000"/>
              </a:spcAft>
              <a:buClr>
                <a:srgbClr val="FF9900"/>
              </a:buClr>
              <a:buFont typeface="+mj-lt"/>
              <a:buAutoNum type="arabicParenR" startAt="6"/>
            </a:pPr>
            <a:endParaRPr lang="es-ES" sz="2400" dirty="0"/>
          </a:p>
          <a:p>
            <a:pPr marL="857250" lvl="1" indent="-457200">
              <a:spcAft>
                <a:spcPct val="75000"/>
              </a:spcAft>
              <a:buClr>
                <a:srgbClr val="FF9900"/>
              </a:buClr>
              <a:buFont typeface="+mj-lt"/>
              <a:buAutoNum type="arabicParenR" startAt="6"/>
            </a:pPr>
            <a:endParaRPr lang="es-ES" sz="2400" dirty="0"/>
          </a:p>
          <a:p>
            <a:pPr marL="857250" lvl="1" indent="-457200">
              <a:spcAft>
                <a:spcPct val="75000"/>
              </a:spcAft>
              <a:buClr>
                <a:srgbClr val="FF9900"/>
              </a:buClr>
              <a:buFont typeface="+mj-lt"/>
              <a:buAutoNum type="arabicParenR" startAt="6"/>
            </a:pPr>
            <a:endParaRPr lang="es-ES" sz="2400" dirty="0"/>
          </a:p>
          <a:p>
            <a:pPr marL="233363" indent="-233363">
              <a:spcAft>
                <a:spcPct val="75000"/>
              </a:spcAft>
              <a:buClr>
                <a:srgbClr val="FF9900"/>
              </a:buClr>
            </a:pPr>
            <a:endParaRPr lang="es-ES" sz="24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2371606098"/>
      </p:ext>
    </p:extLst>
  </p:cSld>
  <p:clrMapOvr>
    <a:masterClrMapping/>
  </p:clrMapOvr>
  <p:transition spd="med">
    <p:wipe dir="d"/>
  </p:transition>
</p:sld>
</file>

<file path=ppt/slides/slide1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857250" lvl="1" indent="-457200">
              <a:spcAft>
                <a:spcPct val="75000"/>
              </a:spcAft>
              <a:buClr>
                <a:srgbClr val="FF9900"/>
              </a:buClr>
              <a:buFont typeface="+mj-lt"/>
              <a:buAutoNum type="arabicParenR" startAt="9"/>
            </a:pPr>
            <a:r>
              <a:rPr lang="es-ES" sz="2400" dirty="0"/>
              <a:t>Ayudar a los usuarios a reconocer, diagnosticar y corregir los errores:  intentar que todos los errores que puedan ocurrir en tu web estén expresados en un lenguaje entendible por todos, no por códigos.</a:t>
            </a:r>
          </a:p>
          <a:p>
            <a:pPr marL="857250" lvl="1" indent="-457200">
              <a:spcAft>
                <a:spcPct val="75000"/>
              </a:spcAft>
              <a:buClr>
                <a:srgbClr val="FF9900"/>
              </a:buClr>
              <a:buFont typeface="+mj-lt"/>
              <a:buAutoNum type="arabicParenR" startAt="9"/>
            </a:pPr>
            <a:r>
              <a:rPr lang="es-ES" sz="2400" dirty="0"/>
              <a:t> Ayuda y documentación: intentar siempre que el usuario no tenga que usar documentos de ayuda para poder navegar o utilizar una aplicación. La ayuda debe ser fácil de localizar, definir los pasos claramente y no ser muy extensa.</a:t>
            </a:r>
          </a:p>
          <a:p>
            <a:pPr marL="1257300" lvl="2" indent="-457200">
              <a:spcAft>
                <a:spcPct val="75000"/>
              </a:spcAft>
              <a:buClr>
                <a:srgbClr val="FF9900"/>
              </a:buClr>
              <a:buNone/>
            </a:pPr>
            <a:r>
              <a:rPr lang="es-ES" sz="2800" dirty="0"/>
              <a:t> 	Ejemplos: </a:t>
            </a:r>
            <a:r>
              <a:rPr lang="es-ES" sz="2800" dirty="0" err="1"/>
              <a:t>FAQs</a:t>
            </a:r>
            <a:r>
              <a:rPr lang="es-ES" sz="2800" dirty="0"/>
              <a:t> , iconos de interrogación</a:t>
            </a:r>
          </a:p>
          <a:p>
            <a:pPr marL="857250" lvl="1" indent="-457200">
              <a:spcAft>
                <a:spcPct val="75000"/>
              </a:spcAft>
              <a:buClr>
                <a:srgbClr val="FF9900"/>
              </a:buClr>
              <a:buFont typeface="+mj-lt"/>
              <a:buAutoNum type="arabicParenR" startAt="9"/>
            </a:pPr>
            <a:endParaRPr lang="es-ES" sz="2400" dirty="0"/>
          </a:p>
          <a:p>
            <a:pPr marL="857250" lvl="1" indent="-457200">
              <a:spcAft>
                <a:spcPct val="75000"/>
              </a:spcAft>
              <a:buClr>
                <a:srgbClr val="FF9900"/>
              </a:buClr>
              <a:buFont typeface="+mj-lt"/>
              <a:buAutoNum type="arabicParenR" startAt="9"/>
            </a:pPr>
            <a:endParaRPr lang="es-ES" sz="2400" dirty="0"/>
          </a:p>
          <a:p>
            <a:pPr marL="857250" lvl="1" indent="-457200">
              <a:spcAft>
                <a:spcPct val="75000"/>
              </a:spcAft>
              <a:buClr>
                <a:srgbClr val="FF9900"/>
              </a:buClr>
              <a:buFont typeface="+mj-lt"/>
              <a:buAutoNum type="arabicParenR" startAt="9"/>
            </a:pPr>
            <a:endParaRPr lang="es-ES" sz="2400" dirty="0"/>
          </a:p>
          <a:p>
            <a:pPr marL="857250" lvl="1" indent="-457200">
              <a:spcAft>
                <a:spcPct val="75000"/>
              </a:spcAft>
              <a:buClr>
                <a:srgbClr val="FF9900"/>
              </a:buClr>
              <a:buFont typeface="+mj-lt"/>
              <a:buAutoNum type="arabicParenR" startAt="9"/>
            </a:pPr>
            <a:endParaRPr lang="es-ES" sz="2400" dirty="0"/>
          </a:p>
          <a:p>
            <a:pPr marL="233363" indent="-233363">
              <a:spcAft>
                <a:spcPct val="75000"/>
              </a:spcAft>
              <a:buClr>
                <a:srgbClr val="FF9900"/>
              </a:buClr>
            </a:pPr>
            <a:endParaRPr lang="es-ES" sz="24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2371606098"/>
      </p:ext>
    </p:extLst>
  </p:cSld>
  <p:clrMapOvr>
    <a:masterClrMapping/>
  </p:clrMapOvr>
  <p:transition spd="med">
    <p:wipe dir="d"/>
  </p:transition>
</p:sld>
</file>

<file path=ppt/slides/slide1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solidFill>
                  <a:srgbClr val="FFFFFF"/>
                </a:solidFill>
              </a:rPr>
              <a:t>Para hacer el contenido Web accesible, se han desarrollado las denominadas Pautas de Accesibilidad al Contenido en la Web ( WCAG) cuya función es guiar el diseño de páginas web hacia un diseño accesible.</a:t>
            </a:r>
          </a:p>
          <a:p>
            <a:pPr marL="233363" indent="-233363">
              <a:spcAft>
                <a:spcPct val="75000"/>
              </a:spcAft>
              <a:buClr>
                <a:srgbClr val="FF9900"/>
              </a:buClr>
            </a:pPr>
            <a:r>
              <a:rPr lang="es-ES" sz="2400" dirty="0">
                <a:solidFill>
                  <a:srgbClr val="FFFFFF"/>
                </a:solidFill>
              </a:rPr>
              <a:t>En 2008, el Consorcio </a:t>
            </a:r>
            <a:r>
              <a:rPr lang="es-ES" sz="2400" dirty="0" err="1">
                <a:solidFill>
                  <a:srgbClr val="FFFFFF"/>
                </a:solidFill>
              </a:rPr>
              <a:t>World</a:t>
            </a:r>
            <a:r>
              <a:rPr lang="es-ES" sz="2400" dirty="0">
                <a:solidFill>
                  <a:srgbClr val="FFFFFF"/>
                </a:solidFill>
              </a:rPr>
              <a:t> </a:t>
            </a:r>
            <a:r>
              <a:rPr lang="es-ES" sz="2400" dirty="0" err="1">
                <a:solidFill>
                  <a:srgbClr val="FFFFFF"/>
                </a:solidFill>
              </a:rPr>
              <a:t>Wide</a:t>
            </a:r>
            <a:r>
              <a:rPr lang="es-ES" sz="2400" dirty="0">
                <a:solidFill>
                  <a:srgbClr val="FFFFFF"/>
                </a:solidFill>
              </a:rPr>
              <a:t> Web aprobó las WCAG 2.0.</a:t>
            </a:r>
          </a:p>
          <a:p>
            <a:pPr marL="233363" indent="-233363">
              <a:spcAft>
                <a:spcPct val="75000"/>
              </a:spcAft>
              <a:buClr>
                <a:srgbClr val="FF9900"/>
              </a:buClr>
            </a:pPr>
            <a:r>
              <a:rPr lang="es-ES" dirty="0">
                <a:solidFill>
                  <a:srgbClr val="FFFFFF"/>
                </a:solidFill>
              </a:rPr>
              <a:t>Se organizan en torno a 4 principios teóricos que buscan garantizar el acceso a los contenidos. Cada uno de estos principios se desglosa en una serie de pautas. Finalmente en cada pauta se describe uno o más criterios de éxito que facilite comprobar su cumplimiento</a:t>
            </a:r>
          </a:p>
          <a:p>
            <a:pPr marL="633413" lvl="1" indent="-233363">
              <a:spcAft>
                <a:spcPct val="75000"/>
              </a:spcAft>
              <a:buClr>
                <a:srgbClr val="FF9900"/>
              </a:buClr>
            </a:pPr>
            <a:r>
              <a:rPr lang="es-ES" dirty="0">
                <a:solidFill>
                  <a:srgbClr val="FFFFFF"/>
                </a:solidFill>
              </a:rPr>
              <a:t>El </a:t>
            </a:r>
            <a:r>
              <a:rPr lang="es-ES" b="1" dirty="0">
                <a:solidFill>
                  <a:srgbClr val="FFFFFF"/>
                </a:solidFill>
              </a:rPr>
              <a:t>primer principio</a:t>
            </a:r>
            <a:r>
              <a:rPr lang="es-ES" dirty="0">
                <a:solidFill>
                  <a:srgbClr val="FFFFFF"/>
                </a:solidFill>
              </a:rPr>
              <a:t> afirma que el contenido debe ser “perceptible”, “visible” a uno o más sentidos de cualquier persona, aunque esta sea una persona invidente o con baja visión.</a:t>
            </a:r>
          </a:p>
          <a:p>
            <a:pPr marL="633413" lvl="1" indent="-233363">
              <a:spcAft>
                <a:spcPct val="75000"/>
              </a:spcAft>
              <a:buClr>
                <a:srgbClr val="FF9900"/>
              </a:buClr>
              <a:buNone/>
            </a:pPr>
            <a:endParaRPr lang="es-ES"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solidFill>
                  <a:srgbClr val="FFFFFF"/>
                </a:solidFill>
              </a:rPr>
              <a:t>Se organizan en torno a 4 principios teóricos que buscan garantizar el acceso a los contenidos. Cada uno de estos principios se desglosa en una serie de pautas. Finalmente en cada pauta se describe uno o más criterios de éxito que facilite comprobar su cumplimiento</a:t>
            </a:r>
          </a:p>
          <a:p>
            <a:pPr marL="633413" lvl="1" indent="-233363">
              <a:spcAft>
                <a:spcPct val="75000"/>
              </a:spcAft>
              <a:buClr>
                <a:srgbClr val="FF9900"/>
              </a:buClr>
            </a:pPr>
            <a:r>
              <a:rPr lang="es-ES" sz="2400" dirty="0">
                <a:solidFill>
                  <a:srgbClr val="FFFFFF"/>
                </a:solidFill>
              </a:rPr>
              <a:t>El </a:t>
            </a:r>
            <a:r>
              <a:rPr lang="es-ES" sz="2400" b="1" dirty="0">
                <a:solidFill>
                  <a:srgbClr val="FFFFFF"/>
                </a:solidFill>
              </a:rPr>
              <a:t>primer principio</a:t>
            </a:r>
            <a:r>
              <a:rPr lang="es-ES" sz="2400" dirty="0">
                <a:solidFill>
                  <a:srgbClr val="FFFFFF"/>
                </a:solidFill>
              </a:rPr>
              <a:t> afirma que el contenido debe ser “perceptible”, “visible” a uno o más sentidos de cualquier persona, aunque esta sea una persona invidente o con baja visión.</a:t>
            </a:r>
          </a:p>
          <a:p>
            <a:pPr marL="633413" lvl="1" indent="-233363">
              <a:spcAft>
                <a:spcPct val="75000"/>
              </a:spcAft>
              <a:buClr>
                <a:srgbClr val="FF9900"/>
              </a:buClr>
              <a:buNone/>
            </a:pPr>
            <a:endParaRPr lang="es-ES"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633413" lvl="1" indent="-233363">
              <a:spcAft>
                <a:spcPct val="75000"/>
              </a:spcAft>
              <a:buClr>
                <a:srgbClr val="FF9900"/>
              </a:buClr>
            </a:pPr>
            <a:r>
              <a:rPr lang="es-ES" sz="2400" dirty="0">
                <a:solidFill>
                  <a:srgbClr val="FFFFFF"/>
                </a:solidFill>
              </a:rPr>
              <a:t>El </a:t>
            </a:r>
            <a:r>
              <a:rPr lang="es-ES" sz="2400" b="1" dirty="0">
                <a:solidFill>
                  <a:srgbClr val="FFFFFF"/>
                </a:solidFill>
              </a:rPr>
              <a:t>segundo principio </a:t>
            </a:r>
            <a:r>
              <a:rPr lang="es-ES" sz="2400" dirty="0">
                <a:solidFill>
                  <a:srgbClr val="FFFFFF"/>
                </a:solidFill>
              </a:rPr>
              <a:t>afirma que el contenido debe ser “operable”, que cualquier usuario pueda realizar la interacción necesaria para actuar con él. </a:t>
            </a:r>
          </a:p>
          <a:p>
            <a:pPr marL="633413" lvl="1" indent="-233363">
              <a:spcAft>
                <a:spcPct val="75000"/>
              </a:spcAft>
              <a:buClr>
                <a:srgbClr val="FF9900"/>
              </a:buClr>
            </a:pPr>
            <a:r>
              <a:rPr lang="es-ES" sz="2400" dirty="0">
                <a:solidFill>
                  <a:srgbClr val="FFFFFF"/>
                </a:solidFill>
              </a:rPr>
              <a:t>El </a:t>
            </a:r>
            <a:r>
              <a:rPr lang="es-ES" sz="2400" b="1" dirty="0">
                <a:solidFill>
                  <a:srgbClr val="FFFFFF"/>
                </a:solidFill>
              </a:rPr>
              <a:t>tercer principio </a:t>
            </a:r>
            <a:r>
              <a:rPr lang="es-ES" sz="2400" dirty="0">
                <a:solidFill>
                  <a:srgbClr val="FFFFFF"/>
                </a:solidFill>
              </a:rPr>
              <a:t>afirma que el contenido debe ser “comprensible”, tanto la información como la interacción.</a:t>
            </a:r>
          </a:p>
          <a:p>
            <a:pPr marL="633413" lvl="1" indent="-233363">
              <a:spcAft>
                <a:spcPct val="75000"/>
              </a:spcAft>
              <a:buClr>
                <a:srgbClr val="FF9900"/>
              </a:buClr>
            </a:pPr>
            <a:r>
              <a:rPr lang="es-ES" sz="2400" dirty="0">
                <a:solidFill>
                  <a:srgbClr val="FFFFFF"/>
                </a:solidFill>
              </a:rPr>
              <a:t>El </a:t>
            </a:r>
            <a:r>
              <a:rPr lang="es-ES" sz="2400" b="1" dirty="0">
                <a:solidFill>
                  <a:srgbClr val="FFFFFF"/>
                </a:solidFill>
              </a:rPr>
              <a:t>cuarto principio </a:t>
            </a:r>
            <a:r>
              <a:rPr lang="es-ES" sz="2400" dirty="0">
                <a:solidFill>
                  <a:srgbClr val="FFFFFF"/>
                </a:solidFill>
              </a:rPr>
              <a:t>se ocupa de que el contenido sea “robusto”, suficientemente descrito para poder ser leído con distintos lectores y con distintas tecnologías. </a:t>
            </a:r>
          </a:p>
          <a:p>
            <a:pPr marL="633413" lvl="1" indent="-233363">
              <a:spcAft>
                <a:spcPct val="75000"/>
              </a:spcAft>
              <a:buClr>
                <a:srgbClr val="FF9900"/>
              </a:buClr>
              <a:buNone/>
            </a:pPr>
            <a:endParaRPr lang="es-ES"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solidFill>
                  <a:srgbClr val="FFFFFF"/>
                </a:solidFill>
              </a:rPr>
              <a:t>Las pautas de las que constan los principios son las siguientes:</a:t>
            </a:r>
          </a:p>
          <a:p>
            <a:pPr marL="633413" lvl="1" indent="-233363">
              <a:spcAft>
                <a:spcPct val="75000"/>
              </a:spcAft>
              <a:buClr>
                <a:srgbClr val="FF9900"/>
              </a:buClr>
            </a:pPr>
            <a:r>
              <a:rPr lang="es-ES" sz="2400" dirty="0">
                <a:solidFill>
                  <a:srgbClr val="FFFFFF"/>
                </a:solidFill>
              </a:rPr>
              <a:t>Alternativas textuales al contenido no-textual.</a:t>
            </a:r>
          </a:p>
          <a:p>
            <a:pPr marL="633413" lvl="1" indent="-233363">
              <a:spcAft>
                <a:spcPct val="75000"/>
              </a:spcAft>
              <a:buClr>
                <a:srgbClr val="FF9900"/>
              </a:buClr>
            </a:pPr>
            <a:r>
              <a:rPr lang="es-ES" sz="2400" dirty="0">
                <a:solidFill>
                  <a:srgbClr val="FFFFFF"/>
                </a:solidFill>
              </a:rPr>
              <a:t>Distinguible</a:t>
            </a:r>
          </a:p>
          <a:p>
            <a:pPr marL="633413" lvl="1" indent="-233363">
              <a:spcAft>
                <a:spcPct val="75000"/>
              </a:spcAft>
              <a:buClr>
                <a:srgbClr val="FF9900"/>
              </a:buClr>
            </a:pPr>
            <a:r>
              <a:rPr lang="es-ES" sz="2400" dirty="0">
                <a:solidFill>
                  <a:srgbClr val="FFFFFF"/>
                </a:solidFill>
              </a:rPr>
              <a:t>Accesible con teclado</a:t>
            </a:r>
          </a:p>
          <a:p>
            <a:pPr marL="633413" lvl="1" indent="-233363">
              <a:spcAft>
                <a:spcPct val="75000"/>
              </a:spcAft>
              <a:buClr>
                <a:srgbClr val="FF9900"/>
              </a:buClr>
            </a:pPr>
            <a:r>
              <a:rPr lang="es-ES" sz="2400" dirty="0">
                <a:solidFill>
                  <a:srgbClr val="FFFFFF"/>
                </a:solidFill>
              </a:rPr>
              <a:t>Navegable</a:t>
            </a:r>
          </a:p>
          <a:p>
            <a:pPr marL="633413" lvl="1" indent="-233363">
              <a:spcAft>
                <a:spcPct val="75000"/>
              </a:spcAft>
              <a:buClr>
                <a:srgbClr val="FF9900"/>
              </a:buClr>
            </a:pPr>
            <a:r>
              <a:rPr lang="es-ES" sz="2400" dirty="0">
                <a:solidFill>
                  <a:srgbClr val="FFFFFF"/>
                </a:solidFill>
              </a:rPr>
              <a:t>Legible</a:t>
            </a:r>
          </a:p>
          <a:p>
            <a:pPr marL="633413" lvl="1" indent="-233363">
              <a:spcAft>
                <a:spcPct val="75000"/>
              </a:spcAft>
              <a:buClr>
                <a:srgbClr val="FF9900"/>
              </a:buClr>
            </a:pPr>
            <a:r>
              <a:rPr lang="es-ES" sz="2400" dirty="0">
                <a:solidFill>
                  <a:srgbClr val="FFFFFF"/>
                </a:solidFill>
              </a:rPr>
              <a:t>Compatible</a:t>
            </a:r>
          </a:p>
          <a:p>
            <a:pPr marL="633413" lvl="1" indent="-233363">
              <a:spcAft>
                <a:spcPct val="75000"/>
              </a:spcAft>
              <a:buClr>
                <a:srgbClr val="FF9900"/>
              </a:buClr>
              <a:buNone/>
            </a:pPr>
            <a:endParaRPr lang="es-ES"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buNone/>
            </a:pPr>
            <a:r>
              <a:rPr lang="es-ES" sz="1600" dirty="0">
                <a:solidFill>
                  <a:srgbClr val="FFFFFF"/>
                </a:solidFill>
              </a:rPr>
              <a:t>&lt;!DOCTYPE </a:t>
            </a:r>
            <a:r>
              <a:rPr lang="es-ES" sz="1600" dirty="0" err="1">
                <a:solidFill>
                  <a:srgbClr val="FFFFFF"/>
                </a:solidFill>
              </a:rPr>
              <a:t>html</a:t>
            </a:r>
            <a:r>
              <a:rPr lang="es-ES" sz="1600" dirty="0">
                <a:solidFill>
                  <a:srgbClr val="FFFFFF"/>
                </a:solidFill>
              </a:rPr>
              <a:t>&gt;</a:t>
            </a:r>
          </a:p>
          <a:p>
            <a:pPr marL="233363" lvl="0" indent="-233363">
              <a:spcAft>
                <a:spcPct val="75000"/>
              </a:spcAft>
              <a:buClr>
                <a:srgbClr val="FF9900"/>
              </a:buClr>
              <a:buNone/>
            </a:pPr>
            <a:r>
              <a:rPr lang="es-ES" sz="1600" dirty="0">
                <a:solidFill>
                  <a:srgbClr val="FFFFFF"/>
                </a:solidFill>
              </a:rPr>
              <a:t>&lt;</a:t>
            </a:r>
            <a:r>
              <a:rPr lang="es-ES" sz="1600" dirty="0" err="1">
                <a:solidFill>
                  <a:srgbClr val="FFFFFF"/>
                </a:solidFill>
              </a:rPr>
              <a:t>html</a:t>
            </a:r>
            <a:r>
              <a:rPr lang="es-ES" sz="1600" dirty="0">
                <a:solidFill>
                  <a:srgbClr val="FFFFFF"/>
                </a:solidFill>
              </a:rPr>
              <a:t> </a:t>
            </a:r>
            <a:r>
              <a:rPr lang="es-ES" sz="1600" dirty="0" err="1">
                <a:solidFill>
                  <a:srgbClr val="FFFFFF"/>
                </a:solidFill>
              </a:rPr>
              <a:t>lang</a:t>
            </a:r>
            <a:r>
              <a:rPr lang="es-ES" sz="1600" dirty="0">
                <a:solidFill>
                  <a:srgbClr val="FFFFFF"/>
                </a:solidFill>
              </a:rPr>
              <a:t>=“es-ES”&gt;</a:t>
            </a:r>
          </a:p>
          <a:p>
            <a:pPr marL="233363" lvl="0" indent="-233363">
              <a:spcAft>
                <a:spcPct val="75000"/>
              </a:spcAft>
              <a:buClr>
                <a:srgbClr val="FF9900"/>
              </a:buClr>
              <a:buNone/>
            </a:pPr>
            <a:r>
              <a:rPr lang="es-ES" sz="1600" dirty="0">
                <a:solidFill>
                  <a:srgbClr val="FFFFFF"/>
                </a:solidFill>
              </a:rPr>
              <a:t>&lt;head&gt;</a:t>
            </a:r>
          </a:p>
          <a:p>
            <a:pPr marL="233363" lvl="0" indent="-233363">
              <a:spcAft>
                <a:spcPct val="75000"/>
              </a:spcAft>
              <a:buClr>
                <a:srgbClr val="FF9900"/>
              </a:buClr>
              <a:buNone/>
            </a:pPr>
            <a:r>
              <a:rPr lang="es-ES" sz="1600" dirty="0">
                <a:solidFill>
                  <a:srgbClr val="FFFFFF"/>
                </a:solidFill>
              </a:rPr>
              <a:t>…</a:t>
            </a:r>
          </a:p>
          <a:p>
            <a:pPr marL="233363" lvl="0" indent="-233363">
              <a:spcAft>
                <a:spcPct val="75000"/>
              </a:spcAft>
              <a:buClr>
                <a:srgbClr val="FF9900"/>
              </a:buClr>
              <a:buNone/>
            </a:pPr>
            <a:r>
              <a:rPr lang="es-ES" sz="1600" dirty="0">
                <a:solidFill>
                  <a:srgbClr val="FFFFFF"/>
                </a:solidFill>
              </a:rPr>
              <a:t>&lt;</a:t>
            </a:r>
            <a:r>
              <a:rPr lang="es-ES" sz="1600" dirty="0" err="1">
                <a:solidFill>
                  <a:srgbClr val="FFFFFF"/>
                </a:solidFill>
              </a:rPr>
              <a:t>style</a:t>
            </a:r>
            <a:r>
              <a:rPr lang="es-ES" sz="1600" dirty="0">
                <a:solidFill>
                  <a:srgbClr val="FFFFFF"/>
                </a:solidFill>
              </a:rPr>
              <a:t> </a:t>
            </a:r>
            <a:r>
              <a:rPr lang="es-ES" sz="1600" dirty="0" err="1">
                <a:solidFill>
                  <a:srgbClr val="FFFFFF"/>
                </a:solidFill>
              </a:rPr>
              <a:t>type</a:t>
            </a:r>
            <a:r>
              <a:rPr lang="es-ES" sz="1600" dirty="0">
                <a:solidFill>
                  <a:srgbClr val="FFFFFF"/>
                </a:solidFill>
              </a:rPr>
              <a:t>=“</a:t>
            </a:r>
            <a:r>
              <a:rPr lang="es-ES" sz="1600" dirty="0" err="1">
                <a:solidFill>
                  <a:srgbClr val="FFFFFF"/>
                </a:solidFill>
              </a:rPr>
              <a:t>text</a:t>
            </a:r>
            <a:r>
              <a:rPr lang="es-ES" sz="1600" dirty="0">
                <a:solidFill>
                  <a:srgbClr val="FFFFFF"/>
                </a:solidFill>
              </a:rPr>
              <a:t>/</a:t>
            </a:r>
            <a:r>
              <a:rPr lang="es-ES" sz="1600" dirty="0" err="1">
                <a:solidFill>
                  <a:srgbClr val="FFFFFF"/>
                </a:solidFill>
              </a:rPr>
              <a:t>css</a:t>
            </a:r>
            <a:r>
              <a:rPr lang="es-ES" sz="1600" dirty="0">
                <a:solidFill>
                  <a:srgbClr val="FFFFFF"/>
                </a:solidFill>
              </a:rPr>
              <a:t>”&gt;</a:t>
            </a:r>
          </a:p>
          <a:p>
            <a:pPr marL="233363" lvl="0" indent="-233363">
              <a:spcAft>
                <a:spcPct val="75000"/>
              </a:spcAft>
              <a:buClr>
                <a:srgbClr val="FF9900"/>
              </a:buClr>
              <a:buNone/>
            </a:pPr>
            <a:r>
              <a:rPr lang="es-ES" sz="1600" dirty="0">
                <a:solidFill>
                  <a:srgbClr val="FFFFFF"/>
                </a:solidFill>
              </a:rPr>
              <a:t>…</a:t>
            </a:r>
          </a:p>
          <a:p>
            <a:pPr marL="233363" lvl="0" indent="-233363">
              <a:spcAft>
                <a:spcPct val="75000"/>
              </a:spcAft>
              <a:buClr>
                <a:srgbClr val="FF9900"/>
              </a:buClr>
              <a:buNone/>
            </a:pPr>
            <a:r>
              <a:rPr lang="es-ES" sz="1600" dirty="0">
                <a:solidFill>
                  <a:srgbClr val="FFFFFF"/>
                </a:solidFill>
              </a:rPr>
              <a:t>…</a:t>
            </a:r>
          </a:p>
          <a:p>
            <a:pPr marL="233363" lvl="0" indent="-233363">
              <a:spcAft>
                <a:spcPct val="75000"/>
              </a:spcAft>
              <a:buClr>
                <a:srgbClr val="FF9900"/>
              </a:buClr>
              <a:buNone/>
            </a:pPr>
            <a:r>
              <a:rPr lang="es-ES" sz="1600" dirty="0">
                <a:solidFill>
                  <a:srgbClr val="FFFFFF"/>
                </a:solidFill>
              </a:rPr>
              <a:t>&lt;/</a:t>
            </a:r>
            <a:r>
              <a:rPr lang="es-ES" sz="1600" dirty="0" err="1">
                <a:solidFill>
                  <a:srgbClr val="FFFFFF"/>
                </a:solidFill>
              </a:rPr>
              <a:t>style</a:t>
            </a:r>
            <a:r>
              <a:rPr lang="es-ES" sz="1600" dirty="0">
                <a:solidFill>
                  <a:srgbClr val="FFFFFF"/>
                </a:solidFill>
              </a:rPr>
              <a:t>&gt;</a:t>
            </a:r>
          </a:p>
          <a:p>
            <a:pPr marL="233363" lvl="0" indent="-233363">
              <a:spcAft>
                <a:spcPct val="75000"/>
              </a:spcAft>
              <a:buClr>
                <a:srgbClr val="FF9900"/>
              </a:buClr>
              <a:buNone/>
            </a:pPr>
            <a:r>
              <a:rPr lang="es-ES" sz="1600" dirty="0">
                <a:solidFill>
                  <a:srgbClr val="FFFFFF"/>
                </a:solidFill>
              </a:rPr>
              <a:t>…</a:t>
            </a:r>
          </a:p>
          <a:p>
            <a:pPr marL="233363" lvl="0" indent="-233363">
              <a:spcAft>
                <a:spcPct val="75000"/>
              </a:spcAft>
              <a:buClr>
                <a:srgbClr val="FF9900"/>
              </a:buClr>
              <a:buNone/>
            </a:pPr>
            <a:r>
              <a:rPr lang="es-ES" sz="1600" dirty="0">
                <a:solidFill>
                  <a:srgbClr val="FFFFFF"/>
                </a:solidFill>
              </a:rPr>
              <a:t>&lt;/head&gt;</a:t>
            </a:r>
          </a:p>
          <a:p>
            <a:pPr marL="233363" lvl="0" indent="-233363">
              <a:spcAft>
                <a:spcPct val="75000"/>
              </a:spcAft>
              <a:buClr>
                <a:srgbClr val="FF9900"/>
              </a:buClr>
              <a:buNone/>
            </a:pPr>
            <a:r>
              <a:rPr lang="es-ES" sz="1600" dirty="0">
                <a:solidFill>
                  <a:srgbClr val="FFFFFF"/>
                </a:solidFill>
              </a:rPr>
              <a:t>&lt;/</a:t>
            </a:r>
            <a:r>
              <a:rPr lang="es-ES" sz="1600" dirty="0" err="1">
                <a:solidFill>
                  <a:srgbClr val="FFFFFF"/>
                </a:solidFill>
              </a:rPr>
              <a:t>html</a:t>
            </a:r>
            <a:r>
              <a:rPr lang="es-ES" sz="1600" dirty="0">
                <a:solidFill>
                  <a:srgbClr val="FFFFFF"/>
                </a:solidFill>
              </a:rPr>
              <a:t>&gt;</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Cabecera</a:t>
            </a:r>
            <a:r>
              <a:rPr kumimoji="0" lang="es-ES" sz="2000" b="0" i="0" u="none" strike="noStrike" kern="1200" cap="none" spc="0" normalizeH="0" noProof="0" dirty="0">
                <a:ln>
                  <a:noFill/>
                </a:ln>
                <a:solidFill>
                  <a:srgbClr val="005AB4"/>
                </a:solidFill>
                <a:effectLst/>
                <a:uLnTx/>
                <a:uFillTx/>
                <a:latin typeface="+mj-lt"/>
                <a:ea typeface="+mj-ea"/>
                <a:cs typeface="+mj-cs"/>
              </a:rPr>
              <a:t> o encabezado – Estilos</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solidFill>
                  <a:srgbClr val="FFFFFF"/>
                </a:solidFill>
              </a:rPr>
              <a:t>Las herramientas de revisión automática comprueban si se cumplen los puntos de verificación de las pautas de accesibilidad. Algunas de las herramientas son las siguientes:</a:t>
            </a:r>
          </a:p>
          <a:p>
            <a:pPr marL="633413" lvl="1" indent="-233363">
              <a:spcAft>
                <a:spcPct val="75000"/>
              </a:spcAft>
              <a:buClr>
                <a:srgbClr val="FF9900"/>
              </a:buClr>
            </a:pPr>
            <a:r>
              <a:rPr lang="es-ES" sz="2400" dirty="0" err="1">
                <a:solidFill>
                  <a:srgbClr val="FFFFFF"/>
                </a:solidFill>
              </a:rPr>
              <a:t>Accesibility</a:t>
            </a:r>
            <a:r>
              <a:rPr lang="es-ES" sz="2400" dirty="0">
                <a:solidFill>
                  <a:srgbClr val="FFFFFF"/>
                </a:solidFill>
              </a:rPr>
              <a:t> </a:t>
            </a:r>
            <a:r>
              <a:rPr lang="es-ES" sz="2400" dirty="0" err="1">
                <a:solidFill>
                  <a:srgbClr val="FFFFFF"/>
                </a:solidFill>
              </a:rPr>
              <a:t>Check</a:t>
            </a:r>
            <a:r>
              <a:rPr lang="es-ES" sz="2400" dirty="0">
                <a:solidFill>
                  <a:srgbClr val="FFFFFF"/>
                </a:solidFill>
              </a:rPr>
              <a:t>: </a:t>
            </a:r>
            <a:r>
              <a:rPr lang="es-ES" sz="2400" dirty="0">
                <a:solidFill>
                  <a:srgbClr val="FFFFFF"/>
                </a:solidFill>
                <a:hlinkClick r:id="rId3"/>
              </a:rPr>
              <a:t>https://achecker.ca/checker/index.php</a:t>
            </a:r>
            <a:endParaRPr lang="es-ES" sz="2400" dirty="0">
              <a:solidFill>
                <a:srgbClr val="FFFFFF"/>
              </a:solidFill>
            </a:endParaRPr>
          </a:p>
          <a:p>
            <a:pPr marL="633413" lvl="1" indent="-233363">
              <a:spcAft>
                <a:spcPct val="75000"/>
              </a:spcAft>
              <a:buClr>
                <a:srgbClr val="FF9900"/>
              </a:buClr>
            </a:pPr>
            <a:r>
              <a:rPr lang="es-ES" sz="2400" dirty="0" err="1">
                <a:solidFill>
                  <a:srgbClr val="FFFFFF"/>
                </a:solidFill>
              </a:rPr>
              <a:t>EvalAccess</a:t>
            </a:r>
            <a:r>
              <a:rPr lang="es-ES" sz="2400" dirty="0">
                <a:solidFill>
                  <a:srgbClr val="FFFFFF"/>
                </a:solidFill>
              </a:rPr>
              <a:t> 2.0</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633413" lvl="1" indent="-233363">
              <a:spcAft>
                <a:spcPct val="75000"/>
              </a:spcAft>
              <a:buClr>
                <a:srgbClr val="FF9900"/>
              </a:buClr>
            </a:pPr>
            <a:r>
              <a:rPr lang="es-ES" sz="2300" dirty="0">
                <a:solidFill>
                  <a:srgbClr val="FFFFFF"/>
                </a:solidFill>
              </a:rPr>
              <a:t>TAW: </a:t>
            </a:r>
            <a:r>
              <a:rPr lang="es-ES" sz="2300" dirty="0"/>
              <a:t>es una analizador automático de la accesibilidad web que está disponible en castellano y además tiene una versión ejecutable en la dirección: </a:t>
            </a:r>
            <a:r>
              <a:rPr lang="es-ES" sz="2300" dirty="0">
                <a:hlinkClick r:id="rId3" tooltip="Este enlace abre una ventana nueva"/>
              </a:rPr>
              <a:t>http://www.tawdis.net </a:t>
            </a:r>
            <a:endParaRPr lang="es-ES" sz="2300" dirty="0"/>
          </a:p>
          <a:p>
            <a:pPr marL="400050" lvl="1" indent="0">
              <a:spcAft>
                <a:spcPct val="75000"/>
              </a:spcAft>
              <a:buClr>
                <a:srgbClr val="FF9900"/>
              </a:buClr>
              <a:buNone/>
            </a:pPr>
            <a:r>
              <a:rPr lang="es-ES" sz="2200" dirty="0"/>
              <a:t>  Además de páginas individuales, tanto locales como remotas,   se puede configurar el analizador para que inspeccione un sitio web. TAW distingue entre dos tipos de problemas de accesibilidad: </a:t>
            </a:r>
          </a:p>
          <a:p>
            <a:pPr marL="633413" lvl="1" indent="-233363">
              <a:spcAft>
                <a:spcPct val="75000"/>
              </a:spcAft>
              <a:buClr>
                <a:srgbClr val="FF9900"/>
              </a:buClr>
            </a:pPr>
            <a:r>
              <a:rPr lang="es-ES" sz="2200" dirty="0">
                <a:solidFill>
                  <a:srgbClr val="FFFFFF"/>
                </a:solidFill>
              </a:rPr>
              <a:t>Problemas de tipo automático: son aquellos que pueden ser reconocidos como tales por la aplicación.</a:t>
            </a:r>
          </a:p>
          <a:p>
            <a:pPr marL="633413" lvl="1" indent="-233363">
              <a:spcAft>
                <a:spcPct val="75000"/>
              </a:spcAft>
              <a:buClr>
                <a:srgbClr val="FF9900"/>
              </a:buClr>
            </a:pPr>
            <a:r>
              <a:rPr lang="es-ES" sz="2200" dirty="0"/>
              <a:t>Problemas de tipo manual: requieren la verificación del usuario ya que dependen de condiciones no comprobables por el programa. </a:t>
            </a:r>
          </a:p>
          <a:p>
            <a:pPr marL="400050" lvl="1" indent="0">
              <a:spcAft>
                <a:spcPct val="75000"/>
              </a:spcAft>
              <a:buClr>
                <a:srgbClr val="FF9900"/>
              </a:buClr>
              <a:buNone/>
            </a:pPr>
            <a:endParaRPr lang="es-ES" sz="2400" dirty="0"/>
          </a:p>
          <a:p>
            <a:pPr marL="633413" lvl="1" indent="-233363">
              <a:spcAft>
                <a:spcPct val="75000"/>
              </a:spcAft>
              <a:buClr>
                <a:srgbClr val="FF9900"/>
              </a:buClr>
            </a:pPr>
            <a:endParaRPr lang="es-ES" sz="24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2605198506"/>
      </p:ext>
    </p:extLst>
  </p:cSld>
  <p:clrMapOvr>
    <a:masterClrMapping/>
  </p:clrMapOvr>
  <p:transition spd="med">
    <p:wipe dir="d"/>
  </p:transition>
</p:sld>
</file>

<file path=ppt/slides/slide1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633413" lvl="1" indent="-233363">
              <a:spcAft>
                <a:spcPct val="75000"/>
              </a:spcAft>
              <a:buClr>
                <a:srgbClr val="FF9900"/>
              </a:buClr>
            </a:pPr>
            <a:r>
              <a:rPr lang="es-ES" sz="2300" dirty="0" err="1">
                <a:solidFill>
                  <a:srgbClr val="FFFFFF"/>
                </a:solidFill>
              </a:rPr>
              <a:t>Ais</a:t>
            </a:r>
            <a:r>
              <a:rPr lang="es-ES" sz="2300" dirty="0">
                <a:solidFill>
                  <a:srgbClr val="FFFFFF"/>
                </a:solidFill>
              </a:rPr>
              <a:t> Web </a:t>
            </a:r>
            <a:r>
              <a:rPr lang="es-ES" sz="2300" dirty="0" err="1">
                <a:solidFill>
                  <a:srgbClr val="FFFFFF"/>
                </a:solidFill>
              </a:rPr>
              <a:t>Accesibility</a:t>
            </a:r>
            <a:r>
              <a:rPr lang="es-ES" sz="2300" dirty="0">
                <a:solidFill>
                  <a:srgbClr val="FFFFFF"/>
                </a:solidFill>
              </a:rPr>
              <a:t>: </a:t>
            </a:r>
            <a:r>
              <a:rPr lang="es-ES" sz="2400" dirty="0"/>
              <a:t>es una barra de herramientas que ha sido desarrollada para ayudar a examinar las páginas Web de forma manual por una gran variedad de aspectos de accesibilidad.</a:t>
            </a:r>
          </a:p>
          <a:p>
            <a:pPr marL="633413" lvl="1" indent="-233363">
              <a:spcAft>
                <a:spcPct val="75000"/>
              </a:spcAft>
              <a:buClr>
                <a:srgbClr val="FF9900"/>
              </a:buClr>
              <a:buNone/>
            </a:pPr>
            <a:r>
              <a:rPr lang="es-ES" sz="2400" dirty="0"/>
              <a:t>    Las funcionalidades de esta herramienta son:</a:t>
            </a:r>
          </a:p>
          <a:p>
            <a:pPr marL="1033463" lvl="2" indent="-233363">
              <a:spcAft>
                <a:spcPct val="75000"/>
              </a:spcAft>
              <a:buClr>
                <a:srgbClr val="FF9900"/>
              </a:buClr>
              <a:buFont typeface="Wingdings" pitchFamily="2" charset="2"/>
              <a:buChar char="§"/>
            </a:pPr>
            <a:r>
              <a:rPr lang="es-ES" dirty="0"/>
              <a:t> Identificar los componentes de una página web. </a:t>
            </a:r>
          </a:p>
          <a:p>
            <a:pPr marL="1033463" lvl="2" indent="-233363">
              <a:spcAft>
                <a:spcPct val="75000"/>
              </a:spcAft>
              <a:buClr>
                <a:srgbClr val="FF9900"/>
              </a:buClr>
              <a:buFont typeface="Wingdings" pitchFamily="2" charset="2"/>
              <a:buChar char="§"/>
            </a:pPr>
            <a:r>
              <a:rPr lang="es-ES" dirty="0"/>
              <a:t>Facilitar su uso para aplicaciones on-line de terceras personas. </a:t>
            </a:r>
          </a:p>
          <a:p>
            <a:pPr marL="1033463" lvl="2" indent="-233363">
              <a:spcAft>
                <a:spcPct val="75000"/>
              </a:spcAft>
              <a:buClr>
                <a:srgbClr val="FF9900"/>
              </a:buClr>
              <a:buFont typeface="Wingdings" pitchFamily="2" charset="2"/>
              <a:buChar char="§"/>
            </a:pPr>
            <a:r>
              <a:rPr lang="es-ES" dirty="0"/>
              <a:t>Simular experiencias del usuario.</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2605198506"/>
      </p:ext>
    </p:extLst>
  </p:cSld>
  <p:clrMapOvr>
    <a:masterClrMapping/>
  </p:clrMapOvr>
  <p:transition spd="med">
    <p:wipe dir="d"/>
  </p:transition>
</p:sld>
</file>

<file path=ppt/slides/slide1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633413" lvl="1" indent="-233363">
              <a:spcAft>
                <a:spcPct val="75000"/>
              </a:spcAft>
              <a:buClr>
                <a:srgbClr val="FF9900"/>
              </a:buClr>
              <a:buNone/>
            </a:pPr>
            <a:r>
              <a:rPr lang="es-ES" sz="2300" dirty="0">
                <a:solidFill>
                  <a:srgbClr val="FFFFFF"/>
                </a:solidFill>
              </a:rPr>
              <a:t>Página de descarga:  </a:t>
            </a:r>
            <a:r>
              <a:rPr lang="es-ES" sz="2300" dirty="0">
                <a:solidFill>
                  <a:srgbClr val="FFFFFF"/>
                </a:solidFill>
                <a:hlinkClick r:id="rId3"/>
              </a:rPr>
              <a:t>https://github.com/ThePacielloGroup/WebAccessibilityToolbar/releases/tag/2015-05-20</a:t>
            </a:r>
            <a:endParaRPr lang="es-ES" sz="2300" dirty="0">
              <a:solidFill>
                <a:srgbClr val="FFFFFF"/>
              </a:solidFill>
            </a:endParaRPr>
          </a:p>
          <a:p>
            <a:pPr marL="633413" lvl="1" indent="-233363">
              <a:spcAft>
                <a:spcPct val="75000"/>
              </a:spcAft>
              <a:buClr>
                <a:srgbClr val="FF9900"/>
              </a:buClr>
              <a:buNone/>
            </a:pPr>
            <a:r>
              <a:rPr lang="es-ES" sz="2300" dirty="0">
                <a:solidFill>
                  <a:srgbClr val="FFFFFF"/>
                </a:solidFill>
              </a:rPr>
              <a:t>	</a:t>
            </a:r>
            <a:endParaRPr lang="es-ES"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2605198506"/>
      </p:ext>
    </p:extLst>
  </p:cSld>
  <p:clrMapOvr>
    <a:masterClrMapping/>
  </p:clrMapOvr>
  <p:transition spd="med">
    <p:wipe dir="d"/>
  </p:transition>
</p:sld>
</file>

<file path=ppt/slides/slide1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633413" lvl="1" indent="-233363">
              <a:spcAft>
                <a:spcPct val="75000"/>
              </a:spcAft>
              <a:buClr>
                <a:srgbClr val="FF9900"/>
              </a:buClr>
            </a:pPr>
            <a:r>
              <a:rPr lang="es-ES" sz="2300" dirty="0">
                <a:solidFill>
                  <a:srgbClr val="FFFFFF"/>
                </a:solidFill>
              </a:rPr>
              <a:t>JAWS:  programa  que se encarga de leer la pantalla de las personas invidentes para que sepan la opción en la que </a:t>
            </a:r>
            <a:r>
              <a:rPr lang="es-ES" sz="2300" dirty="0" err="1">
                <a:solidFill>
                  <a:srgbClr val="FFFFFF"/>
                </a:solidFill>
              </a:rPr>
              <a:t>estan</a:t>
            </a:r>
            <a:r>
              <a:rPr lang="es-ES" sz="2300" dirty="0">
                <a:solidFill>
                  <a:srgbClr val="FFFFFF"/>
                </a:solidFill>
              </a:rPr>
              <a:t> colocados y las acciones que deben realizar para continuar.</a:t>
            </a:r>
          </a:p>
          <a:p>
            <a:pPr marL="633413" lvl="1" indent="-233363">
              <a:spcAft>
                <a:spcPct val="75000"/>
              </a:spcAft>
              <a:buClr>
                <a:srgbClr val="FF9900"/>
              </a:buClr>
              <a:buNone/>
            </a:pPr>
            <a:r>
              <a:rPr lang="es-ES" sz="2300" dirty="0">
                <a:solidFill>
                  <a:srgbClr val="FFFFFF"/>
                </a:solidFill>
              </a:rPr>
              <a:t>    Las personas con debilidad visual o invidentes tienen que utilizar este software para navegar en los diferentes menús de pantalla haciendo uso del teclado prescindiendo del mouse.</a:t>
            </a:r>
          </a:p>
          <a:p>
            <a:pPr marL="633413" lvl="1" indent="-233363">
              <a:spcAft>
                <a:spcPct val="75000"/>
              </a:spcAft>
              <a:buClr>
                <a:srgbClr val="FF9900"/>
              </a:buClr>
              <a:buNone/>
            </a:pPr>
            <a:r>
              <a:rPr lang="es-ES" sz="2300" dirty="0">
                <a:solidFill>
                  <a:srgbClr val="FFFFFF"/>
                </a:solidFill>
              </a:rPr>
              <a:t>   </a:t>
            </a:r>
            <a:r>
              <a:rPr lang="es-ES" sz="2400" dirty="0" err="1"/>
              <a:t>Jaws</a:t>
            </a:r>
            <a:r>
              <a:rPr lang="es-ES" sz="2400" dirty="0"/>
              <a:t> no es gratuito y se sugiere adaptar un teclado al Braille.</a:t>
            </a:r>
            <a:endParaRPr lang="es-ES" sz="2300" dirty="0">
              <a:solidFill>
                <a:srgbClr val="FFFFFF"/>
              </a:solidFill>
            </a:endParaRPr>
          </a:p>
          <a:p>
            <a:pPr marL="633413" lvl="1" indent="-233363">
              <a:spcAft>
                <a:spcPct val="75000"/>
              </a:spcAft>
              <a:buClr>
                <a:srgbClr val="FF9900"/>
              </a:buClr>
            </a:pPr>
            <a:endParaRPr lang="es-ES"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extLst>
      <p:ext uri="{BB962C8B-B14F-4D97-AF65-F5344CB8AC3E}">
        <p14:creationId xmlns:p14="http://schemas.microsoft.com/office/powerpoint/2010/main" val="2605198506"/>
      </p:ext>
    </p:extLst>
  </p:cSld>
  <p:clrMapOvr>
    <a:masterClrMapping/>
  </p:clrMapOvr>
  <p:transition spd="med">
    <p:wipe dir="d"/>
  </p:transition>
</p:sld>
</file>

<file path=ppt/slides/slide1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solidFill>
                  <a:srgbClr val="FFFFFF"/>
                </a:solidFill>
              </a:rPr>
              <a:t>Para inspeccionar si tenemos problemas en la usabilidad móvil podemos hacerlo en la siguiente Web:</a:t>
            </a:r>
          </a:p>
          <a:p>
            <a:pPr marL="633413" lvl="1" indent="-233363">
              <a:spcAft>
                <a:spcPct val="75000"/>
              </a:spcAft>
              <a:buClr>
                <a:srgbClr val="FF9900"/>
              </a:buClr>
              <a:buNone/>
            </a:pPr>
            <a:r>
              <a:rPr lang="es-ES" sz="2400" dirty="0">
                <a:solidFill>
                  <a:srgbClr val="FFFFFF"/>
                </a:solidFill>
                <a:hlinkClick r:id="rId3"/>
              </a:rPr>
              <a:t>https://www.google.com/webmasters/tools/mobile-friendly/</a:t>
            </a:r>
            <a:endParaRPr lang="es-ES" sz="2400" dirty="0">
              <a:solidFill>
                <a:srgbClr val="FFFFFF"/>
              </a:solidFill>
            </a:endParaRPr>
          </a:p>
          <a:p>
            <a:pPr marL="233363" lvl="0" indent="-233363">
              <a:spcAft>
                <a:spcPct val="75000"/>
              </a:spcAft>
              <a:buClr>
                <a:srgbClr val="FF9900"/>
              </a:buClr>
            </a:pPr>
            <a:r>
              <a:rPr lang="es-ES" sz="2400" dirty="0">
                <a:solidFill>
                  <a:srgbClr val="FFFFFF"/>
                </a:solidFill>
              </a:rPr>
              <a:t>Algunas consideraciones extras sobre usabilidad, tanto como para plataformas móviles como no:</a:t>
            </a:r>
          </a:p>
          <a:p>
            <a:pPr marL="633413" lvl="1" indent="-233363">
              <a:spcAft>
                <a:spcPct val="75000"/>
              </a:spcAft>
              <a:buClr>
                <a:srgbClr val="FF9900"/>
              </a:buClr>
            </a:pPr>
            <a:r>
              <a:rPr lang="es-ES" sz="2400" dirty="0">
                <a:solidFill>
                  <a:srgbClr val="FFFFFF"/>
                </a:solidFill>
              </a:rPr>
              <a:t>Enlaces y botones se deben diferenciar bien</a:t>
            </a:r>
          </a:p>
          <a:p>
            <a:pPr marL="633413" lvl="1" indent="-233363">
              <a:spcAft>
                <a:spcPct val="75000"/>
              </a:spcAft>
              <a:buClr>
                <a:srgbClr val="FF9900"/>
              </a:buClr>
            </a:pPr>
            <a:r>
              <a:rPr lang="es-ES" sz="2400" dirty="0">
                <a:solidFill>
                  <a:srgbClr val="FFFFFF"/>
                </a:solidFill>
              </a:rPr>
              <a:t>Espacios amplios y diseños limpios</a:t>
            </a:r>
          </a:p>
          <a:p>
            <a:pPr marL="633413" lvl="1" indent="-233363">
              <a:spcAft>
                <a:spcPct val="75000"/>
              </a:spcAft>
              <a:buClr>
                <a:srgbClr val="FF9900"/>
              </a:buClr>
              <a:buNone/>
            </a:pPr>
            <a:endParaRPr lang="es-ES"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633413" lvl="1" indent="-233363">
              <a:spcAft>
                <a:spcPct val="75000"/>
              </a:spcAft>
              <a:buClr>
                <a:srgbClr val="FF9900"/>
              </a:buClr>
            </a:pPr>
            <a:r>
              <a:rPr lang="es-ES" sz="2400" dirty="0">
                <a:solidFill>
                  <a:srgbClr val="FFFFFF"/>
                </a:solidFill>
              </a:rPr>
              <a:t>Colores en sintonía con la marca</a:t>
            </a:r>
          </a:p>
          <a:p>
            <a:pPr marL="633413" lvl="1" indent="-233363">
              <a:spcAft>
                <a:spcPct val="75000"/>
              </a:spcAft>
              <a:buClr>
                <a:srgbClr val="FF9900"/>
              </a:buClr>
            </a:pPr>
            <a:r>
              <a:rPr lang="es-ES" sz="2400" dirty="0">
                <a:solidFill>
                  <a:srgbClr val="FFFFFF"/>
                </a:solidFill>
              </a:rPr>
              <a:t>La información más importante debe aparecer primero.</a:t>
            </a:r>
          </a:p>
          <a:p>
            <a:pPr marL="633413" lvl="1" indent="-233363">
              <a:spcAft>
                <a:spcPct val="75000"/>
              </a:spcAft>
              <a:buClr>
                <a:srgbClr val="FF9900"/>
              </a:buClr>
            </a:pPr>
            <a:r>
              <a:rPr lang="es-ES" sz="2400" dirty="0">
                <a:solidFill>
                  <a:srgbClr val="FFFFFF"/>
                </a:solidFill>
              </a:rPr>
              <a:t>No escribir líneas de texto demasiado largas. </a:t>
            </a:r>
          </a:p>
          <a:p>
            <a:pPr marL="633413" lvl="1" indent="-233363">
              <a:spcAft>
                <a:spcPct val="75000"/>
              </a:spcAft>
              <a:buClr>
                <a:srgbClr val="FF9900"/>
              </a:buClr>
            </a:pPr>
            <a:r>
              <a:rPr lang="es-ES" sz="2400" dirty="0">
                <a:solidFill>
                  <a:srgbClr val="FFFFFF"/>
                </a:solidFill>
              </a:rPr>
              <a:t>Ajuste del orden de los elementos de una página dentro de una línea visual de izquierda a derecha y de arriba abajo.</a:t>
            </a:r>
          </a:p>
          <a:p>
            <a:pPr marL="633413" lvl="1" indent="-233363">
              <a:spcAft>
                <a:spcPct val="75000"/>
              </a:spcAft>
              <a:buClr>
                <a:srgbClr val="FF9900"/>
              </a:buClr>
            </a:pPr>
            <a:r>
              <a:rPr lang="es-ES" sz="2400" dirty="0">
                <a:solidFill>
                  <a:srgbClr val="FFFFFF"/>
                </a:solidFill>
              </a:rPr>
              <a:t>Comprobar un contraste suficiente entre el color del texto y el color de fondo de pantalla.</a:t>
            </a:r>
          </a:p>
          <a:p>
            <a:pPr marL="633413" lvl="1" indent="-233363">
              <a:spcAft>
                <a:spcPct val="75000"/>
              </a:spcAft>
              <a:buClr>
                <a:srgbClr val="FF9900"/>
              </a:buClr>
            </a:pPr>
            <a:endParaRPr lang="es-ES" sz="2400" dirty="0">
              <a:solidFill>
                <a:srgbClr val="FFFFFF"/>
              </a:solidFill>
            </a:endParaRPr>
          </a:p>
          <a:p>
            <a:pPr marL="633413" lvl="1" indent="-233363">
              <a:spcAft>
                <a:spcPct val="75000"/>
              </a:spcAft>
              <a:buClr>
                <a:srgbClr val="FF9900"/>
              </a:buClr>
            </a:pPr>
            <a:endParaRPr lang="es-ES" dirty="0">
              <a:solidFill>
                <a:srgbClr val="FFFFFF"/>
              </a:solidFill>
            </a:endParaRPr>
          </a:p>
          <a:p>
            <a:pPr marL="633413" lvl="1" indent="-233363">
              <a:spcAft>
                <a:spcPct val="75000"/>
              </a:spcAft>
              <a:buClr>
                <a:srgbClr val="FF9900"/>
              </a:buClr>
            </a:pPr>
            <a:endParaRPr lang="es-ES"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633413" lvl="1" indent="-233363">
              <a:spcAft>
                <a:spcPct val="75000"/>
              </a:spcAft>
              <a:buClr>
                <a:srgbClr val="FF9900"/>
              </a:buClr>
            </a:pPr>
            <a:r>
              <a:rPr lang="es-ES" sz="2400" dirty="0">
                <a:solidFill>
                  <a:srgbClr val="FFFFFF"/>
                </a:solidFill>
              </a:rPr>
              <a:t>Tipografías que no llevan ningún tipo de terminación. Esto facilitará la lectura a personas con dislexia o con dificultades lectoras. Fuentes más empleadas actualmente: Futura, </a:t>
            </a:r>
            <a:r>
              <a:rPr lang="es-ES" sz="2400" dirty="0" err="1">
                <a:solidFill>
                  <a:srgbClr val="FFFFFF"/>
                </a:solidFill>
              </a:rPr>
              <a:t>Proxima</a:t>
            </a:r>
            <a:r>
              <a:rPr lang="es-ES" sz="2400" dirty="0">
                <a:solidFill>
                  <a:srgbClr val="FFFFFF"/>
                </a:solidFill>
              </a:rPr>
              <a:t> Nova, </a:t>
            </a:r>
            <a:r>
              <a:rPr lang="es-ES" sz="2400" dirty="0" err="1">
                <a:solidFill>
                  <a:srgbClr val="FFFFFF"/>
                </a:solidFill>
              </a:rPr>
              <a:t>Gotham</a:t>
            </a:r>
            <a:r>
              <a:rPr lang="es-ES" sz="2400" dirty="0">
                <a:solidFill>
                  <a:srgbClr val="FFFFFF"/>
                </a:solidFill>
              </a:rPr>
              <a:t>, etc.</a:t>
            </a:r>
          </a:p>
          <a:p>
            <a:pPr marL="633413" lvl="1" indent="-233363">
              <a:spcAft>
                <a:spcPct val="75000"/>
              </a:spcAft>
              <a:buClr>
                <a:srgbClr val="FF9900"/>
              </a:buClr>
            </a:pPr>
            <a:r>
              <a:rPr lang="es-ES" sz="2400" dirty="0">
                <a:solidFill>
                  <a:srgbClr val="FFFFFF"/>
                </a:solidFill>
              </a:rPr>
              <a:t>No basar la información solamente en el color.</a:t>
            </a:r>
          </a:p>
          <a:p>
            <a:pPr marL="633413" lvl="1" indent="-233363">
              <a:spcAft>
                <a:spcPct val="75000"/>
              </a:spcAft>
              <a:buClr>
                <a:srgbClr val="FF9900"/>
              </a:buClr>
            </a:pPr>
            <a:r>
              <a:rPr lang="es-ES" sz="2400" dirty="0"/>
              <a:t>Situar los elementos importantes siempre a mano.</a:t>
            </a:r>
          </a:p>
          <a:p>
            <a:pPr marL="633413" lvl="1" indent="-233363">
              <a:spcAft>
                <a:spcPct val="75000"/>
              </a:spcAft>
              <a:buClr>
                <a:srgbClr val="FF9900"/>
              </a:buClr>
            </a:pPr>
            <a:r>
              <a:rPr lang="es-ES" sz="2400" dirty="0"/>
              <a:t>Los usuarios no siempre entran por la página principal (poner menús de navegación en todas las páginas).</a:t>
            </a:r>
          </a:p>
          <a:p>
            <a:pPr marL="633413" lvl="1" indent="-233363">
              <a:spcAft>
                <a:spcPct val="75000"/>
              </a:spcAft>
              <a:buClr>
                <a:srgbClr val="FF9900"/>
              </a:buClr>
            </a:pPr>
            <a:r>
              <a:rPr lang="es-ES" sz="2400" dirty="0"/>
              <a:t>Dejar claro qué elementos son enlaces y cuáles no.</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633413" lvl="1" indent="-233363">
              <a:spcAft>
                <a:spcPct val="75000"/>
              </a:spcAft>
              <a:buClr>
                <a:srgbClr val="FF9900"/>
              </a:buClr>
            </a:pPr>
            <a:r>
              <a:rPr lang="es-ES" sz="2400" dirty="0">
                <a:solidFill>
                  <a:srgbClr val="FFFFFF"/>
                </a:solidFill>
              </a:rPr>
              <a:t>Añadir un buscador o un mapa del sitio web si éste tiene mucho contenido i/o páginas.</a:t>
            </a:r>
          </a:p>
          <a:p>
            <a:pPr marL="633413" lvl="1" indent="-233363">
              <a:spcAft>
                <a:spcPct val="75000"/>
              </a:spcAft>
              <a:buClr>
                <a:srgbClr val="FF9900"/>
              </a:buClr>
            </a:pPr>
            <a:r>
              <a:rPr lang="es-ES" sz="2400" dirty="0">
                <a:solidFill>
                  <a:srgbClr val="FFFFFF"/>
                </a:solidFill>
              </a:rPr>
              <a:t>Enlazar a cualquier información en menos de 3 </a:t>
            </a:r>
            <a:r>
              <a:rPr lang="es-ES" sz="2400" dirty="0" err="1">
                <a:solidFill>
                  <a:srgbClr val="FFFFFF"/>
                </a:solidFill>
              </a:rPr>
              <a:t>clicks</a:t>
            </a:r>
            <a:r>
              <a:rPr lang="es-ES" sz="2400" dirty="0">
                <a:solidFill>
                  <a:srgbClr val="FFFFFF"/>
                </a:solidFill>
              </a:rPr>
              <a:t>.</a:t>
            </a:r>
          </a:p>
          <a:p>
            <a:pPr marL="633413" lvl="1" indent="-233363">
              <a:spcAft>
                <a:spcPct val="75000"/>
              </a:spcAft>
              <a:buClr>
                <a:srgbClr val="FF9900"/>
              </a:buClr>
            </a:pPr>
            <a:r>
              <a:rPr lang="es-ES" sz="2400" dirty="0">
                <a:solidFill>
                  <a:srgbClr val="FFFFFF"/>
                </a:solidFill>
              </a:rPr>
              <a:t>Mantener una coherencia en el diseño de toda la página.</a:t>
            </a:r>
          </a:p>
          <a:p>
            <a:pPr marL="633413" lvl="1" indent="-233363">
              <a:spcAft>
                <a:spcPct val="75000"/>
              </a:spcAft>
              <a:buClr>
                <a:srgbClr val="FF9900"/>
              </a:buClr>
            </a:pPr>
            <a:r>
              <a:rPr lang="es-ES" sz="2400" dirty="0">
                <a:solidFill>
                  <a:srgbClr val="FFFFFF"/>
                </a:solidFill>
              </a:rPr>
              <a:t>No distraer el usuario con excesivas animaciones o elementos que parpadean.</a:t>
            </a:r>
          </a:p>
          <a:p>
            <a:pPr marL="633413" lvl="1" indent="-233363">
              <a:spcAft>
                <a:spcPct val="75000"/>
              </a:spcAft>
              <a:buClr>
                <a:srgbClr val="FF9900"/>
              </a:buClr>
            </a:pPr>
            <a:r>
              <a:rPr lang="es-ES" sz="2400" dirty="0">
                <a:solidFill>
                  <a:srgbClr val="FFFFFF"/>
                </a:solidFill>
              </a:rPr>
              <a:t>Que los contenidos no tengan faltas de ortografía.</a:t>
            </a:r>
          </a:p>
          <a:p>
            <a:pPr marL="633413" lvl="1" indent="-233363">
              <a:spcAft>
                <a:spcPct val="75000"/>
              </a:spcAft>
              <a:buClr>
                <a:srgbClr val="FF9900"/>
              </a:buClr>
            </a:pPr>
            <a:endParaRPr lang="es-ES" sz="2400" dirty="0">
              <a:solidFill>
                <a:srgbClr val="FFFFFF"/>
              </a:solidFill>
            </a:endParaRPr>
          </a:p>
          <a:p>
            <a:pPr marL="633413" lvl="1" indent="-233363">
              <a:spcAft>
                <a:spcPct val="75000"/>
              </a:spcAft>
              <a:buClr>
                <a:srgbClr val="FF9900"/>
              </a:buClr>
            </a:pPr>
            <a:endParaRPr lang="es-ES" dirty="0">
              <a:solidFill>
                <a:srgbClr val="FFFFFF"/>
              </a:solidFill>
            </a:endParaRPr>
          </a:p>
          <a:p>
            <a:pPr marL="633413" lvl="1" indent="-233363">
              <a:spcAft>
                <a:spcPct val="75000"/>
              </a:spcAft>
              <a:buClr>
                <a:srgbClr val="FF9900"/>
              </a:buClr>
            </a:pPr>
            <a:endParaRPr lang="es-ES" dirty="0">
              <a:solidFill>
                <a:srgbClr val="FFFFFF"/>
              </a:solidFill>
            </a:endParaRPr>
          </a:p>
          <a:p>
            <a:pPr marL="633413" lvl="1" indent="-233363">
              <a:spcAft>
                <a:spcPct val="75000"/>
              </a:spcAft>
              <a:buClr>
                <a:srgbClr val="FF9900"/>
              </a:buClr>
            </a:pPr>
            <a:endParaRPr lang="es-ES" sz="24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1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633413" lvl="1" indent="-233363">
              <a:spcAft>
                <a:spcPct val="75000"/>
              </a:spcAft>
              <a:buClr>
                <a:srgbClr val="FF9900"/>
              </a:buClr>
            </a:pPr>
            <a:r>
              <a:rPr lang="es-ES" sz="2400" dirty="0">
                <a:solidFill>
                  <a:srgbClr val="FFFFFF"/>
                </a:solidFill>
              </a:rPr>
              <a:t>Indicar siempre al usuario donde </a:t>
            </a:r>
            <a:r>
              <a:rPr lang="es-ES" sz="2400">
                <a:solidFill>
                  <a:srgbClr val="FFFFFF"/>
                </a:solidFill>
              </a:rPr>
              <a:t>se encuentra.</a:t>
            </a:r>
            <a:endParaRPr lang="es-ES" sz="2400" dirty="0">
              <a:solidFill>
                <a:srgbClr val="FFFFFF"/>
              </a:solidFill>
            </a:endParaRPr>
          </a:p>
          <a:p>
            <a:pPr marL="633413" lvl="1" indent="-233363">
              <a:spcAft>
                <a:spcPct val="75000"/>
              </a:spcAft>
              <a:buClr>
                <a:srgbClr val="FF9900"/>
              </a:buClr>
            </a:pPr>
            <a:r>
              <a:rPr lang="es-ES" sz="2400" dirty="0">
                <a:solidFill>
                  <a:srgbClr val="FFFFFF"/>
                </a:solidFill>
              </a:rPr>
              <a:t>Mismo diseño en todo el dominio.</a:t>
            </a:r>
          </a:p>
          <a:p>
            <a:pPr marL="633413" lvl="1" indent="-233363">
              <a:spcAft>
                <a:spcPct val="75000"/>
              </a:spcAft>
              <a:buClr>
                <a:srgbClr val="FF9900"/>
              </a:buClr>
            </a:pPr>
            <a:r>
              <a:rPr lang="es-ES" sz="2400" dirty="0">
                <a:solidFill>
                  <a:srgbClr val="FFFFFF"/>
                </a:solidFill>
              </a:rPr>
              <a:t>Primer pantallazo de la página sin necesidad de </a:t>
            </a:r>
            <a:r>
              <a:rPr lang="es-ES" sz="2400" dirty="0" err="1">
                <a:solidFill>
                  <a:srgbClr val="FFFFFF"/>
                </a:solidFill>
              </a:rPr>
              <a:t>scroll</a:t>
            </a:r>
            <a:r>
              <a:rPr lang="es-ES" sz="2400" dirty="0">
                <a:solidFill>
                  <a:srgbClr val="FFFFFF"/>
                </a:solidFill>
              </a:rPr>
              <a:t>.</a:t>
            </a:r>
          </a:p>
          <a:p>
            <a:pPr marL="633413" lvl="1" indent="-233363">
              <a:spcAft>
                <a:spcPct val="75000"/>
              </a:spcAft>
              <a:buClr>
                <a:srgbClr val="FF9900"/>
              </a:buClr>
            </a:pPr>
            <a:endParaRPr lang="es-ES" dirty="0">
              <a:solidFill>
                <a:srgbClr val="FFFFFF"/>
              </a:solidFill>
            </a:endParaRPr>
          </a:p>
          <a:p>
            <a:pPr marL="633413" lvl="1" indent="-233363">
              <a:spcAft>
                <a:spcPct val="75000"/>
              </a:spcAft>
              <a:buClr>
                <a:srgbClr val="FF9900"/>
              </a:buClr>
            </a:pPr>
            <a:endParaRPr lang="es-ES" dirty="0">
              <a:solidFill>
                <a:srgbClr val="FFFFFF"/>
              </a:solidFill>
            </a:endParaRPr>
          </a:p>
          <a:p>
            <a:pPr marL="633413" lvl="1" indent="-233363">
              <a:spcAft>
                <a:spcPct val="75000"/>
              </a:spcAft>
              <a:buClr>
                <a:srgbClr val="FF9900"/>
              </a:buClr>
            </a:pPr>
            <a:endParaRPr lang="es-ES" sz="24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Técnicas de accesibilidad y usabilidad</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sz="2000" dirty="0"/>
              <a:t>Creación de páginas web con los lenguajes de marcas</a:t>
            </a:r>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eaLnBrk="1" hangingPunct="1">
              <a:spcAft>
                <a:spcPct val="75000"/>
              </a:spcAft>
              <a:buClr>
                <a:srgbClr val="FF9900"/>
              </a:buClr>
            </a:pPr>
            <a:r>
              <a:rPr lang="es-ES" sz="2200" dirty="0"/>
              <a:t>Lenguajes de marcas.</a:t>
            </a:r>
          </a:p>
          <a:p>
            <a:pPr marL="233363" indent="-233363" eaLnBrk="1" hangingPunct="1">
              <a:spcAft>
                <a:spcPct val="75000"/>
              </a:spcAft>
              <a:buClr>
                <a:srgbClr val="FF9900"/>
              </a:buClr>
            </a:pPr>
            <a:r>
              <a:rPr lang="es-ES" sz="2200" dirty="0"/>
              <a:t>Herramientas de edición Web. </a:t>
            </a:r>
          </a:p>
          <a:p>
            <a:pPr marL="233363" indent="-233363" eaLnBrk="1" hangingPunct="1">
              <a:spcAft>
                <a:spcPct val="75000"/>
              </a:spcAft>
              <a:buClr>
                <a:srgbClr val="FF9900"/>
              </a:buClr>
            </a:pPr>
            <a:r>
              <a:rPr lang="es-ES" sz="2200" dirty="0"/>
              <a:t>Navegadores Web. </a:t>
            </a:r>
          </a:p>
          <a:p>
            <a:pPr marL="233363" indent="-233363" eaLnBrk="1" hangingPunct="1">
              <a:spcAft>
                <a:spcPct val="75000"/>
              </a:spcAft>
              <a:buClr>
                <a:srgbClr val="FF9900"/>
              </a:buClr>
            </a:pPr>
            <a:r>
              <a:rPr lang="es-ES" sz="2200" dirty="0"/>
              <a:t>Estructura de un documento.</a:t>
            </a:r>
          </a:p>
          <a:p>
            <a:pPr marL="233363" indent="-233363" eaLnBrk="1" hangingPunct="1">
              <a:spcAft>
                <a:spcPct val="75000"/>
              </a:spcAft>
              <a:buClr>
                <a:srgbClr val="FF9900"/>
              </a:buClr>
            </a:pPr>
            <a:r>
              <a:rPr lang="es-ES" sz="2200" dirty="0"/>
              <a:t>Marcas para dar formato al documento. </a:t>
            </a:r>
          </a:p>
          <a:p>
            <a:pPr marL="233363" indent="-233363" eaLnBrk="1" hangingPunct="1">
              <a:spcAft>
                <a:spcPct val="75000"/>
              </a:spcAft>
              <a:buClr>
                <a:srgbClr val="FF9900"/>
              </a:buClr>
            </a:pPr>
            <a:r>
              <a:rPr lang="es-ES" sz="2200" dirty="0"/>
              <a:t>Imágenes y elementos multimedia</a:t>
            </a:r>
          </a:p>
          <a:p>
            <a:pPr marL="233363" indent="-233363" eaLnBrk="1" hangingPunct="1">
              <a:spcAft>
                <a:spcPct val="75000"/>
              </a:spcAft>
              <a:buClr>
                <a:srgbClr val="FF9900"/>
              </a:buClr>
            </a:pPr>
            <a:r>
              <a:rPr lang="es-ES" sz="2200" dirty="0"/>
              <a:t>Accesibilidad y Usabilidad</a:t>
            </a:r>
          </a:p>
          <a:p>
            <a:pPr lvl="1" eaLnBrk="1" hangingPunct="1">
              <a:spcAft>
                <a:spcPct val="75000"/>
              </a:spcAft>
              <a:buClr>
                <a:srgbClr val="FF9900"/>
              </a:buClr>
              <a:buFontTx/>
              <a:buNone/>
            </a:pPr>
            <a:endParaRPr lang="es-ES" sz="2400" dirty="0"/>
          </a:p>
          <a:p>
            <a:pPr marL="233363" indent="-233363" eaLnBrk="1" hangingPunct="1">
              <a:spcAft>
                <a:spcPct val="75000"/>
              </a:spcAft>
              <a:buClr>
                <a:srgbClr val="FF9900"/>
              </a:buClr>
            </a:pPr>
            <a:endParaRPr lang="es-ES" sz="24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slide(fromTop)">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slide(fromTop)">
                                      <p:cBhvr>
                                        <p:cTn id="12" dur="500"/>
                                        <p:tgtEl>
                                          <p:spTgt spid="163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slide(fromTop)">
                                      <p:cBhvr>
                                        <p:cTn id="17" dur="500"/>
                                        <p:tgtEl>
                                          <p:spTgt spid="163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1" fill="hold" grpId="0"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slide(fromTop)">
                                      <p:cBhvr>
                                        <p:cTn id="22" dur="500"/>
                                        <p:tgtEl>
                                          <p:spTgt spid="163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1" fill="hold" grpId="0" nodeType="clickEffect">
                                  <p:stCondLst>
                                    <p:cond delay="0"/>
                                  </p:stCondLst>
                                  <p:childTnLst>
                                    <p:set>
                                      <p:cBhvr>
                                        <p:cTn id="26" dur="1" fill="hold">
                                          <p:stCondLst>
                                            <p:cond delay="0"/>
                                          </p:stCondLst>
                                        </p:cTn>
                                        <p:tgtEl>
                                          <p:spTgt spid="16387">
                                            <p:txEl>
                                              <p:pRg st="4" end="4"/>
                                            </p:txEl>
                                          </p:spTgt>
                                        </p:tgtEl>
                                        <p:attrNameLst>
                                          <p:attrName>style.visibility</p:attrName>
                                        </p:attrNameLst>
                                      </p:cBhvr>
                                      <p:to>
                                        <p:strVal val="visible"/>
                                      </p:to>
                                    </p:set>
                                    <p:animEffect transition="in" filter="slide(fromTop)">
                                      <p:cBhvr>
                                        <p:cTn id="27" dur="500"/>
                                        <p:tgtEl>
                                          <p:spTgt spid="163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1" fill="hold" grpId="0" nodeType="clickEffect">
                                  <p:stCondLst>
                                    <p:cond delay="0"/>
                                  </p:stCondLst>
                                  <p:childTnLst>
                                    <p:set>
                                      <p:cBhvr>
                                        <p:cTn id="31" dur="1" fill="hold">
                                          <p:stCondLst>
                                            <p:cond delay="0"/>
                                          </p:stCondLst>
                                        </p:cTn>
                                        <p:tgtEl>
                                          <p:spTgt spid="16387">
                                            <p:txEl>
                                              <p:pRg st="5" end="5"/>
                                            </p:txEl>
                                          </p:spTgt>
                                        </p:tgtEl>
                                        <p:attrNameLst>
                                          <p:attrName>style.visibility</p:attrName>
                                        </p:attrNameLst>
                                      </p:cBhvr>
                                      <p:to>
                                        <p:strVal val="visible"/>
                                      </p:to>
                                    </p:set>
                                    <p:animEffect transition="in" filter="slide(fromTop)">
                                      <p:cBhvr>
                                        <p:cTn id="32" dur="500"/>
                                        <p:tgtEl>
                                          <p:spTgt spid="163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1" fill="hold" grpId="0" nodeType="clickEffect">
                                  <p:stCondLst>
                                    <p:cond delay="0"/>
                                  </p:stCondLst>
                                  <p:childTnLst>
                                    <p:set>
                                      <p:cBhvr>
                                        <p:cTn id="36" dur="1" fill="hold">
                                          <p:stCondLst>
                                            <p:cond delay="0"/>
                                          </p:stCondLst>
                                        </p:cTn>
                                        <p:tgtEl>
                                          <p:spTgt spid="16387">
                                            <p:txEl>
                                              <p:pRg st="6" end="6"/>
                                            </p:txEl>
                                          </p:spTgt>
                                        </p:tgtEl>
                                        <p:attrNameLst>
                                          <p:attrName>style.visibility</p:attrName>
                                        </p:attrNameLst>
                                      </p:cBhvr>
                                      <p:to>
                                        <p:strVal val="visible"/>
                                      </p:to>
                                    </p:set>
                                    <p:animEffect transition="in" filter="slide(fromTop)">
                                      <p:cBhvr>
                                        <p:cTn id="37" dur="500"/>
                                        <p:tgtEl>
                                          <p:spTgt spid="163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solidFill>
                  <a:srgbClr val="FFFFFF"/>
                </a:solidFill>
              </a:rPr>
              <a:t>Una de las formas de utilizar CSS junto con HTML es con un fichero externo. Para hacer referencia a un fichero externo se debe utilizar la etiqueta </a:t>
            </a:r>
            <a:r>
              <a:rPr lang="es-ES" sz="2400" i="1" dirty="0">
                <a:solidFill>
                  <a:srgbClr val="FFFFFF"/>
                </a:solidFill>
              </a:rPr>
              <a:t>&lt;link </a:t>
            </a:r>
            <a:r>
              <a:rPr lang="es-ES" sz="2400" i="1" dirty="0" err="1">
                <a:solidFill>
                  <a:srgbClr val="FFFFFF"/>
                </a:solidFill>
              </a:rPr>
              <a:t>rel</a:t>
            </a:r>
            <a:r>
              <a:rPr lang="es-ES" sz="2400" i="1" dirty="0">
                <a:solidFill>
                  <a:srgbClr val="FFFFFF"/>
                </a:solidFill>
              </a:rPr>
              <a:t>&gt;</a:t>
            </a:r>
            <a:r>
              <a:rPr lang="es-ES" sz="2400" dirty="0">
                <a:solidFill>
                  <a:srgbClr val="FFFFFF"/>
                </a:solidFill>
              </a:rPr>
              <a:t>:</a:t>
            </a:r>
          </a:p>
          <a:p>
            <a:pPr marL="233363" lvl="0" indent="-233363">
              <a:spcAft>
                <a:spcPct val="75000"/>
              </a:spcAft>
              <a:buClr>
                <a:srgbClr val="FF9900"/>
              </a:buClr>
              <a:buNone/>
            </a:pPr>
            <a:r>
              <a:rPr lang="es-ES" sz="2400" dirty="0">
                <a:solidFill>
                  <a:srgbClr val="FFFFFF"/>
                </a:solidFill>
              </a:rPr>
              <a:t>           </a:t>
            </a:r>
            <a:r>
              <a:rPr lang="es-ES" sz="1600" i="1" dirty="0">
                <a:solidFill>
                  <a:srgbClr val="FFFFFF"/>
                </a:solidFill>
              </a:rPr>
              <a:t>&lt;head&gt;</a:t>
            </a:r>
          </a:p>
          <a:p>
            <a:pPr marL="233363" lvl="0" indent="-233363">
              <a:spcAft>
                <a:spcPct val="75000"/>
              </a:spcAft>
              <a:buClr>
                <a:srgbClr val="FF9900"/>
              </a:buClr>
              <a:buNone/>
            </a:pPr>
            <a:r>
              <a:rPr lang="es-ES" sz="1600" i="1" dirty="0">
                <a:solidFill>
                  <a:srgbClr val="FFFFFF"/>
                </a:solidFill>
              </a:rPr>
              <a:t>                 …</a:t>
            </a:r>
          </a:p>
          <a:p>
            <a:pPr marL="233363" lvl="0" indent="-233363">
              <a:spcAft>
                <a:spcPct val="75000"/>
              </a:spcAft>
              <a:buClr>
                <a:srgbClr val="FF9900"/>
              </a:buClr>
              <a:buNone/>
            </a:pPr>
            <a:r>
              <a:rPr lang="es-ES" sz="1600" i="1" dirty="0">
                <a:solidFill>
                  <a:srgbClr val="FFFFFF"/>
                </a:solidFill>
              </a:rPr>
              <a:t>		&lt;link </a:t>
            </a:r>
            <a:r>
              <a:rPr lang="es-ES" sz="1600" i="1" dirty="0" err="1">
                <a:solidFill>
                  <a:srgbClr val="FFFFFF"/>
                </a:solidFill>
              </a:rPr>
              <a:t>rel</a:t>
            </a:r>
            <a:r>
              <a:rPr lang="es-ES" sz="1600" i="1" dirty="0">
                <a:solidFill>
                  <a:srgbClr val="FFFFFF"/>
                </a:solidFill>
              </a:rPr>
              <a:t>=“</a:t>
            </a:r>
            <a:r>
              <a:rPr lang="es-ES" sz="1600" i="1" dirty="0" err="1">
                <a:solidFill>
                  <a:srgbClr val="FFFFFF"/>
                </a:solidFill>
              </a:rPr>
              <a:t>stylesheet</a:t>
            </a:r>
            <a:r>
              <a:rPr lang="es-ES" sz="1600" i="1" dirty="0">
                <a:solidFill>
                  <a:srgbClr val="FFFFFF"/>
                </a:solidFill>
              </a:rPr>
              <a:t>” </a:t>
            </a:r>
            <a:r>
              <a:rPr lang="es-ES" sz="1600" i="1" dirty="0" err="1">
                <a:solidFill>
                  <a:srgbClr val="FFFFFF"/>
                </a:solidFill>
              </a:rPr>
              <a:t>type</a:t>
            </a:r>
            <a:r>
              <a:rPr lang="es-ES" sz="1600" i="1" dirty="0">
                <a:solidFill>
                  <a:srgbClr val="FFFFFF"/>
                </a:solidFill>
              </a:rPr>
              <a:t>=“</a:t>
            </a:r>
            <a:r>
              <a:rPr lang="es-ES" sz="1600" i="1" dirty="0" err="1">
                <a:solidFill>
                  <a:srgbClr val="FFFFFF"/>
                </a:solidFill>
              </a:rPr>
              <a:t>text</a:t>
            </a:r>
            <a:r>
              <a:rPr lang="es-ES" sz="1600" i="1" dirty="0">
                <a:solidFill>
                  <a:srgbClr val="FFFFFF"/>
                </a:solidFill>
              </a:rPr>
              <a:t>/</a:t>
            </a:r>
            <a:r>
              <a:rPr lang="es-ES" sz="1600" i="1" dirty="0" err="1">
                <a:solidFill>
                  <a:srgbClr val="FFFFFF"/>
                </a:solidFill>
              </a:rPr>
              <a:t>css</a:t>
            </a:r>
            <a:r>
              <a:rPr lang="es-ES" sz="1600" i="1" dirty="0">
                <a:solidFill>
                  <a:srgbClr val="FFFFFF"/>
                </a:solidFill>
              </a:rPr>
              <a:t>” </a:t>
            </a:r>
            <a:r>
              <a:rPr lang="es-ES" sz="1600" i="1" dirty="0" err="1">
                <a:solidFill>
                  <a:srgbClr val="FFFFFF"/>
                </a:solidFill>
              </a:rPr>
              <a:t>href</a:t>
            </a:r>
            <a:r>
              <a:rPr lang="es-ES" sz="1600" i="1" dirty="0">
                <a:solidFill>
                  <a:srgbClr val="FFFFFF"/>
                </a:solidFill>
              </a:rPr>
              <a:t>=“archivo.css”&gt;</a:t>
            </a:r>
          </a:p>
          <a:p>
            <a:pPr marL="233363" lvl="0" indent="-233363">
              <a:spcAft>
                <a:spcPct val="75000"/>
              </a:spcAft>
              <a:buClr>
                <a:srgbClr val="FF9900"/>
              </a:buClr>
              <a:buNone/>
            </a:pPr>
            <a:r>
              <a:rPr lang="es-ES" sz="1600" i="1" dirty="0">
                <a:solidFill>
                  <a:srgbClr val="FFFFFF"/>
                </a:solidFill>
              </a:rPr>
              <a:t>		….</a:t>
            </a:r>
          </a:p>
          <a:p>
            <a:pPr marL="233363" lvl="0" indent="-233363">
              <a:spcAft>
                <a:spcPct val="75000"/>
              </a:spcAft>
              <a:buClr>
                <a:srgbClr val="FF9900"/>
              </a:buClr>
              <a:buNone/>
            </a:pPr>
            <a:r>
              <a:rPr lang="es-ES" sz="1600" i="1" dirty="0">
                <a:solidFill>
                  <a:srgbClr val="FFFFFF"/>
                </a:solidFill>
              </a:rPr>
              <a:t>               &lt;/head&gt;</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Cabecera</a:t>
            </a:r>
            <a:r>
              <a:rPr kumimoji="0" lang="es-ES" sz="2000" b="0" i="0" u="none" strike="noStrike" kern="1200" cap="none" spc="0" normalizeH="0" noProof="0" dirty="0">
                <a:ln>
                  <a:noFill/>
                </a:ln>
                <a:solidFill>
                  <a:srgbClr val="005AB4"/>
                </a:solidFill>
                <a:effectLst/>
                <a:uLnTx/>
                <a:uFillTx/>
                <a:latin typeface="+mj-lt"/>
                <a:ea typeface="+mj-ea"/>
                <a:cs typeface="+mj-cs"/>
              </a:rPr>
              <a:t> o encabezado – Estilos</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solidFill>
                  <a:srgbClr val="FFFFFF"/>
                </a:solidFill>
              </a:rPr>
              <a:t>Es posible mezclar el uso de ficheros externos y declaración de estilos local:</a:t>
            </a:r>
          </a:p>
          <a:p>
            <a:pPr marL="233363" lvl="0" indent="-233363">
              <a:spcAft>
                <a:spcPct val="75000"/>
              </a:spcAft>
              <a:buClr>
                <a:srgbClr val="FF9900"/>
              </a:buClr>
              <a:buNone/>
            </a:pPr>
            <a:r>
              <a:rPr lang="es-ES" sz="2400" dirty="0">
                <a:solidFill>
                  <a:srgbClr val="FFFFFF"/>
                </a:solidFill>
              </a:rPr>
              <a:t>           </a:t>
            </a:r>
            <a:r>
              <a:rPr lang="es-ES" sz="1500" i="1" dirty="0">
                <a:solidFill>
                  <a:srgbClr val="FFFFFF"/>
                </a:solidFill>
              </a:rPr>
              <a:t>&lt;head&gt;</a:t>
            </a:r>
          </a:p>
          <a:p>
            <a:pPr marL="233363" lvl="0" indent="-233363">
              <a:spcAft>
                <a:spcPct val="75000"/>
              </a:spcAft>
              <a:buClr>
                <a:srgbClr val="FF9900"/>
              </a:buClr>
              <a:buNone/>
            </a:pPr>
            <a:r>
              <a:rPr lang="es-ES" sz="1500" i="1" dirty="0">
                <a:solidFill>
                  <a:srgbClr val="FFFFFF"/>
                </a:solidFill>
              </a:rPr>
              <a:t>                 …</a:t>
            </a:r>
          </a:p>
          <a:p>
            <a:pPr marL="233363" lvl="0" indent="-233363">
              <a:spcAft>
                <a:spcPct val="75000"/>
              </a:spcAft>
              <a:buClr>
                <a:srgbClr val="FF9900"/>
              </a:buClr>
              <a:buNone/>
            </a:pPr>
            <a:r>
              <a:rPr lang="es-ES" sz="1500" i="1" dirty="0">
                <a:solidFill>
                  <a:srgbClr val="FFFFFF"/>
                </a:solidFill>
              </a:rPr>
              <a:t>		&lt;link </a:t>
            </a:r>
            <a:r>
              <a:rPr lang="es-ES" sz="1500" i="1" dirty="0" err="1">
                <a:solidFill>
                  <a:srgbClr val="FFFFFF"/>
                </a:solidFill>
              </a:rPr>
              <a:t>rel</a:t>
            </a:r>
            <a:r>
              <a:rPr lang="es-ES" sz="1500" i="1" dirty="0">
                <a:solidFill>
                  <a:srgbClr val="FFFFFF"/>
                </a:solidFill>
              </a:rPr>
              <a:t>=“</a:t>
            </a:r>
            <a:r>
              <a:rPr lang="es-ES" sz="1500" i="1" dirty="0" err="1">
                <a:solidFill>
                  <a:srgbClr val="FFFFFF"/>
                </a:solidFill>
              </a:rPr>
              <a:t>stylesheet</a:t>
            </a:r>
            <a:r>
              <a:rPr lang="es-ES" sz="1500" i="1" dirty="0">
                <a:solidFill>
                  <a:srgbClr val="FFFFFF"/>
                </a:solidFill>
              </a:rPr>
              <a:t>” </a:t>
            </a:r>
            <a:r>
              <a:rPr lang="es-ES" sz="1500" i="1" dirty="0" err="1">
                <a:solidFill>
                  <a:srgbClr val="FFFFFF"/>
                </a:solidFill>
              </a:rPr>
              <a:t>type</a:t>
            </a:r>
            <a:r>
              <a:rPr lang="es-ES" sz="1500" i="1" dirty="0">
                <a:solidFill>
                  <a:srgbClr val="FFFFFF"/>
                </a:solidFill>
              </a:rPr>
              <a:t>=“</a:t>
            </a:r>
            <a:r>
              <a:rPr lang="es-ES" sz="1500" i="1" dirty="0" err="1">
                <a:solidFill>
                  <a:srgbClr val="FFFFFF"/>
                </a:solidFill>
              </a:rPr>
              <a:t>text</a:t>
            </a:r>
            <a:r>
              <a:rPr lang="es-ES" sz="1500" i="1" dirty="0">
                <a:solidFill>
                  <a:srgbClr val="FFFFFF"/>
                </a:solidFill>
              </a:rPr>
              <a:t>/</a:t>
            </a:r>
            <a:r>
              <a:rPr lang="es-ES" sz="1500" i="1" dirty="0" err="1">
                <a:solidFill>
                  <a:srgbClr val="FFFFFF"/>
                </a:solidFill>
              </a:rPr>
              <a:t>css</a:t>
            </a:r>
            <a:r>
              <a:rPr lang="es-ES" sz="1500" i="1" dirty="0">
                <a:solidFill>
                  <a:srgbClr val="FFFFFF"/>
                </a:solidFill>
              </a:rPr>
              <a:t>” </a:t>
            </a:r>
            <a:r>
              <a:rPr lang="es-ES" sz="1500" i="1" dirty="0" err="1">
                <a:solidFill>
                  <a:srgbClr val="FFFFFF"/>
                </a:solidFill>
              </a:rPr>
              <a:t>href</a:t>
            </a:r>
            <a:r>
              <a:rPr lang="es-ES" sz="1500" i="1" dirty="0">
                <a:solidFill>
                  <a:srgbClr val="FFFFFF"/>
                </a:solidFill>
              </a:rPr>
              <a:t>=“archivo.css”&gt;</a:t>
            </a:r>
          </a:p>
          <a:p>
            <a:pPr marL="233363" lvl="0" indent="-233363">
              <a:spcAft>
                <a:spcPct val="75000"/>
              </a:spcAft>
              <a:buClr>
                <a:srgbClr val="FF9900"/>
              </a:buClr>
              <a:buNone/>
            </a:pPr>
            <a:r>
              <a:rPr lang="es-ES" sz="1500" i="1" dirty="0">
                <a:solidFill>
                  <a:srgbClr val="FFFFFF"/>
                </a:solidFill>
              </a:rPr>
              <a:t>		….</a:t>
            </a:r>
          </a:p>
          <a:p>
            <a:pPr marL="233363" lvl="0" indent="-233363">
              <a:spcAft>
                <a:spcPct val="75000"/>
              </a:spcAft>
              <a:buClr>
                <a:srgbClr val="FF9900"/>
              </a:buClr>
              <a:buNone/>
            </a:pPr>
            <a:r>
              <a:rPr lang="es-ES" sz="1500" i="1" dirty="0">
                <a:solidFill>
                  <a:srgbClr val="FFFFFF"/>
                </a:solidFill>
              </a:rPr>
              <a:t>		&lt;</a:t>
            </a:r>
            <a:r>
              <a:rPr lang="es-ES" sz="1500" i="1" dirty="0" err="1">
                <a:solidFill>
                  <a:srgbClr val="FFFFFF"/>
                </a:solidFill>
              </a:rPr>
              <a:t>style</a:t>
            </a:r>
            <a:r>
              <a:rPr lang="es-ES" sz="1500" i="1" dirty="0">
                <a:solidFill>
                  <a:srgbClr val="FFFFFF"/>
                </a:solidFill>
              </a:rPr>
              <a:t> </a:t>
            </a:r>
            <a:r>
              <a:rPr lang="es-ES" sz="1500" i="1" dirty="0" err="1">
                <a:solidFill>
                  <a:srgbClr val="FFFFFF"/>
                </a:solidFill>
              </a:rPr>
              <a:t>type</a:t>
            </a:r>
            <a:r>
              <a:rPr lang="es-ES" sz="1500" i="1" dirty="0">
                <a:solidFill>
                  <a:srgbClr val="FFFFFF"/>
                </a:solidFill>
              </a:rPr>
              <a:t>=“</a:t>
            </a:r>
            <a:r>
              <a:rPr lang="es-ES" sz="1500" i="1" dirty="0" err="1">
                <a:solidFill>
                  <a:srgbClr val="FFFFFF"/>
                </a:solidFill>
              </a:rPr>
              <a:t>text</a:t>
            </a:r>
            <a:r>
              <a:rPr lang="es-ES" sz="1500" i="1" dirty="0">
                <a:solidFill>
                  <a:srgbClr val="FFFFFF"/>
                </a:solidFill>
              </a:rPr>
              <a:t>/</a:t>
            </a:r>
            <a:r>
              <a:rPr lang="es-ES" sz="1500" i="1" dirty="0" err="1">
                <a:solidFill>
                  <a:srgbClr val="FFFFFF"/>
                </a:solidFill>
              </a:rPr>
              <a:t>css</a:t>
            </a:r>
            <a:r>
              <a:rPr lang="es-ES" sz="1500" i="1" dirty="0">
                <a:solidFill>
                  <a:srgbClr val="FFFFFF"/>
                </a:solidFill>
              </a:rPr>
              <a:t>”&gt;</a:t>
            </a:r>
          </a:p>
          <a:p>
            <a:pPr marL="233363" lvl="0" indent="-233363">
              <a:spcAft>
                <a:spcPct val="75000"/>
              </a:spcAft>
              <a:buClr>
                <a:srgbClr val="FF9900"/>
              </a:buClr>
              <a:buNone/>
            </a:pPr>
            <a:r>
              <a:rPr lang="es-ES" sz="1500" i="1" dirty="0">
                <a:solidFill>
                  <a:srgbClr val="FFFFFF"/>
                </a:solidFill>
              </a:rPr>
              <a:t>		…</a:t>
            </a:r>
          </a:p>
          <a:p>
            <a:pPr marL="233363" lvl="0" indent="-233363">
              <a:spcAft>
                <a:spcPct val="75000"/>
              </a:spcAft>
              <a:buClr>
                <a:srgbClr val="FF9900"/>
              </a:buClr>
              <a:buNone/>
            </a:pPr>
            <a:r>
              <a:rPr lang="es-ES" sz="1500" i="1" dirty="0">
                <a:solidFill>
                  <a:srgbClr val="FFFFFF"/>
                </a:solidFill>
              </a:rPr>
              <a:t>		…</a:t>
            </a:r>
          </a:p>
          <a:p>
            <a:pPr marL="233363" lvl="0" indent="-233363">
              <a:spcAft>
                <a:spcPct val="75000"/>
              </a:spcAft>
              <a:buClr>
                <a:srgbClr val="FF9900"/>
              </a:buClr>
              <a:buNone/>
            </a:pPr>
            <a:r>
              <a:rPr lang="es-ES" sz="1500" i="1" dirty="0">
                <a:solidFill>
                  <a:srgbClr val="FFFFFF"/>
                </a:solidFill>
              </a:rPr>
              <a:t>		&lt;/</a:t>
            </a:r>
            <a:r>
              <a:rPr lang="es-ES" sz="1500" i="1" dirty="0" err="1">
                <a:solidFill>
                  <a:srgbClr val="FFFFFF"/>
                </a:solidFill>
              </a:rPr>
              <a:t>style</a:t>
            </a:r>
            <a:r>
              <a:rPr lang="es-ES" sz="1500" i="1" dirty="0">
                <a:solidFill>
                  <a:srgbClr val="FFFFFF"/>
                </a:solidFill>
              </a:rPr>
              <a:t>&gt;</a:t>
            </a:r>
          </a:p>
          <a:p>
            <a:pPr marL="233363" lvl="0" indent="-233363">
              <a:spcAft>
                <a:spcPct val="75000"/>
              </a:spcAft>
              <a:buClr>
                <a:srgbClr val="FF9900"/>
              </a:buClr>
              <a:buNone/>
            </a:pPr>
            <a:r>
              <a:rPr lang="es-ES" sz="1500" i="1" dirty="0">
                <a:solidFill>
                  <a:srgbClr val="FFFFFF"/>
                </a:solidFill>
              </a:rPr>
              <a:t>               &lt;/head&gt;</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Cabecera</a:t>
            </a:r>
            <a:r>
              <a:rPr kumimoji="0" lang="es-ES" sz="2000" b="0" i="0" u="none" strike="noStrike" kern="1200" cap="none" spc="0" normalizeH="0" noProof="0" dirty="0">
                <a:ln>
                  <a:noFill/>
                </a:ln>
                <a:solidFill>
                  <a:srgbClr val="005AB4"/>
                </a:solidFill>
                <a:effectLst/>
                <a:uLnTx/>
                <a:uFillTx/>
                <a:latin typeface="+mj-lt"/>
                <a:ea typeface="+mj-ea"/>
                <a:cs typeface="+mj-cs"/>
              </a:rPr>
              <a:t> o encabezado – Estilos</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solidFill>
                  <a:srgbClr val="FFFFFF"/>
                </a:solidFill>
              </a:rPr>
              <a:t>Código de programación que puede acompañar a un documento HTML o ir directamente incluido en el. Este código se ejecuta en la máquina del cliente cuando se realiza la acción detonante de dicho script.</a:t>
            </a:r>
          </a:p>
          <a:p>
            <a:pPr marL="233363" lvl="0" indent="-233363">
              <a:spcAft>
                <a:spcPct val="75000"/>
              </a:spcAft>
              <a:buClr>
                <a:srgbClr val="FF9900"/>
              </a:buClr>
            </a:pPr>
            <a:r>
              <a:rPr lang="es-ES" sz="2400" dirty="0">
                <a:solidFill>
                  <a:srgbClr val="FFFFFF"/>
                </a:solidFill>
              </a:rPr>
              <a:t>Los scripts permiten extender de forma activa e interactiva los documentos HTML.</a:t>
            </a:r>
          </a:p>
          <a:p>
            <a:pPr marL="233363" lvl="0" indent="-233363">
              <a:spcAft>
                <a:spcPct val="75000"/>
              </a:spcAft>
              <a:buClr>
                <a:srgbClr val="FF9900"/>
              </a:buClr>
            </a:pPr>
            <a:r>
              <a:rPr lang="es-ES" sz="2400" dirty="0">
                <a:solidFill>
                  <a:srgbClr val="FFFFFF"/>
                </a:solidFill>
              </a:rPr>
              <a:t>Existen dos tipos de scripts</a:t>
            </a:r>
          </a:p>
          <a:p>
            <a:pPr marL="633413" lvl="1" indent="-233363">
              <a:spcAft>
                <a:spcPct val="75000"/>
              </a:spcAft>
              <a:buClr>
                <a:srgbClr val="FF9900"/>
              </a:buClr>
            </a:pPr>
            <a:r>
              <a:rPr lang="es-ES" sz="2400" dirty="0">
                <a:solidFill>
                  <a:srgbClr val="FFFFFF"/>
                </a:solidFill>
              </a:rPr>
              <a:t> Ejecutados una vez que el cliente carga la página.</a:t>
            </a:r>
          </a:p>
          <a:p>
            <a:pPr marL="633413" lvl="1" indent="-233363">
              <a:spcAft>
                <a:spcPct val="75000"/>
              </a:spcAft>
              <a:buClr>
                <a:srgbClr val="FF9900"/>
              </a:buClr>
            </a:pPr>
            <a:r>
              <a:rPr lang="es-ES" sz="2400" dirty="0">
                <a:solidFill>
                  <a:srgbClr val="FFFFFF"/>
                </a:solidFill>
              </a:rPr>
              <a:t> Ejecutados cada vez que ocurre un evento.</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Cabecera</a:t>
            </a:r>
            <a:r>
              <a:rPr kumimoji="0" lang="es-ES" sz="2000" b="0" i="0" u="none" strike="noStrike" kern="1200" cap="none" spc="0" normalizeH="0" noProof="0" dirty="0">
                <a:ln>
                  <a:noFill/>
                </a:ln>
                <a:solidFill>
                  <a:srgbClr val="005AB4"/>
                </a:solidFill>
                <a:effectLst/>
                <a:uLnTx/>
                <a:uFillTx/>
                <a:latin typeface="+mj-lt"/>
                <a:ea typeface="+mj-ea"/>
                <a:cs typeface="+mj-cs"/>
              </a:rPr>
              <a:t> o encabezado – Scripts</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solidFill>
                  <a:srgbClr val="FFFFFF"/>
                </a:solidFill>
              </a:rPr>
              <a:t>El elemento SCRIPT se define de la siguiente forma:</a:t>
            </a:r>
          </a:p>
          <a:p>
            <a:pPr marL="233363" lvl="0" indent="-233363">
              <a:spcAft>
                <a:spcPct val="75000"/>
              </a:spcAft>
              <a:buClr>
                <a:srgbClr val="FF9900"/>
              </a:buClr>
              <a:buNone/>
            </a:pPr>
            <a:r>
              <a:rPr lang="es-ES" sz="1600" dirty="0">
                <a:solidFill>
                  <a:srgbClr val="FFFFFF"/>
                </a:solidFill>
              </a:rPr>
              <a:t>&lt;script </a:t>
            </a:r>
            <a:r>
              <a:rPr lang="es-ES" sz="1600" dirty="0" err="1">
                <a:solidFill>
                  <a:srgbClr val="FFFFFF"/>
                </a:solidFill>
              </a:rPr>
              <a:t>charset</a:t>
            </a:r>
            <a:r>
              <a:rPr lang="es-ES" sz="1600" dirty="0">
                <a:solidFill>
                  <a:srgbClr val="FFFFFF"/>
                </a:solidFill>
              </a:rPr>
              <a:t>=“…”  </a:t>
            </a:r>
            <a:r>
              <a:rPr lang="es-ES" sz="1600" dirty="0" err="1">
                <a:solidFill>
                  <a:srgbClr val="FFFFFF"/>
                </a:solidFill>
              </a:rPr>
              <a:t>type</a:t>
            </a:r>
            <a:r>
              <a:rPr lang="es-ES" sz="1600" dirty="0">
                <a:solidFill>
                  <a:srgbClr val="FFFFFF"/>
                </a:solidFill>
              </a:rPr>
              <a:t>=“…” </a:t>
            </a:r>
            <a:r>
              <a:rPr lang="es-ES" sz="1600" dirty="0" err="1">
                <a:solidFill>
                  <a:srgbClr val="FFFFFF"/>
                </a:solidFill>
              </a:rPr>
              <a:t>src</a:t>
            </a:r>
            <a:r>
              <a:rPr lang="es-ES" sz="1600" dirty="0">
                <a:solidFill>
                  <a:srgbClr val="FFFFFF"/>
                </a:solidFill>
              </a:rPr>
              <a:t>=“…” </a:t>
            </a:r>
            <a:r>
              <a:rPr lang="es-ES" sz="1600" dirty="0" err="1">
                <a:solidFill>
                  <a:srgbClr val="FFFFFF"/>
                </a:solidFill>
              </a:rPr>
              <a:t>defer</a:t>
            </a:r>
            <a:r>
              <a:rPr lang="es-ES" sz="1600" dirty="0">
                <a:solidFill>
                  <a:srgbClr val="FFFFFF"/>
                </a:solidFill>
              </a:rPr>
              <a:t>=</a:t>
            </a:r>
            <a:r>
              <a:rPr lang="es-ES" sz="1600" dirty="0" err="1">
                <a:solidFill>
                  <a:srgbClr val="FFFFFF"/>
                </a:solidFill>
              </a:rPr>
              <a:t>true|false</a:t>
            </a:r>
            <a:r>
              <a:rPr lang="es-ES" sz="1600" dirty="0">
                <a:solidFill>
                  <a:srgbClr val="FFFFFF"/>
                </a:solidFill>
              </a:rPr>
              <a:t>&gt;</a:t>
            </a:r>
          </a:p>
          <a:p>
            <a:pPr marL="233363" lvl="0" indent="-233363">
              <a:spcAft>
                <a:spcPct val="75000"/>
              </a:spcAft>
              <a:buClr>
                <a:srgbClr val="FF9900"/>
              </a:buClr>
              <a:buNone/>
            </a:pPr>
            <a:r>
              <a:rPr lang="es-ES" sz="1600" dirty="0">
                <a:solidFill>
                  <a:srgbClr val="FFFFFF"/>
                </a:solidFill>
              </a:rPr>
              <a:t>…</a:t>
            </a:r>
          </a:p>
          <a:p>
            <a:pPr marL="233363" lvl="0" indent="-233363">
              <a:spcAft>
                <a:spcPct val="75000"/>
              </a:spcAft>
              <a:buClr>
                <a:srgbClr val="FF9900"/>
              </a:buClr>
              <a:buNone/>
            </a:pPr>
            <a:r>
              <a:rPr lang="es-ES" sz="1600" dirty="0">
                <a:solidFill>
                  <a:srgbClr val="FFFFFF"/>
                </a:solidFill>
              </a:rPr>
              <a:t>…</a:t>
            </a:r>
          </a:p>
          <a:p>
            <a:pPr marL="233363" lvl="0" indent="-233363">
              <a:spcAft>
                <a:spcPct val="75000"/>
              </a:spcAft>
              <a:buClr>
                <a:srgbClr val="FF9900"/>
              </a:buClr>
              <a:buNone/>
            </a:pPr>
            <a:r>
              <a:rPr lang="es-ES" sz="1600" dirty="0">
                <a:solidFill>
                  <a:srgbClr val="FFFFFF"/>
                </a:solidFill>
              </a:rPr>
              <a:t>&lt;/script&gt;</a:t>
            </a:r>
          </a:p>
          <a:p>
            <a:pPr marL="233363" lvl="0" indent="-233363">
              <a:spcAft>
                <a:spcPct val="75000"/>
              </a:spcAft>
              <a:buClr>
                <a:srgbClr val="FF9900"/>
              </a:buClr>
              <a:buNone/>
            </a:pPr>
            <a:endParaRPr lang="es-ES" sz="1600" dirty="0">
              <a:solidFill>
                <a:srgbClr val="FFFFFF"/>
              </a:solidFill>
            </a:endParaRPr>
          </a:p>
          <a:p>
            <a:pPr marL="233363" lvl="0" indent="-233363">
              <a:spcAft>
                <a:spcPct val="75000"/>
              </a:spcAft>
              <a:buClr>
                <a:srgbClr val="FF9900"/>
              </a:buClr>
              <a:buNone/>
            </a:pPr>
            <a:r>
              <a:rPr lang="es-ES" sz="1600" dirty="0">
                <a:solidFill>
                  <a:srgbClr val="FFFFFF"/>
                </a:solidFill>
              </a:rPr>
              <a:t>&lt;script </a:t>
            </a:r>
            <a:r>
              <a:rPr lang="es-ES" sz="1600" dirty="0" err="1">
                <a:solidFill>
                  <a:srgbClr val="FFFFFF"/>
                </a:solidFill>
              </a:rPr>
              <a:t>type</a:t>
            </a:r>
            <a:r>
              <a:rPr lang="es-ES" sz="1600" dirty="0">
                <a:solidFill>
                  <a:srgbClr val="FFFFFF"/>
                </a:solidFill>
              </a:rPr>
              <a:t>=“</a:t>
            </a:r>
            <a:r>
              <a:rPr lang="es-ES" sz="1600" dirty="0" err="1">
                <a:solidFill>
                  <a:srgbClr val="FFFFFF"/>
                </a:solidFill>
              </a:rPr>
              <a:t>text</a:t>
            </a:r>
            <a:r>
              <a:rPr lang="es-ES" sz="1600" dirty="0">
                <a:solidFill>
                  <a:srgbClr val="FFFFFF"/>
                </a:solidFill>
              </a:rPr>
              <a:t>/</a:t>
            </a:r>
            <a:r>
              <a:rPr lang="es-ES" sz="1600" dirty="0" err="1">
                <a:solidFill>
                  <a:srgbClr val="FFFFFF"/>
                </a:solidFill>
              </a:rPr>
              <a:t>javascript</a:t>
            </a:r>
            <a:r>
              <a:rPr lang="es-ES" sz="1600" dirty="0">
                <a:solidFill>
                  <a:srgbClr val="FFFFFF"/>
                </a:solidFill>
              </a:rPr>
              <a:t>” </a:t>
            </a:r>
            <a:r>
              <a:rPr lang="es-ES" sz="1600" dirty="0" err="1">
                <a:solidFill>
                  <a:srgbClr val="FFFFFF"/>
                </a:solidFill>
              </a:rPr>
              <a:t>src</a:t>
            </a:r>
            <a:r>
              <a:rPr lang="es-ES" sz="1600" dirty="0">
                <a:solidFill>
                  <a:srgbClr val="FFFFFF"/>
                </a:solidFill>
              </a:rPr>
              <a:t>=</a:t>
            </a:r>
            <a:r>
              <a:rPr lang="es-ES" sz="1600" dirty="0">
                <a:solidFill>
                  <a:srgbClr val="FFFFFF"/>
                </a:solidFill>
                <a:hlinkClick r:id="rId3"/>
              </a:rPr>
              <a:t>http://pruebas.com/calculadora</a:t>
            </a:r>
            <a:r>
              <a:rPr lang="es-ES" sz="1600" dirty="0">
                <a:solidFill>
                  <a:srgbClr val="FFFFFF"/>
                </a:solidFill>
              </a:rPr>
              <a:t>&gt; &lt;/script&gt;</a:t>
            </a:r>
          </a:p>
          <a:p>
            <a:pPr marL="233363" lvl="0" indent="-233363">
              <a:spcAft>
                <a:spcPct val="75000"/>
              </a:spcAft>
              <a:buClr>
                <a:srgbClr val="FF9900"/>
              </a:buClr>
              <a:buNone/>
            </a:pPr>
            <a:r>
              <a:rPr lang="es-ES" sz="1600" dirty="0">
                <a:solidFill>
                  <a:srgbClr val="FFFFFF"/>
                </a:solidFill>
              </a:rPr>
              <a:t>&lt;script </a:t>
            </a:r>
            <a:r>
              <a:rPr lang="es-ES" sz="1600" dirty="0" err="1">
                <a:solidFill>
                  <a:srgbClr val="FFFFFF"/>
                </a:solidFill>
              </a:rPr>
              <a:t>type</a:t>
            </a:r>
            <a:r>
              <a:rPr lang="es-ES" sz="1600" dirty="0">
                <a:solidFill>
                  <a:srgbClr val="FFFFFF"/>
                </a:solidFill>
              </a:rPr>
              <a:t>=“</a:t>
            </a:r>
            <a:r>
              <a:rPr lang="es-ES" sz="1600" dirty="0" err="1">
                <a:solidFill>
                  <a:srgbClr val="FFFFFF"/>
                </a:solidFill>
              </a:rPr>
              <a:t>text</a:t>
            </a:r>
            <a:r>
              <a:rPr lang="es-ES" sz="1600" dirty="0">
                <a:solidFill>
                  <a:srgbClr val="FFFFFF"/>
                </a:solidFill>
              </a:rPr>
              <a:t>/</a:t>
            </a:r>
            <a:r>
              <a:rPr lang="es-ES" sz="1600" dirty="0" err="1">
                <a:solidFill>
                  <a:srgbClr val="FFFFFF"/>
                </a:solidFill>
              </a:rPr>
              <a:t>javascript</a:t>
            </a:r>
            <a:r>
              <a:rPr lang="es-ES" sz="1600" dirty="0">
                <a:solidFill>
                  <a:srgbClr val="FFFFFF"/>
                </a:solidFill>
              </a:rPr>
              <a:t>”&gt;</a:t>
            </a:r>
          </a:p>
          <a:p>
            <a:pPr marL="233363" lvl="0" indent="-233363">
              <a:spcAft>
                <a:spcPct val="75000"/>
              </a:spcAft>
              <a:buClr>
                <a:srgbClr val="FF9900"/>
              </a:buClr>
              <a:buNone/>
            </a:pPr>
            <a:r>
              <a:rPr lang="es-ES" sz="1600" dirty="0">
                <a:solidFill>
                  <a:srgbClr val="FFFFFF"/>
                </a:solidFill>
              </a:rPr>
              <a:t>…</a:t>
            </a:r>
          </a:p>
          <a:p>
            <a:pPr marL="233363" lvl="0" indent="-233363">
              <a:spcAft>
                <a:spcPct val="75000"/>
              </a:spcAft>
              <a:buClr>
                <a:srgbClr val="FF9900"/>
              </a:buClr>
              <a:buNone/>
            </a:pPr>
            <a:r>
              <a:rPr lang="es-ES" sz="1600" dirty="0">
                <a:solidFill>
                  <a:srgbClr val="FFFFFF"/>
                </a:solidFill>
              </a:rPr>
              <a:t>…</a:t>
            </a:r>
          </a:p>
          <a:p>
            <a:pPr marL="233363" lvl="0" indent="-233363">
              <a:spcAft>
                <a:spcPct val="75000"/>
              </a:spcAft>
              <a:buClr>
                <a:srgbClr val="FF9900"/>
              </a:buClr>
              <a:buNone/>
            </a:pPr>
            <a:r>
              <a:rPr lang="es-ES" sz="1600" dirty="0">
                <a:solidFill>
                  <a:srgbClr val="FFFFFF"/>
                </a:solidFill>
              </a:rPr>
              <a:t>&lt;/script&gt;</a:t>
            </a:r>
          </a:p>
          <a:p>
            <a:pPr marL="233363" lvl="0" indent="-233363">
              <a:spcAft>
                <a:spcPct val="75000"/>
              </a:spcAft>
              <a:buClr>
                <a:srgbClr val="FF9900"/>
              </a:buClr>
              <a:buNone/>
            </a:pPr>
            <a:endParaRPr lang="es-ES" sz="16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Cabecera</a:t>
            </a:r>
            <a:r>
              <a:rPr kumimoji="0" lang="es-ES" sz="2000" b="0" i="0" u="none" strike="noStrike" kern="1200" cap="none" spc="0" normalizeH="0" noProof="0" dirty="0">
                <a:ln>
                  <a:noFill/>
                </a:ln>
                <a:solidFill>
                  <a:srgbClr val="005AB4"/>
                </a:solidFill>
                <a:effectLst/>
                <a:uLnTx/>
                <a:uFillTx/>
                <a:latin typeface="+mj-lt"/>
                <a:ea typeface="+mj-ea"/>
                <a:cs typeface="+mj-cs"/>
              </a:rPr>
              <a:t> o encabezado – Scripts</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solidFill>
                  <a:srgbClr val="FFFFFF"/>
                </a:solidFill>
              </a:rPr>
              <a:t>Las etiquetas &lt;</a:t>
            </a:r>
            <a:r>
              <a:rPr lang="es-ES" sz="2400" dirty="0" err="1">
                <a:solidFill>
                  <a:srgbClr val="FFFFFF"/>
                </a:solidFill>
              </a:rPr>
              <a:t>body</a:t>
            </a:r>
            <a:r>
              <a:rPr lang="es-ES" sz="2400" dirty="0">
                <a:solidFill>
                  <a:srgbClr val="FFFFFF"/>
                </a:solidFill>
              </a:rPr>
              <a:t>&gt; &lt;/</a:t>
            </a:r>
            <a:r>
              <a:rPr lang="es-ES" sz="2400" dirty="0" err="1">
                <a:solidFill>
                  <a:srgbClr val="FFFFFF"/>
                </a:solidFill>
              </a:rPr>
              <a:t>body</a:t>
            </a:r>
            <a:r>
              <a:rPr lang="es-ES" sz="2400" dirty="0">
                <a:solidFill>
                  <a:srgbClr val="FFFFFF"/>
                </a:solidFill>
              </a:rPr>
              <a:t>&gt; definen el cuerpo de nuestras páginas Web.</a:t>
            </a:r>
          </a:p>
          <a:p>
            <a:pPr marL="633413" lvl="1" indent="-233363">
              <a:spcAft>
                <a:spcPct val="75000"/>
              </a:spcAft>
              <a:buClr>
                <a:srgbClr val="FF9900"/>
              </a:buClr>
            </a:pPr>
            <a:r>
              <a:rPr lang="es-ES" sz="2400" dirty="0">
                <a:solidFill>
                  <a:srgbClr val="FFFFFF"/>
                </a:solidFill>
              </a:rPr>
              <a:t>Atributos:</a:t>
            </a:r>
          </a:p>
          <a:p>
            <a:pPr marL="1033463" lvl="2" indent="-233363">
              <a:spcAft>
                <a:spcPct val="75000"/>
              </a:spcAft>
              <a:buClr>
                <a:srgbClr val="FF9900"/>
              </a:buClr>
            </a:pPr>
            <a:r>
              <a:rPr lang="es-ES" sz="2000" dirty="0" err="1">
                <a:solidFill>
                  <a:srgbClr val="FFFFFF"/>
                </a:solidFill>
              </a:rPr>
              <a:t>Alink</a:t>
            </a:r>
            <a:r>
              <a:rPr lang="es-ES" sz="2000" dirty="0">
                <a:solidFill>
                  <a:srgbClr val="FFFFFF"/>
                </a:solidFill>
              </a:rPr>
              <a:t> (obsoleto)</a:t>
            </a:r>
          </a:p>
          <a:p>
            <a:pPr marL="1033463" lvl="2" indent="-233363">
              <a:spcAft>
                <a:spcPct val="75000"/>
              </a:spcAft>
              <a:buClr>
                <a:srgbClr val="FF9900"/>
              </a:buClr>
            </a:pPr>
            <a:r>
              <a:rPr lang="es-ES" sz="2000" dirty="0" err="1">
                <a:solidFill>
                  <a:srgbClr val="FFFFFF"/>
                </a:solidFill>
              </a:rPr>
              <a:t>Background</a:t>
            </a:r>
            <a:endParaRPr lang="es-ES" sz="2000" dirty="0">
              <a:solidFill>
                <a:srgbClr val="FFFFFF"/>
              </a:solidFill>
            </a:endParaRPr>
          </a:p>
          <a:p>
            <a:pPr marL="1033463" lvl="2" indent="-233363">
              <a:spcAft>
                <a:spcPct val="75000"/>
              </a:spcAft>
              <a:buClr>
                <a:srgbClr val="FF9900"/>
              </a:buClr>
            </a:pPr>
            <a:r>
              <a:rPr lang="es-ES" sz="2000" dirty="0" err="1">
                <a:solidFill>
                  <a:srgbClr val="FFFFFF"/>
                </a:solidFill>
              </a:rPr>
              <a:t>Bgcolor</a:t>
            </a:r>
            <a:endParaRPr lang="es-ES" sz="2000" dirty="0">
              <a:solidFill>
                <a:srgbClr val="FFFFFF"/>
              </a:solidFill>
            </a:endParaRPr>
          </a:p>
          <a:p>
            <a:pPr marL="1033463" lvl="2" indent="-233363">
              <a:spcAft>
                <a:spcPct val="75000"/>
              </a:spcAft>
              <a:buClr>
                <a:srgbClr val="FF9900"/>
              </a:buClr>
            </a:pPr>
            <a:r>
              <a:rPr lang="es-ES" sz="2000" dirty="0" err="1">
                <a:solidFill>
                  <a:srgbClr val="FFFFFF"/>
                </a:solidFill>
              </a:rPr>
              <a:t>Link,vlink</a:t>
            </a:r>
            <a:r>
              <a:rPr lang="es-ES" sz="2000" dirty="0">
                <a:solidFill>
                  <a:srgbClr val="FFFFFF"/>
                </a:solidFill>
              </a:rPr>
              <a:t> (obsoleto)</a:t>
            </a:r>
          </a:p>
          <a:p>
            <a:pPr marL="1033463" lvl="2" indent="-233363">
              <a:spcAft>
                <a:spcPct val="75000"/>
              </a:spcAft>
              <a:buClr>
                <a:srgbClr val="FF9900"/>
              </a:buClr>
            </a:pPr>
            <a:endParaRPr lang="es-ES" sz="20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Cabecera</a:t>
            </a:r>
            <a:r>
              <a:rPr kumimoji="0" lang="es-ES" sz="2000" b="0" i="0" u="none" strike="noStrike" kern="1200" cap="none" spc="0" normalizeH="0" noProof="0" dirty="0">
                <a:ln>
                  <a:noFill/>
                </a:ln>
                <a:solidFill>
                  <a:srgbClr val="005AB4"/>
                </a:solidFill>
                <a:effectLst/>
                <a:uLnTx/>
                <a:uFillTx/>
                <a:latin typeface="+mj-lt"/>
                <a:ea typeface="+mj-ea"/>
                <a:cs typeface="+mj-cs"/>
              </a:rPr>
              <a:t> o encabezado – Cuerpo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solidFill>
                  <a:srgbClr val="FFFFFF"/>
                </a:solidFill>
              </a:rPr>
              <a:t>Marcas de cabeceras : para definir los distintos tamaños de letra, en HTML se utiliza el elemento &lt;</a:t>
            </a:r>
            <a:r>
              <a:rPr lang="es-ES" sz="2400" dirty="0" err="1">
                <a:solidFill>
                  <a:srgbClr val="FFFFFF"/>
                </a:solidFill>
              </a:rPr>
              <a:t>hx</a:t>
            </a:r>
            <a:r>
              <a:rPr lang="es-ES" sz="2400" dirty="0">
                <a:solidFill>
                  <a:srgbClr val="FFFFFF"/>
                </a:solidFill>
              </a:rPr>
              <a:t>&gt; y &lt;/</a:t>
            </a:r>
            <a:r>
              <a:rPr lang="es-ES" sz="2400" dirty="0" err="1">
                <a:solidFill>
                  <a:srgbClr val="FFFFFF"/>
                </a:solidFill>
              </a:rPr>
              <a:t>hx</a:t>
            </a:r>
            <a:r>
              <a:rPr lang="es-ES" sz="2400" dirty="0">
                <a:solidFill>
                  <a:srgbClr val="FFFFFF"/>
                </a:solidFill>
              </a:rPr>
              <a:t>&gt;, donde x es un número que puede variar entre 1 y 6.</a:t>
            </a:r>
          </a:p>
          <a:p>
            <a:pPr marL="233363" lvl="0" indent="-233363">
              <a:spcAft>
                <a:spcPct val="75000"/>
              </a:spcAft>
              <a:buClr>
                <a:srgbClr val="FF9900"/>
              </a:buClr>
              <a:buNone/>
            </a:pPr>
            <a:r>
              <a:rPr lang="es-ES" sz="2400" dirty="0">
                <a:solidFill>
                  <a:srgbClr val="FFFFFF"/>
                </a:solidFill>
              </a:rPr>
              <a:t>   </a:t>
            </a:r>
            <a:r>
              <a:rPr lang="es-ES" sz="1600" dirty="0">
                <a:solidFill>
                  <a:srgbClr val="FFFFFF"/>
                </a:solidFill>
              </a:rPr>
              <a:t>&lt;h1&gt; Encabezado h1 &lt;/h1&gt;</a:t>
            </a:r>
          </a:p>
          <a:p>
            <a:pPr marL="233363" lvl="0" indent="-233363">
              <a:spcAft>
                <a:spcPct val="75000"/>
              </a:spcAft>
              <a:buClr>
                <a:srgbClr val="FF9900"/>
              </a:buClr>
              <a:buNone/>
            </a:pPr>
            <a:r>
              <a:rPr lang="es-ES" sz="1600" dirty="0">
                <a:solidFill>
                  <a:srgbClr val="FFFFFF"/>
                </a:solidFill>
              </a:rPr>
              <a:t>     &lt;h6&gt; Encabezado h6 &lt;/h6&gt;</a:t>
            </a:r>
          </a:p>
          <a:p>
            <a:pPr marL="233363" lvl="0" indent="-233363">
              <a:spcAft>
                <a:spcPct val="75000"/>
              </a:spcAft>
              <a:buClr>
                <a:srgbClr val="FF9900"/>
              </a:buClr>
            </a:pPr>
            <a:r>
              <a:rPr lang="es-ES" sz="2400" dirty="0">
                <a:solidFill>
                  <a:srgbClr val="FFFFFF"/>
                </a:solidFill>
              </a:rPr>
              <a:t>Párrafos: las etiquetas &lt;p&gt; y &lt;/p&gt; definen un párrafo de texto. Los navegadores automáticamente añaden un margen antes y después de cada elemento &lt;p&gt;.</a:t>
            </a:r>
          </a:p>
          <a:p>
            <a:pPr marL="233363" indent="-233363">
              <a:spcAft>
                <a:spcPct val="75000"/>
              </a:spcAft>
              <a:buClr>
                <a:srgbClr val="FF9900"/>
              </a:buClr>
              <a:buNone/>
            </a:pPr>
            <a:r>
              <a:rPr lang="es-ES" sz="2400" dirty="0">
                <a:solidFill>
                  <a:srgbClr val="FFFFFF"/>
                </a:solidFill>
              </a:rPr>
              <a:t>   </a:t>
            </a:r>
            <a:r>
              <a:rPr lang="es-ES" sz="1600" dirty="0">
                <a:solidFill>
                  <a:srgbClr val="FFFFFF"/>
                </a:solidFill>
              </a:rPr>
              <a:t>&lt;p&gt; Un párrafo normal &lt;/p&gt;</a:t>
            </a:r>
            <a:endParaRPr lang="es-ES" sz="24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solidFill>
                  <a:srgbClr val="FFFFFF"/>
                </a:solidFill>
              </a:rPr>
              <a:t>Comentarios: mediante esta etiqueta “</a:t>
            </a:r>
            <a:r>
              <a:rPr lang="es-ES" sz="2400" i="1" dirty="0">
                <a:solidFill>
                  <a:srgbClr val="FFFFFF"/>
                </a:solidFill>
              </a:rPr>
              <a:t>&lt;!—</a:t>
            </a:r>
            <a:r>
              <a:rPr lang="es-ES" sz="2400" dirty="0">
                <a:solidFill>
                  <a:srgbClr val="FFFFFF"/>
                </a:solidFill>
              </a:rPr>
              <a:t>” terminada con “-- &gt;</a:t>
            </a:r>
            <a:r>
              <a:rPr lang="es-ES" sz="2400" dirty="0">
                <a:solidFill>
                  <a:srgbClr val="FFFFFF"/>
                </a:solidFill>
                <a:sym typeface="Wingdings" pitchFamily="2" charset="2"/>
              </a:rPr>
              <a:t>” se inserta un comentario en nuestro documento.</a:t>
            </a:r>
          </a:p>
          <a:p>
            <a:pPr marL="233363" lvl="0" indent="-233363">
              <a:spcAft>
                <a:spcPct val="75000"/>
              </a:spcAft>
              <a:buClr>
                <a:srgbClr val="FF9900"/>
              </a:buClr>
            </a:pPr>
            <a:r>
              <a:rPr lang="es-ES" sz="2400" dirty="0">
                <a:solidFill>
                  <a:srgbClr val="FFFFFF"/>
                </a:solidFill>
                <a:sym typeface="Wingdings" pitchFamily="2" charset="2"/>
              </a:rPr>
              <a:t>Será ignorado por el navegador.</a:t>
            </a:r>
          </a:p>
          <a:p>
            <a:pPr marL="233363" lvl="0" indent="-233363">
              <a:spcAft>
                <a:spcPct val="75000"/>
              </a:spcAft>
              <a:buClr>
                <a:srgbClr val="FF9900"/>
              </a:buClr>
              <a:buNone/>
            </a:pPr>
            <a:r>
              <a:rPr lang="es-ES" sz="1800" dirty="0">
                <a:solidFill>
                  <a:srgbClr val="FFFFFF"/>
                </a:solidFill>
                <a:sym typeface="Wingdings" pitchFamily="2" charset="2"/>
              </a:rPr>
              <a:t>   &lt;!– Inicio del comentario</a:t>
            </a:r>
          </a:p>
          <a:p>
            <a:pPr marL="233363" lvl="0" indent="-233363">
              <a:spcAft>
                <a:spcPct val="75000"/>
              </a:spcAft>
              <a:buClr>
                <a:srgbClr val="FF9900"/>
              </a:buClr>
              <a:buNone/>
            </a:pPr>
            <a:r>
              <a:rPr lang="es-ES" sz="1800" dirty="0">
                <a:solidFill>
                  <a:srgbClr val="FFFFFF"/>
                </a:solidFill>
                <a:sym typeface="Wingdings" pitchFamily="2" charset="2"/>
              </a:rPr>
              <a:t>      ….</a:t>
            </a:r>
          </a:p>
          <a:p>
            <a:pPr marL="233363" lvl="0" indent="-233363">
              <a:spcAft>
                <a:spcPct val="75000"/>
              </a:spcAft>
              <a:buClr>
                <a:srgbClr val="FF9900"/>
              </a:buClr>
              <a:buNone/>
            </a:pPr>
            <a:r>
              <a:rPr lang="es-ES" sz="1800" dirty="0">
                <a:solidFill>
                  <a:srgbClr val="FFFFFF"/>
                </a:solidFill>
                <a:sym typeface="Wingdings" pitchFamily="2" charset="2"/>
              </a:rPr>
              <a:t>      …..</a:t>
            </a:r>
          </a:p>
          <a:p>
            <a:pPr marL="233363" lvl="0" indent="-233363">
              <a:spcAft>
                <a:spcPct val="75000"/>
              </a:spcAft>
              <a:buClr>
                <a:srgbClr val="FF9900"/>
              </a:buClr>
              <a:buNone/>
            </a:pPr>
            <a:r>
              <a:rPr lang="es-ES" sz="1800" dirty="0">
                <a:solidFill>
                  <a:srgbClr val="FFFFFF"/>
                </a:solidFill>
                <a:sym typeface="Wingdings" pitchFamily="2" charset="2"/>
              </a:rPr>
              <a:t>    Cierre del comentario -- &gt;</a:t>
            </a:r>
            <a:endParaRPr lang="es-ES" sz="18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1800" b="1" dirty="0">
                <a:solidFill>
                  <a:srgbClr val="FFFFFF"/>
                </a:solidFill>
              </a:rPr>
              <a:t>Ejercicio 1 : Confeccionar una página que muestre dos párrafos. En el primero agregar varios saltos de línea (&lt;</a:t>
            </a:r>
            <a:r>
              <a:rPr lang="es-ES" sz="1800" b="1" dirty="0" err="1">
                <a:solidFill>
                  <a:srgbClr val="FFFFFF"/>
                </a:solidFill>
              </a:rPr>
              <a:t>br</a:t>
            </a:r>
            <a:r>
              <a:rPr lang="es-ES" sz="1800" b="1" dirty="0">
                <a:solidFill>
                  <a:srgbClr val="FFFFFF"/>
                </a:solidFill>
              </a:rPr>
              <a:t>&gt;).</a:t>
            </a:r>
          </a:p>
          <a:p>
            <a:pPr marL="233363" lvl="0" indent="-233363">
              <a:spcAft>
                <a:spcPct val="75000"/>
              </a:spcAft>
              <a:buClr>
                <a:srgbClr val="FF9900"/>
              </a:buClr>
            </a:pPr>
            <a:r>
              <a:rPr lang="es-ES" sz="1800" b="1" dirty="0">
                <a:solidFill>
                  <a:srgbClr val="FFFFFF"/>
                </a:solidFill>
              </a:rPr>
              <a:t>Ejercicio 2: Confeccionar una página que muestre los siguientes datos, en un </a:t>
            </a:r>
            <a:r>
              <a:rPr lang="es-ES" sz="1800" b="1" dirty="0" err="1">
                <a:solidFill>
                  <a:srgbClr val="FFFFFF"/>
                </a:solidFill>
              </a:rPr>
              <a:t>parrafo</a:t>
            </a:r>
            <a:r>
              <a:rPr lang="es-ES" sz="1800" b="1" dirty="0">
                <a:solidFill>
                  <a:srgbClr val="FFFFFF"/>
                </a:solidFill>
              </a:rPr>
              <a:t> los estudios y en otro párrafo su nombre y mail.</a:t>
            </a:r>
          </a:p>
          <a:p>
            <a:pPr marL="233363" lvl="0" indent="-233363">
              <a:spcAft>
                <a:spcPct val="75000"/>
              </a:spcAft>
              <a:buClr>
                <a:srgbClr val="FF9900"/>
              </a:buClr>
              <a:buNone/>
            </a:pPr>
            <a:r>
              <a:rPr lang="es-ES" sz="1800" b="1" dirty="0">
                <a:solidFill>
                  <a:srgbClr val="FFFFFF"/>
                </a:solidFill>
              </a:rPr>
              <a:t>		Título de la página: Nombre, mail y estudios</a:t>
            </a:r>
          </a:p>
          <a:p>
            <a:pPr marL="233363" lvl="0" indent="-233363">
              <a:spcAft>
                <a:spcPct val="75000"/>
              </a:spcAft>
              <a:buClr>
                <a:srgbClr val="FF9900"/>
              </a:buClr>
              <a:buNone/>
            </a:pPr>
            <a:r>
              <a:rPr lang="es-ES" sz="1800" b="1" dirty="0">
                <a:solidFill>
                  <a:srgbClr val="FFFFFF"/>
                </a:solidFill>
              </a:rPr>
              <a:t>		Colegio primario : </a:t>
            </a:r>
            <a:r>
              <a:rPr lang="es-ES" sz="1800" b="1" dirty="0" err="1">
                <a:solidFill>
                  <a:srgbClr val="FFFFFF"/>
                </a:solidFill>
              </a:rPr>
              <a:t>Enet</a:t>
            </a:r>
            <a:r>
              <a:rPr lang="es-ES" sz="1800" b="1" dirty="0">
                <a:solidFill>
                  <a:srgbClr val="FFFFFF"/>
                </a:solidFill>
              </a:rPr>
              <a:t> </a:t>
            </a:r>
            <a:r>
              <a:rPr lang="es-ES" sz="1800" b="1" dirty="0" err="1">
                <a:solidFill>
                  <a:srgbClr val="FFFFFF"/>
                </a:solidFill>
              </a:rPr>
              <a:t>Nro</a:t>
            </a:r>
            <a:r>
              <a:rPr lang="es-ES" sz="1800" b="1" dirty="0">
                <a:solidFill>
                  <a:srgbClr val="FFFFFF"/>
                </a:solidFill>
              </a:rPr>
              <a:t> 1.</a:t>
            </a:r>
          </a:p>
          <a:p>
            <a:pPr marL="233363" lvl="0" indent="-233363">
              <a:spcAft>
                <a:spcPct val="75000"/>
              </a:spcAft>
              <a:buClr>
                <a:srgbClr val="FF9900"/>
              </a:buClr>
              <a:buNone/>
            </a:pPr>
            <a:r>
              <a:rPr lang="es-ES" sz="1800" b="1" dirty="0">
                <a:solidFill>
                  <a:srgbClr val="FFFFFF"/>
                </a:solidFill>
              </a:rPr>
              <a:t>		Colegio secundario: General Laprida.</a:t>
            </a:r>
          </a:p>
          <a:p>
            <a:pPr marL="233363" lvl="0" indent="-233363">
              <a:spcAft>
                <a:spcPct val="75000"/>
              </a:spcAft>
              <a:buClr>
                <a:srgbClr val="FF9900"/>
              </a:buClr>
              <a:buNone/>
            </a:pPr>
            <a:r>
              <a:rPr lang="es-ES" sz="1800" b="1" dirty="0">
                <a:solidFill>
                  <a:srgbClr val="FFFFFF"/>
                </a:solidFill>
              </a:rPr>
              <a:t>		Estudios universitarios: Universidad del Cabo.</a:t>
            </a:r>
          </a:p>
          <a:p>
            <a:pPr marL="233363" lvl="0" indent="-233363">
              <a:spcAft>
                <a:spcPct val="75000"/>
              </a:spcAft>
              <a:buClr>
                <a:srgbClr val="FF9900"/>
              </a:buClr>
              <a:buNone/>
            </a:pPr>
            <a:endParaRPr lang="es-ES" sz="1800" b="1" dirty="0">
              <a:solidFill>
                <a:srgbClr val="FFFFFF"/>
              </a:solidFill>
            </a:endParaRPr>
          </a:p>
          <a:p>
            <a:pPr marL="233363" lvl="0" indent="-233363">
              <a:spcAft>
                <a:spcPct val="75000"/>
              </a:spcAft>
              <a:buClr>
                <a:srgbClr val="FF9900"/>
              </a:buClr>
              <a:buNone/>
            </a:pPr>
            <a:r>
              <a:rPr lang="es-ES" sz="1800" b="1" dirty="0">
                <a:solidFill>
                  <a:srgbClr val="FFFFFF"/>
                </a:solidFill>
              </a:rPr>
              <a:t>		Nombre: </a:t>
            </a:r>
            <a:r>
              <a:rPr lang="es-ES" sz="1800" b="1" dirty="0" err="1">
                <a:solidFill>
                  <a:srgbClr val="FFFFFF"/>
                </a:solidFill>
              </a:rPr>
              <a:t>Rodriguez</a:t>
            </a:r>
            <a:r>
              <a:rPr lang="es-ES" sz="1800" b="1" dirty="0">
                <a:solidFill>
                  <a:srgbClr val="FFFFFF"/>
                </a:solidFill>
              </a:rPr>
              <a:t> Pablo</a:t>
            </a:r>
          </a:p>
          <a:p>
            <a:pPr marL="233363" lvl="0" indent="-233363">
              <a:spcAft>
                <a:spcPct val="75000"/>
              </a:spcAft>
              <a:buClr>
                <a:srgbClr val="FF9900"/>
              </a:buClr>
              <a:buNone/>
            </a:pPr>
            <a:r>
              <a:rPr lang="es-ES" sz="1800" b="1" dirty="0">
                <a:solidFill>
                  <a:srgbClr val="FFFFFF"/>
                </a:solidFill>
              </a:rPr>
              <a:t>		Mail: prodriguez@gmail.com</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Ejercicios de repaso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lgn="just">
              <a:spcAft>
                <a:spcPct val="75000"/>
              </a:spcAft>
              <a:buClr>
                <a:srgbClr val="FF9900"/>
              </a:buClr>
            </a:pPr>
            <a:r>
              <a:rPr lang="es-ES" sz="1800" b="1" dirty="0">
                <a:solidFill>
                  <a:srgbClr val="FFFFFF"/>
                </a:solidFill>
              </a:rPr>
              <a:t>Ejercicio 3: Confeccionar una página que contenga un título de primer nivel &lt;h1&gt; y luego dos títulos de nivel &lt;h2&gt;. Definir un párrafo para cada título de segundo nivel.</a:t>
            </a:r>
          </a:p>
          <a:p>
            <a:pPr marL="233363" lvl="0" indent="-233363" algn="just">
              <a:spcAft>
                <a:spcPct val="75000"/>
              </a:spcAft>
              <a:buClr>
                <a:srgbClr val="FF9900"/>
              </a:buClr>
            </a:pPr>
            <a:r>
              <a:rPr lang="es-ES" sz="1800" b="1" dirty="0">
                <a:solidFill>
                  <a:srgbClr val="FFFFFF"/>
                </a:solidFill>
              </a:rPr>
              <a:t>Ejercicio 4: Añadir un encabezamiento al párrafo con el texto “London”. Añade una línea horizontal entre el encabezamiento y el párrafo.</a:t>
            </a:r>
          </a:p>
          <a:p>
            <a:pPr marL="233363" lvl="0" indent="-233363" algn="just">
              <a:spcAft>
                <a:spcPct val="75000"/>
              </a:spcAft>
              <a:buClr>
                <a:srgbClr val="FF9900"/>
              </a:buClr>
            </a:pPr>
            <a:r>
              <a:rPr lang="es-ES" sz="1800" b="1" dirty="0">
                <a:solidFill>
                  <a:srgbClr val="FFFFFF"/>
                </a:solidFill>
              </a:rPr>
              <a:t>Ejercicio 5: Realiza el siguiente texto con las etiquetas apropiadas:</a:t>
            </a:r>
          </a:p>
          <a:p>
            <a:pPr marL="633413" lvl="1" indent="-233363" algn="just">
              <a:spcAft>
                <a:spcPct val="75000"/>
              </a:spcAft>
              <a:buClr>
                <a:srgbClr val="FF9900"/>
              </a:buClr>
              <a:buNone/>
            </a:pPr>
            <a:r>
              <a:rPr lang="es-ES" sz="1800" b="1" dirty="0">
                <a:solidFill>
                  <a:srgbClr val="FFFFFF"/>
                </a:solidFill>
              </a:rPr>
              <a:t>“Universal </a:t>
            </a:r>
            <a:r>
              <a:rPr lang="es-ES" sz="1800" b="1" dirty="0" err="1">
                <a:solidFill>
                  <a:srgbClr val="FFFFFF"/>
                </a:solidFill>
              </a:rPr>
              <a:t>Studios</a:t>
            </a:r>
            <a:r>
              <a:rPr lang="es-ES" sz="1800" b="1" dirty="0">
                <a:solidFill>
                  <a:srgbClr val="FFFFFF"/>
                </a:solidFill>
              </a:rPr>
              <a:t> </a:t>
            </a:r>
            <a:r>
              <a:rPr lang="es-ES" sz="1800" b="1" dirty="0" err="1">
                <a:solidFill>
                  <a:srgbClr val="FFFFFF"/>
                </a:solidFill>
              </a:rPr>
              <a:t>Presents</a:t>
            </a:r>
            <a:r>
              <a:rPr lang="es-ES" sz="1800" b="1" dirty="0">
                <a:solidFill>
                  <a:srgbClr val="FFFFFF"/>
                </a:solidFill>
              </a:rPr>
              <a:t>” es el contenido más importante.</a:t>
            </a:r>
          </a:p>
          <a:p>
            <a:pPr marL="633413" lvl="1" indent="-233363" algn="just">
              <a:spcAft>
                <a:spcPct val="75000"/>
              </a:spcAft>
              <a:buClr>
                <a:srgbClr val="FF9900"/>
              </a:buClr>
              <a:buNone/>
            </a:pPr>
            <a:r>
              <a:rPr lang="es-ES" sz="1800" b="1" dirty="0">
                <a:solidFill>
                  <a:srgbClr val="FFFFFF"/>
                </a:solidFill>
              </a:rPr>
              <a:t>“</a:t>
            </a:r>
            <a:r>
              <a:rPr lang="es-ES" sz="1800" b="1" dirty="0" err="1">
                <a:solidFill>
                  <a:srgbClr val="FFFFFF"/>
                </a:solidFill>
              </a:rPr>
              <a:t>Jurassic</a:t>
            </a:r>
            <a:r>
              <a:rPr lang="es-ES" sz="1800" b="1" dirty="0">
                <a:solidFill>
                  <a:srgbClr val="FFFFFF"/>
                </a:solidFill>
              </a:rPr>
              <a:t> Park” es el siguiente contenido más importante.</a:t>
            </a:r>
          </a:p>
          <a:p>
            <a:pPr marL="633413" lvl="1" indent="-233363" algn="just">
              <a:spcAft>
                <a:spcPct val="75000"/>
              </a:spcAft>
              <a:buClr>
                <a:srgbClr val="FF9900"/>
              </a:buClr>
              <a:buNone/>
            </a:pPr>
            <a:r>
              <a:rPr lang="es-ES" sz="1800" b="1" dirty="0">
                <a:solidFill>
                  <a:srgbClr val="FFFFFF"/>
                </a:solidFill>
              </a:rPr>
              <a:t>“</a:t>
            </a:r>
            <a:r>
              <a:rPr lang="es-ES" sz="1800" b="1" dirty="0" err="1">
                <a:solidFill>
                  <a:srgbClr val="FFFFFF"/>
                </a:solidFill>
              </a:rPr>
              <a:t>About</a:t>
            </a:r>
            <a:r>
              <a:rPr lang="es-ES" sz="1800" b="1" dirty="0">
                <a:solidFill>
                  <a:srgbClr val="FFFFFF"/>
                </a:solidFill>
              </a:rPr>
              <a:t>” </a:t>
            </a:r>
            <a:r>
              <a:rPr lang="es-ES" sz="1800" b="1" dirty="0" err="1">
                <a:solidFill>
                  <a:srgbClr val="FFFFFF"/>
                </a:solidFill>
              </a:rPr>
              <a:t>is</a:t>
            </a:r>
            <a:r>
              <a:rPr lang="es-ES" sz="1800" b="1" dirty="0">
                <a:solidFill>
                  <a:srgbClr val="FFFFFF"/>
                </a:solidFill>
              </a:rPr>
              <a:t> un contenido menos importante que </a:t>
            </a:r>
            <a:r>
              <a:rPr lang="es-ES" sz="1800" b="1" dirty="0" err="1">
                <a:solidFill>
                  <a:srgbClr val="FFFFFF"/>
                </a:solidFill>
              </a:rPr>
              <a:t>Jurassic</a:t>
            </a:r>
            <a:r>
              <a:rPr lang="es-ES" sz="1800" b="1" dirty="0">
                <a:solidFill>
                  <a:srgbClr val="FFFFFF"/>
                </a:solidFill>
              </a:rPr>
              <a:t> Park.</a:t>
            </a:r>
          </a:p>
          <a:p>
            <a:pPr marL="633413" lvl="1" indent="-233363" algn="just">
              <a:spcAft>
                <a:spcPct val="75000"/>
              </a:spcAft>
              <a:buClr>
                <a:srgbClr val="FF9900"/>
              </a:buClr>
              <a:buNone/>
            </a:pPr>
            <a:r>
              <a:rPr lang="es-ES" sz="1800" b="1" dirty="0">
                <a:solidFill>
                  <a:srgbClr val="FFFFFF"/>
                </a:solidFill>
              </a:rPr>
              <a:t>La última frase es solo un </a:t>
            </a:r>
            <a:r>
              <a:rPr lang="es-ES" sz="1800" b="1" dirty="0" err="1">
                <a:solidFill>
                  <a:srgbClr val="FFFFFF"/>
                </a:solidFill>
              </a:rPr>
              <a:t>parrafo</a:t>
            </a:r>
            <a:r>
              <a:rPr lang="es-ES" sz="1800" b="1" dirty="0">
                <a:solidFill>
                  <a:srgbClr val="FFFFFF"/>
                </a:solidFill>
              </a:rPr>
              <a:t>.</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Ejercicios de repaso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200" dirty="0">
                <a:solidFill>
                  <a:srgbClr val="FFFFFF"/>
                </a:solidFill>
              </a:rPr>
              <a:t>Párrafos: las etiquetas &lt;p&gt; y &lt;/p&gt; definen un párrafo de texto. Los navegadores automáticamente añaden un margen antes y después de cada elemento &lt;p&gt;.</a:t>
            </a:r>
          </a:p>
          <a:p>
            <a:pPr marL="233363" indent="-233363">
              <a:spcAft>
                <a:spcPct val="75000"/>
              </a:spcAft>
              <a:buClr>
                <a:srgbClr val="FF9900"/>
              </a:buClr>
              <a:buNone/>
            </a:pPr>
            <a:r>
              <a:rPr lang="es-ES" sz="2400" dirty="0">
                <a:solidFill>
                  <a:srgbClr val="FFFFFF"/>
                </a:solidFill>
              </a:rPr>
              <a:t>   </a:t>
            </a:r>
            <a:r>
              <a:rPr lang="es-ES" sz="1600" dirty="0">
                <a:solidFill>
                  <a:srgbClr val="FFFFFF"/>
                </a:solidFill>
              </a:rPr>
              <a:t>&lt;p&gt; Un párrafo normal &lt;/p&gt;</a:t>
            </a:r>
          </a:p>
          <a:p>
            <a:pPr marL="233363" lvl="0" indent="-233363">
              <a:spcAft>
                <a:spcPct val="75000"/>
              </a:spcAft>
              <a:buClr>
                <a:srgbClr val="FF9900"/>
              </a:buClr>
            </a:pPr>
            <a:r>
              <a:rPr lang="es-ES" sz="2200" dirty="0">
                <a:solidFill>
                  <a:srgbClr val="FFFFFF"/>
                </a:solidFill>
              </a:rPr>
              <a:t>Atributos de &lt;p&gt;:</a:t>
            </a:r>
          </a:p>
          <a:p>
            <a:pPr marL="633413" lvl="1" indent="-233363">
              <a:spcAft>
                <a:spcPct val="75000"/>
              </a:spcAft>
              <a:buClr>
                <a:srgbClr val="FF9900"/>
              </a:buClr>
            </a:pPr>
            <a:r>
              <a:rPr lang="es-ES" sz="1800" dirty="0" err="1">
                <a:solidFill>
                  <a:srgbClr val="FFFFFF"/>
                </a:solidFill>
              </a:rPr>
              <a:t>title</a:t>
            </a:r>
            <a:r>
              <a:rPr lang="es-ES" sz="1800" dirty="0">
                <a:solidFill>
                  <a:srgbClr val="FFFFFF"/>
                </a:solidFill>
              </a:rPr>
              <a:t>: título del elemento.</a:t>
            </a:r>
          </a:p>
          <a:p>
            <a:pPr marL="633413" lvl="1" indent="-233363">
              <a:spcAft>
                <a:spcPct val="75000"/>
              </a:spcAft>
              <a:buClr>
                <a:srgbClr val="FF9900"/>
              </a:buClr>
            </a:pPr>
            <a:r>
              <a:rPr lang="es-ES" sz="1800" dirty="0" err="1">
                <a:solidFill>
                  <a:srgbClr val="FFFFFF"/>
                </a:solidFill>
              </a:rPr>
              <a:t>style</a:t>
            </a:r>
            <a:r>
              <a:rPr lang="es-ES" sz="1800" dirty="0">
                <a:solidFill>
                  <a:srgbClr val="FFFFFF"/>
                </a:solidFill>
              </a:rPr>
              <a:t>: reglas de estilo.</a:t>
            </a:r>
          </a:p>
          <a:p>
            <a:pPr marL="633413" lvl="1" indent="-233363">
              <a:spcAft>
                <a:spcPct val="75000"/>
              </a:spcAft>
              <a:buClr>
                <a:srgbClr val="FF9900"/>
              </a:buClr>
            </a:pPr>
            <a:r>
              <a:rPr lang="es-ES" sz="1800" dirty="0">
                <a:solidFill>
                  <a:srgbClr val="FFFFFF"/>
                </a:solidFill>
              </a:rPr>
              <a:t>Id: identificador único a nivel de documento.</a:t>
            </a:r>
          </a:p>
          <a:p>
            <a:pPr marL="633413" lvl="1" indent="-233363">
              <a:spcAft>
                <a:spcPct val="75000"/>
              </a:spcAft>
              <a:buClr>
                <a:srgbClr val="FF9900"/>
              </a:buClr>
            </a:pPr>
            <a:r>
              <a:rPr lang="es-ES" sz="1800" dirty="0" err="1">
                <a:solidFill>
                  <a:srgbClr val="FFFFFF"/>
                </a:solidFill>
              </a:rPr>
              <a:t>class</a:t>
            </a:r>
            <a:r>
              <a:rPr lang="es-ES" sz="1800" dirty="0">
                <a:solidFill>
                  <a:srgbClr val="FFFFFF"/>
                </a:solidFill>
              </a:rPr>
              <a:t>: identificador a nivel de documento. </a:t>
            </a:r>
          </a:p>
          <a:p>
            <a:pPr marL="633413" lvl="1" indent="-233363">
              <a:spcAft>
                <a:spcPct val="75000"/>
              </a:spcAft>
              <a:buClr>
                <a:srgbClr val="FF9900"/>
              </a:buClr>
            </a:pPr>
            <a:r>
              <a:rPr lang="es-ES" sz="1800" dirty="0" err="1">
                <a:solidFill>
                  <a:srgbClr val="FFFFFF"/>
                </a:solidFill>
              </a:rPr>
              <a:t>lang</a:t>
            </a:r>
            <a:r>
              <a:rPr lang="es-ES" sz="1800" dirty="0">
                <a:solidFill>
                  <a:srgbClr val="FFFFFF"/>
                </a:solidFill>
              </a:rPr>
              <a:t>: idioma</a:t>
            </a:r>
          </a:p>
          <a:p>
            <a:pPr marL="633413" lvl="1" indent="-233363">
              <a:spcAft>
                <a:spcPct val="75000"/>
              </a:spcAft>
              <a:buClr>
                <a:srgbClr val="FF9900"/>
              </a:buClr>
            </a:pPr>
            <a:endParaRPr lang="es-ES" sz="2400" dirty="0">
              <a:solidFill>
                <a:srgbClr val="FFFFFF"/>
              </a:solidFill>
            </a:endParaRPr>
          </a:p>
          <a:p>
            <a:pPr marL="233363" indent="-233363">
              <a:spcAft>
                <a:spcPct val="75000"/>
              </a:spcAft>
              <a:buClr>
                <a:srgbClr val="FF9900"/>
              </a:buClr>
              <a:buNone/>
            </a:pPr>
            <a:endParaRPr lang="es-ES" sz="24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sz="2000" dirty="0"/>
              <a:t>Lenguaje de marcas</a:t>
            </a:r>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eaLnBrk="1" hangingPunct="1">
              <a:spcAft>
                <a:spcPct val="75000"/>
              </a:spcAft>
              <a:buClr>
                <a:srgbClr val="FF9900"/>
              </a:buClr>
            </a:pPr>
            <a:r>
              <a:rPr lang="es-ES" sz="2400" dirty="0"/>
              <a:t>¿Qué es un lenguajes de marcas? Forma de codificar un documento donde se incorporan etiquetas, marcas o anotaciones con información adicional relativa a la estructura del texto, su presentación.</a:t>
            </a:r>
          </a:p>
          <a:p>
            <a:pPr marL="233363" indent="-233363" eaLnBrk="1" hangingPunct="1">
              <a:spcAft>
                <a:spcPct val="75000"/>
              </a:spcAft>
              <a:buClr>
                <a:srgbClr val="FF9900"/>
              </a:buClr>
            </a:pPr>
            <a:r>
              <a:rPr lang="es-ES" sz="2400" dirty="0"/>
              <a:t>El lenguaje de marcas más conocido es HTML.</a:t>
            </a:r>
          </a:p>
          <a:p>
            <a:pPr marL="233363" indent="-233363" eaLnBrk="1" hangingPunct="1">
              <a:spcAft>
                <a:spcPct val="75000"/>
              </a:spcAft>
              <a:buClr>
                <a:srgbClr val="FF9900"/>
              </a:buClr>
            </a:pPr>
            <a:r>
              <a:rPr lang="es-ES" sz="2400" dirty="0"/>
              <a:t>Un lenguaje de marcas como HTML puede ser interpretado directamente ya que son archivos de texto plano.</a:t>
            </a:r>
          </a:p>
          <a:p>
            <a:pPr marL="233363" indent="-233363" eaLnBrk="1" hangingPunct="1">
              <a:spcAft>
                <a:spcPct val="75000"/>
              </a:spcAft>
              <a:buClr>
                <a:srgbClr val="FF9900"/>
              </a:buClr>
            </a:pPr>
            <a:r>
              <a:rPr lang="es-ES" sz="2400" dirty="0"/>
              <a:t>Puede ser escrito con un sencillo editor de textos.</a:t>
            </a:r>
          </a:p>
          <a:p>
            <a:pPr marL="233363" indent="-233363" eaLnBrk="1" hangingPunct="1">
              <a:spcAft>
                <a:spcPct val="75000"/>
              </a:spcAft>
              <a:buClr>
                <a:srgbClr val="FF9900"/>
              </a:buClr>
            </a:pPr>
            <a:r>
              <a:rPr lang="es-ES" sz="2400" dirty="0"/>
              <a:t>A las instrucciones de HTML se les denomina etiquetas.</a:t>
            </a:r>
          </a:p>
          <a:p>
            <a:pPr marL="233363" indent="-233363" eaLnBrk="1" hangingPunct="1">
              <a:spcAft>
                <a:spcPct val="75000"/>
              </a:spcAft>
              <a:buClr>
                <a:srgbClr val="FF9900"/>
              </a:buClr>
            </a:pPr>
            <a:endParaRPr lang="es-ES" sz="2400" dirty="0"/>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cSld>
  <p:clrMapOvr>
    <a:masterClrMapping/>
  </p:clrMapOvr>
  <p:transition spd="med">
    <p:wipe dir="d"/>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solidFill>
                  <a:srgbClr val="FFFFFF"/>
                </a:solidFill>
              </a:rPr>
              <a:t>Formato de texto y presentación</a:t>
            </a:r>
          </a:p>
          <a:p>
            <a:pPr marL="633413" lvl="1" indent="-233363">
              <a:spcAft>
                <a:spcPct val="75000"/>
              </a:spcAft>
              <a:buClr>
                <a:srgbClr val="FF9900"/>
              </a:buClr>
            </a:pPr>
            <a:r>
              <a:rPr lang="es-ES" sz="2400" dirty="0">
                <a:solidFill>
                  <a:srgbClr val="FFFFFF"/>
                </a:solidFill>
              </a:rPr>
              <a:t> Texto con énfasis: &lt;</a:t>
            </a:r>
            <a:r>
              <a:rPr lang="es-ES" sz="2400" dirty="0" err="1">
                <a:solidFill>
                  <a:srgbClr val="FFFFFF"/>
                </a:solidFill>
              </a:rPr>
              <a:t>em</a:t>
            </a:r>
            <a:r>
              <a:rPr lang="es-ES" sz="2400" dirty="0">
                <a:solidFill>
                  <a:srgbClr val="FFFFFF"/>
                </a:solidFill>
              </a:rPr>
              <a:t>&gt; &lt;/</a:t>
            </a:r>
            <a:r>
              <a:rPr lang="es-ES" sz="2400" dirty="0" err="1">
                <a:solidFill>
                  <a:srgbClr val="FFFFFF"/>
                </a:solidFill>
              </a:rPr>
              <a:t>em</a:t>
            </a:r>
            <a:r>
              <a:rPr lang="es-ES" sz="2400" dirty="0">
                <a:solidFill>
                  <a:srgbClr val="FFFFFF"/>
                </a:solidFill>
              </a:rPr>
              <a:t>&gt;</a:t>
            </a:r>
          </a:p>
          <a:p>
            <a:pPr marL="633413" lvl="1" indent="-233363">
              <a:spcAft>
                <a:spcPct val="75000"/>
              </a:spcAft>
              <a:buClr>
                <a:srgbClr val="FF9900"/>
              </a:buClr>
            </a:pPr>
            <a:r>
              <a:rPr lang="es-ES" sz="2400" dirty="0">
                <a:solidFill>
                  <a:srgbClr val="FFFFFF"/>
                </a:solidFill>
              </a:rPr>
              <a:t> Texto con gran énfasis: &lt; </a:t>
            </a:r>
            <a:r>
              <a:rPr lang="es-ES" sz="2400" dirty="0" err="1">
                <a:solidFill>
                  <a:srgbClr val="FFFFFF"/>
                </a:solidFill>
              </a:rPr>
              <a:t>strong</a:t>
            </a:r>
            <a:r>
              <a:rPr lang="es-ES" sz="2400" dirty="0">
                <a:solidFill>
                  <a:srgbClr val="FFFFFF"/>
                </a:solidFill>
              </a:rPr>
              <a:t>&gt; &lt;/</a:t>
            </a:r>
            <a:r>
              <a:rPr lang="es-ES" sz="2400" dirty="0" err="1">
                <a:solidFill>
                  <a:srgbClr val="FFFFFF"/>
                </a:solidFill>
              </a:rPr>
              <a:t>strong</a:t>
            </a:r>
            <a:r>
              <a:rPr lang="es-ES" sz="2400" dirty="0">
                <a:solidFill>
                  <a:srgbClr val="FFFFFF"/>
                </a:solidFill>
              </a:rPr>
              <a:t>&gt;</a:t>
            </a:r>
          </a:p>
          <a:p>
            <a:pPr marL="633413" lvl="1" indent="-233363">
              <a:spcAft>
                <a:spcPct val="75000"/>
              </a:spcAft>
              <a:buClr>
                <a:srgbClr val="FF9900"/>
              </a:buClr>
            </a:pPr>
            <a:r>
              <a:rPr lang="es-ES" sz="2400" dirty="0">
                <a:solidFill>
                  <a:srgbClr val="FFFFFF"/>
                </a:solidFill>
              </a:rPr>
              <a:t> Texto con marcado: &lt;</a:t>
            </a:r>
            <a:r>
              <a:rPr lang="es-ES" sz="2400" dirty="0" err="1">
                <a:solidFill>
                  <a:srgbClr val="FFFFFF"/>
                </a:solidFill>
              </a:rPr>
              <a:t>mark</a:t>
            </a:r>
            <a:r>
              <a:rPr lang="es-ES" sz="2400" dirty="0">
                <a:solidFill>
                  <a:srgbClr val="FFFFFF"/>
                </a:solidFill>
              </a:rPr>
              <a:t>&gt; &lt;/</a:t>
            </a:r>
            <a:r>
              <a:rPr lang="es-ES" sz="2400" dirty="0" err="1">
                <a:solidFill>
                  <a:srgbClr val="FFFFFF"/>
                </a:solidFill>
              </a:rPr>
              <a:t>mark</a:t>
            </a:r>
            <a:r>
              <a:rPr lang="es-ES" sz="2400" dirty="0">
                <a:solidFill>
                  <a:srgbClr val="FFFFFF"/>
                </a:solidFill>
              </a:rPr>
              <a:t>&gt;</a:t>
            </a:r>
          </a:p>
          <a:p>
            <a:pPr marL="633413" lvl="1" indent="-233363">
              <a:spcAft>
                <a:spcPct val="75000"/>
              </a:spcAft>
              <a:buClr>
                <a:srgbClr val="FF9900"/>
              </a:buClr>
            </a:pPr>
            <a:r>
              <a:rPr lang="es-ES" sz="2400" dirty="0">
                <a:solidFill>
                  <a:srgbClr val="FFFFFF"/>
                </a:solidFill>
              </a:rPr>
              <a:t> Texto en negrita: &lt;b&gt; &lt;/b&gt;</a:t>
            </a:r>
          </a:p>
          <a:p>
            <a:pPr marL="633413" lvl="1" indent="-233363">
              <a:spcAft>
                <a:spcPct val="75000"/>
              </a:spcAft>
              <a:buClr>
                <a:srgbClr val="FF9900"/>
              </a:buClr>
            </a:pPr>
            <a:r>
              <a:rPr lang="es-ES" sz="2400" dirty="0">
                <a:solidFill>
                  <a:srgbClr val="FFFFFF"/>
                </a:solidFill>
              </a:rPr>
              <a:t> Texto en cursiva : &lt;i&gt; &lt;/i&gt;</a:t>
            </a:r>
          </a:p>
          <a:p>
            <a:pPr marL="633413" lvl="1" indent="-233363">
              <a:spcAft>
                <a:spcPct val="75000"/>
              </a:spcAft>
              <a:buClr>
                <a:srgbClr val="FF9900"/>
              </a:buClr>
            </a:pPr>
            <a:r>
              <a:rPr lang="es-ES" sz="2400" dirty="0">
                <a:solidFill>
                  <a:srgbClr val="FFFFFF"/>
                </a:solidFill>
              </a:rPr>
              <a:t> Texto de citas: &lt;cite&gt; &lt;/cite&gt;</a:t>
            </a:r>
          </a:p>
          <a:p>
            <a:pPr marL="633413" lvl="1" indent="-233363">
              <a:spcAft>
                <a:spcPct val="75000"/>
              </a:spcAft>
              <a:buClr>
                <a:srgbClr val="FF9900"/>
              </a:buClr>
            </a:pPr>
            <a:endParaRPr lang="es-ES" sz="24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MX" sz="2000" b="0" dirty="0">
                <a:solidFill>
                  <a:srgbClr val="005AB4"/>
                </a:solidFill>
                <a:latin typeface="+mj-lt"/>
                <a:ea typeface="+mj-ea"/>
                <a:cs typeface="+mj-cs"/>
              </a:rPr>
              <a:t>M</a:t>
            </a:r>
            <a:r>
              <a:rPr lang="es-ES" sz="2000" b="0" dirty="0">
                <a:solidFill>
                  <a:srgbClr val="005AB4"/>
                </a:solidFill>
                <a:latin typeface="+mj-lt"/>
                <a:ea typeface="+mj-ea"/>
                <a:cs typeface="+mj-cs"/>
              </a:rPr>
              <a:t>arcas para dar formato al elemento</a:t>
            </a:r>
          </a:p>
        </p:txBody>
      </p:sp>
    </p:spTree>
  </p:cSld>
  <p:clrMapOvr>
    <a:masterClrMapping/>
  </p:clrMapOvr>
  <p:transition spd="med">
    <p:wipe dir="d"/>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solidFill>
                  <a:srgbClr val="FFFFFF"/>
                </a:solidFill>
              </a:rPr>
              <a:t>Marcas de párrafo</a:t>
            </a:r>
          </a:p>
          <a:p>
            <a:pPr marL="633413" lvl="1" indent="-233363">
              <a:spcAft>
                <a:spcPct val="75000"/>
              </a:spcAft>
              <a:buClr>
                <a:srgbClr val="FF9900"/>
              </a:buClr>
            </a:pPr>
            <a:r>
              <a:rPr lang="es-ES" sz="2400" dirty="0">
                <a:solidFill>
                  <a:srgbClr val="FFFFFF"/>
                </a:solidFill>
              </a:rPr>
              <a:t>Centrar un párrafo: &lt;center&gt; &lt;/center&gt; </a:t>
            </a:r>
            <a:r>
              <a:rPr lang="es-ES" sz="2400" dirty="0">
                <a:solidFill>
                  <a:srgbClr val="FF0000"/>
                </a:solidFill>
              </a:rPr>
              <a:t>(obsoleto)</a:t>
            </a:r>
          </a:p>
          <a:p>
            <a:pPr marL="633413" lvl="1" indent="-233363">
              <a:spcAft>
                <a:spcPct val="75000"/>
              </a:spcAft>
              <a:buClr>
                <a:srgbClr val="FF9900"/>
              </a:buClr>
            </a:pPr>
            <a:r>
              <a:rPr lang="es-ES" sz="2400" dirty="0">
                <a:solidFill>
                  <a:srgbClr val="FFFFFF"/>
                </a:solidFill>
              </a:rPr>
              <a:t>Alinear párrafos: &lt;</a:t>
            </a:r>
            <a:r>
              <a:rPr lang="es-ES" sz="2400" dirty="0" err="1">
                <a:solidFill>
                  <a:srgbClr val="FFFFFF"/>
                </a:solidFill>
              </a:rPr>
              <a:t>align</a:t>
            </a:r>
            <a:r>
              <a:rPr lang="es-ES" sz="2400" dirty="0">
                <a:solidFill>
                  <a:srgbClr val="FFFFFF"/>
                </a:solidFill>
              </a:rPr>
              <a:t>&gt; &lt;/</a:t>
            </a:r>
            <a:r>
              <a:rPr lang="es-ES" sz="2400" dirty="0" err="1">
                <a:solidFill>
                  <a:srgbClr val="FFFFFF"/>
                </a:solidFill>
              </a:rPr>
              <a:t>align</a:t>
            </a:r>
            <a:r>
              <a:rPr lang="es-ES" sz="2400" dirty="0">
                <a:solidFill>
                  <a:srgbClr val="FFFFFF"/>
                </a:solidFill>
              </a:rPr>
              <a:t>&gt; </a:t>
            </a:r>
            <a:r>
              <a:rPr lang="es-ES" sz="2400" dirty="0">
                <a:solidFill>
                  <a:srgbClr val="FF0000"/>
                </a:solidFill>
              </a:rPr>
              <a:t>(obsoleto)</a:t>
            </a:r>
          </a:p>
          <a:p>
            <a:pPr marL="1033463" lvl="2" indent="-233363">
              <a:spcAft>
                <a:spcPct val="75000"/>
              </a:spcAft>
              <a:buClr>
                <a:srgbClr val="FF9900"/>
              </a:buClr>
            </a:pPr>
            <a:r>
              <a:rPr lang="es-ES" dirty="0">
                <a:solidFill>
                  <a:srgbClr val="FFFFFF"/>
                </a:solidFill>
              </a:rPr>
              <a:t>Valores del atributo: </a:t>
            </a:r>
            <a:r>
              <a:rPr lang="es-ES" dirty="0" err="1">
                <a:solidFill>
                  <a:srgbClr val="FFFFFF"/>
                </a:solidFill>
              </a:rPr>
              <a:t>left</a:t>
            </a:r>
            <a:r>
              <a:rPr lang="es-ES" dirty="0">
                <a:solidFill>
                  <a:srgbClr val="FFFFFF"/>
                </a:solidFill>
              </a:rPr>
              <a:t>, </a:t>
            </a:r>
            <a:r>
              <a:rPr lang="es-ES" dirty="0" err="1">
                <a:solidFill>
                  <a:srgbClr val="FFFFFF"/>
                </a:solidFill>
              </a:rPr>
              <a:t>right</a:t>
            </a:r>
            <a:r>
              <a:rPr lang="es-ES" dirty="0">
                <a:solidFill>
                  <a:srgbClr val="FFFFFF"/>
                </a:solidFill>
              </a:rPr>
              <a:t>, center, </a:t>
            </a:r>
            <a:r>
              <a:rPr lang="es-ES" dirty="0" err="1">
                <a:solidFill>
                  <a:srgbClr val="FFFFFF"/>
                </a:solidFill>
              </a:rPr>
              <a:t>justify</a:t>
            </a:r>
            <a:r>
              <a:rPr lang="es-ES" dirty="0">
                <a:solidFill>
                  <a:srgbClr val="FFFFFF"/>
                </a:solidFill>
              </a:rPr>
              <a:t>.</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633413" lvl="1" indent="-233363">
              <a:spcAft>
                <a:spcPct val="75000"/>
              </a:spcAft>
              <a:buClr>
                <a:srgbClr val="FF9900"/>
              </a:buClr>
            </a:pPr>
            <a:r>
              <a:rPr lang="es-ES" sz="2400" dirty="0">
                <a:solidFill>
                  <a:srgbClr val="FFFFFF"/>
                </a:solidFill>
              </a:rPr>
              <a:t>Salto de línea: &lt;</a:t>
            </a:r>
            <a:r>
              <a:rPr lang="es-ES" sz="2400" dirty="0" err="1">
                <a:solidFill>
                  <a:srgbClr val="FFFFFF"/>
                </a:solidFill>
              </a:rPr>
              <a:t>br</a:t>
            </a:r>
            <a:r>
              <a:rPr lang="es-ES" sz="2400" dirty="0">
                <a:solidFill>
                  <a:srgbClr val="FFFFFF"/>
                </a:solidFill>
              </a:rPr>
              <a:t>&gt;</a:t>
            </a:r>
          </a:p>
          <a:p>
            <a:pPr marL="1033463" lvl="2" indent="-233363">
              <a:spcAft>
                <a:spcPct val="75000"/>
              </a:spcAft>
              <a:buClr>
                <a:srgbClr val="FF9900"/>
              </a:buClr>
            </a:pPr>
            <a:r>
              <a:rPr lang="es-ES" sz="2200" dirty="0">
                <a:solidFill>
                  <a:srgbClr val="FFFFFF"/>
                </a:solidFill>
              </a:rPr>
              <a:t>En HTML los saltos de línea del código no son tal cuando el navegador interpreta el código.</a:t>
            </a:r>
          </a:p>
          <a:p>
            <a:pPr marL="1033463" lvl="2" indent="-233363">
              <a:spcAft>
                <a:spcPct val="75000"/>
              </a:spcAft>
              <a:buClr>
                <a:srgbClr val="FF9900"/>
              </a:buClr>
            </a:pPr>
            <a:r>
              <a:rPr lang="es-ES" sz="2200" dirty="0">
                <a:solidFill>
                  <a:srgbClr val="FFFFFF"/>
                </a:solidFill>
              </a:rPr>
              <a:t>Las etiquetas &lt;p&gt; y &lt;pre&gt; llevan sus correspondientes saltos de línea.</a:t>
            </a:r>
          </a:p>
          <a:p>
            <a:pPr marL="633413" lvl="1" indent="-233363">
              <a:spcAft>
                <a:spcPct val="75000"/>
              </a:spcAft>
              <a:buClr>
                <a:srgbClr val="FF9900"/>
              </a:buClr>
            </a:pPr>
            <a:r>
              <a:rPr lang="es-ES" sz="2400" dirty="0">
                <a:solidFill>
                  <a:srgbClr val="FFFFFF"/>
                </a:solidFill>
              </a:rPr>
              <a:t>Separador horizontal: &lt;</a:t>
            </a:r>
            <a:r>
              <a:rPr lang="es-ES" sz="2400" dirty="0" err="1">
                <a:solidFill>
                  <a:srgbClr val="FFFFFF"/>
                </a:solidFill>
              </a:rPr>
              <a:t>hr</a:t>
            </a:r>
            <a:r>
              <a:rPr lang="es-ES" sz="2400" dirty="0">
                <a:solidFill>
                  <a:srgbClr val="FFFFFF"/>
                </a:solidFill>
              </a:rPr>
              <a:t>&gt;</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solidFill>
                  <a:srgbClr val="FFFFFF"/>
                </a:solidFill>
              </a:rPr>
              <a:t>Listas</a:t>
            </a:r>
          </a:p>
          <a:p>
            <a:pPr marL="633413" lvl="1" indent="-233363">
              <a:spcAft>
                <a:spcPct val="75000"/>
              </a:spcAft>
              <a:buClr>
                <a:srgbClr val="FF9900"/>
              </a:buClr>
            </a:pPr>
            <a:r>
              <a:rPr lang="es-ES" sz="2200" b="1" dirty="0">
                <a:solidFill>
                  <a:srgbClr val="FFFFFF"/>
                </a:solidFill>
              </a:rPr>
              <a:t>Listas no ordenadas</a:t>
            </a:r>
            <a:r>
              <a:rPr lang="es-ES" sz="2200" dirty="0">
                <a:solidFill>
                  <a:srgbClr val="FFFFFF"/>
                </a:solidFill>
              </a:rPr>
              <a:t>: &lt;</a:t>
            </a:r>
            <a:r>
              <a:rPr lang="es-ES" sz="2200" dirty="0" err="1">
                <a:solidFill>
                  <a:srgbClr val="FFFFFF"/>
                </a:solidFill>
              </a:rPr>
              <a:t>ul</a:t>
            </a:r>
            <a:r>
              <a:rPr lang="es-ES" sz="2200" dirty="0">
                <a:solidFill>
                  <a:srgbClr val="FFFFFF"/>
                </a:solidFill>
              </a:rPr>
              <a:t>&gt; y &lt;/</a:t>
            </a:r>
            <a:r>
              <a:rPr lang="es-ES" sz="2200" dirty="0" err="1">
                <a:solidFill>
                  <a:srgbClr val="FFFFFF"/>
                </a:solidFill>
              </a:rPr>
              <a:t>ul</a:t>
            </a:r>
            <a:r>
              <a:rPr lang="es-ES" sz="2200" dirty="0">
                <a:solidFill>
                  <a:srgbClr val="FFFFFF"/>
                </a:solidFill>
              </a:rPr>
              <a:t>&gt;. Cada punto que queramos añadir a la lista, lo haremos dentro de la etiqueta &lt;</a:t>
            </a:r>
            <a:r>
              <a:rPr lang="es-ES" sz="2200" dirty="0" err="1">
                <a:solidFill>
                  <a:srgbClr val="FFFFFF"/>
                </a:solidFill>
              </a:rPr>
              <a:t>li</a:t>
            </a:r>
            <a:r>
              <a:rPr lang="es-ES" sz="2200" dirty="0">
                <a:solidFill>
                  <a:srgbClr val="FFFFFF"/>
                </a:solidFill>
              </a:rPr>
              <a:t>&gt; y su cierre &lt;/</a:t>
            </a:r>
            <a:r>
              <a:rPr lang="es-ES" sz="2200" dirty="0" err="1">
                <a:solidFill>
                  <a:srgbClr val="FFFFFF"/>
                </a:solidFill>
              </a:rPr>
              <a:t>li</a:t>
            </a:r>
            <a:r>
              <a:rPr lang="es-ES" sz="2200" dirty="0">
                <a:solidFill>
                  <a:srgbClr val="FFFFFF"/>
                </a:solidFill>
              </a:rPr>
              <a:t>&gt;. Para definir el símbolo del punto se realiza mediante el atributo “</a:t>
            </a:r>
            <a:r>
              <a:rPr lang="es-ES" sz="2200" dirty="0" err="1">
                <a:solidFill>
                  <a:srgbClr val="FFFFFF"/>
                </a:solidFill>
              </a:rPr>
              <a:t>type</a:t>
            </a:r>
            <a:r>
              <a:rPr lang="es-ES" sz="2200" dirty="0">
                <a:solidFill>
                  <a:srgbClr val="FFFFFF"/>
                </a:solidFill>
              </a:rPr>
              <a:t>”.</a:t>
            </a:r>
          </a:p>
          <a:p>
            <a:pPr marL="633413" lvl="1" indent="-233363">
              <a:spcAft>
                <a:spcPct val="75000"/>
              </a:spcAft>
              <a:buClr>
                <a:srgbClr val="FF9900"/>
              </a:buClr>
            </a:pPr>
            <a:r>
              <a:rPr lang="es-ES" sz="2200" dirty="0"/>
              <a:t>Si no le indicamos nada a la etiqueta &lt;</a:t>
            </a:r>
            <a:r>
              <a:rPr lang="es-ES" sz="2200" dirty="0" err="1"/>
              <a:t>li</a:t>
            </a:r>
            <a:r>
              <a:rPr lang="es-ES" sz="2200" dirty="0"/>
              <a:t>&gt; HTML, ésta se generará de forma automática. Pero si queremos definir nosotros mismo el símbolo del punto, podemos gracias al atributo “</a:t>
            </a:r>
            <a:r>
              <a:rPr lang="es-ES" sz="2200" dirty="0" err="1"/>
              <a:t>type</a:t>
            </a:r>
            <a:r>
              <a:rPr lang="es-ES" sz="2200" dirty="0"/>
              <a:t>”. podemos hacer que la lista esté definida por puntos negros (</a:t>
            </a:r>
            <a:r>
              <a:rPr lang="es-ES" sz="2200" dirty="0" err="1"/>
              <a:t>li</a:t>
            </a:r>
            <a:r>
              <a:rPr lang="es-ES" sz="2200" dirty="0"/>
              <a:t> </a:t>
            </a:r>
            <a:r>
              <a:rPr lang="es-ES" sz="2200" dirty="0" err="1"/>
              <a:t>type</a:t>
            </a:r>
            <a:r>
              <a:rPr lang="es-ES" sz="2200" dirty="0"/>
              <a:t>=”disc”), por puntos con el fondo blanco (</a:t>
            </a:r>
            <a:r>
              <a:rPr lang="es-ES" sz="2200" dirty="0" err="1"/>
              <a:t>li</a:t>
            </a:r>
            <a:r>
              <a:rPr lang="es-ES" sz="2200" dirty="0"/>
              <a:t> </a:t>
            </a:r>
            <a:r>
              <a:rPr lang="es-ES" sz="2200" dirty="0" err="1"/>
              <a:t>type</a:t>
            </a:r>
            <a:r>
              <a:rPr lang="es-ES" sz="2200" dirty="0"/>
              <a:t>=”</a:t>
            </a:r>
            <a:r>
              <a:rPr lang="es-ES" sz="2200" dirty="0" err="1"/>
              <a:t>circle</a:t>
            </a:r>
            <a:r>
              <a:rPr lang="es-ES" sz="2200" dirty="0"/>
              <a:t>”) o por cuadrados (</a:t>
            </a:r>
            <a:r>
              <a:rPr lang="es-ES" sz="2200" dirty="0" err="1"/>
              <a:t>li</a:t>
            </a:r>
            <a:r>
              <a:rPr lang="es-ES" sz="2200" dirty="0"/>
              <a:t> </a:t>
            </a:r>
            <a:r>
              <a:rPr lang="es-ES" sz="2200" dirty="0" err="1"/>
              <a:t>type</a:t>
            </a:r>
            <a:r>
              <a:rPr lang="es-ES" sz="2200" dirty="0"/>
              <a:t>=”</a:t>
            </a:r>
            <a:r>
              <a:rPr lang="es-ES" sz="2200" dirty="0" err="1"/>
              <a:t>square</a:t>
            </a:r>
            <a:r>
              <a:rPr lang="es-ES" sz="2200" dirty="0"/>
              <a:t>”). Aunque esta apariencia dependerá del navegador. Hay algunos navegadores que dan otras apariencias a estos mismos atributos.</a:t>
            </a:r>
            <a:endParaRPr lang="es-ES" sz="2200" dirty="0">
              <a:solidFill>
                <a:srgbClr val="FFFFFF"/>
              </a:solidFill>
            </a:endParaRPr>
          </a:p>
          <a:p>
            <a:pPr marL="633413" lvl="1" indent="-233363">
              <a:spcAft>
                <a:spcPct val="75000"/>
              </a:spcAft>
              <a:buClr>
                <a:srgbClr val="FF9900"/>
              </a:buClr>
            </a:pPr>
            <a:endParaRPr lang="es-ES" dirty="0">
              <a:solidFill>
                <a:srgbClr val="FFFFFF"/>
              </a:solidFill>
            </a:endParaRPr>
          </a:p>
          <a:p>
            <a:pPr marL="633413" lvl="1" indent="-233363">
              <a:spcAft>
                <a:spcPct val="75000"/>
              </a:spcAft>
              <a:buClr>
                <a:srgbClr val="FF9900"/>
              </a:buClr>
            </a:pPr>
            <a:endParaRPr lang="es-ES"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600" dirty="0">
                <a:solidFill>
                  <a:srgbClr val="FFFFFF"/>
                </a:solidFill>
              </a:rPr>
              <a:t>Ejemplo lista no ordenada:</a:t>
            </a:r>
          </a:p>
          <a:p>
            <a:pPr marL="233363" lvl="0" indent="-233363">
              <a:spcAft>
                <a:spcPct val="75000"/>
              </a:spcAft>
              <a:buClr>
                <a:srgbClr val="FF9900"/>
              </a:buClr>
              <a:buNone/>
            </a:pPr>
            <a:r>
              <a:rPr lang="es-ES" sz="2600" dirty="0">
                <a:solidFill>
                  <a:srgbClr val="FFFFFF"/>
                </a:solidFill>
              </a:rPr>
              <a:t>	</a:t>
            </a:r>
            <a:r>
              <a:rPr lang="es-ES" sz="2600" dirty="0"/>
              <a:t>&lt;</a:t>
            </a:r>
            <a:r>
              <a:rPr lang="es-ES" sz="2600" dirty="0" err="1"/>
              <a:t>ul</a:t>
            </a:r>
            <a:r>
              <a:rPr lang="es-ES" sz="2600" dirty="0"/>
              <a:t>&gt;</a:t>
            </a:r>
            <a:br>
              <a:rPr lang="es-ES" sz="2600" dirty="0"/>
            </a:br>
            <a:r>
              <a:rPr lang="es-ES" sz="2600" dirty="0"/>
              <a:t>&lt;</a:t>
            </a:r>
            <a:r>
              <a:rPr lang="es-ES" sz="2600" dirty="0" err="1"/>
              <a:t>li</a:t>
            </a:r>
            <a:r>
              <a:rPr lang="es-ES" sz="2600" dirty="0"/>
              <a:t> </a:t>
            </a:r>
            <a:r>
              <a:rPr lang="es-ES" sz="2600" dirty="0" err="1"/>
              <a:t>type</a:t>
            </a:r>
            <a:r>
              <a:rPr lang="es-ES" sz="2600" dirty="0"/>
              <a:t>="</a:t>
            </a:r>
            <a:r>
              <a:rPr lang="es-ES" sz="2600" dirty="0" err="1"/>
              <a:t>circle</a:t>
            </a:r>
            <a:r>
              <a:rPr lang="es-ES" sz="2600" dirty="0"/>
              <a:t>"&gt;Esto es un tipo de punto.&lt;/</a:t>
            </a:r>
            <a:r>
              <a:rPr lang="es-ES" sz="2600" dirty="0" err="1"/>
              <a:t>li</a:t>
            </a:r>
            <a:r>
              <a:rPr lang="es-ES" sz="2600" dirty="0"/>
              <a:t>&gt;</a:t>
            </a:r>
            <a:br>
              <a:rPr lang="es-ES" sz="2600" dirty="0"/>
            </a:br>
            <a:r>
              <a:rPr lang="es-ES" sz="2600" dirty="0"/>
              <a:t>&lt;</a:t>
            </a:r>
            <a:r>
              <a:rPr lang="es-ES" sz="2600" dirty="0" err="1"/>
              <a:t>li</a:t>
            </a:r>
            <a:r>
              <a:rPr lang="es-ES" sz="2600" dirty="0"/>
              <a:t> </a:t>
            </a:r>
            <a:r>
              <a:rPr lang="es-ES" sz="2600" dirty="0" err="1"/>
              <a:t>type</a:t>
            </a:r>
            <a:r>
              <a:rPr lang="es-ES" sz="2600" dirty="0"/>
              <a:t>="</a:t>
            </a:r>
            <a:r>
              <a:rPr lang="es-ES" sz="2600" dirty="0" err="1"/>
              <a:t>square</a:t>
            </a:r>
            <a:r>
              <a:rPr lang="es-ES" sz="2600" dirty="0"/>
              <a:t>"&gt;Este es otro.&lt;/</a:t>
            </a:r>
            <a:r>
              <a:rPr lang="es-ES" sz="2600" dirty="0" err="1"/>
              <a:t>li</a:t>
            </a:r>
            <a:r>
              <a:rPr lang="es-ES" sz="2600" dirty="0"/>
              <a:t>&gt;</a:t>
            </a:r>
            <a:br>
              <a:rPr lang="es-ES" sz="2600" dirty="0"/>
            </a:br>
            <a:r>
              <a:rPr lang="es-ES" sz="2600" dirty="0"/>
              <a:t>&lt;</a:t>
            </a:r>
            <a:r>
              <a:rPr lang="es-ES" sz="2600" dirty="0" err="1"/>
              <a:t>li</a:t>
            </a:r>
            <a:r>
              <a:rPr lang="es-ES" sz="2600" dirty="0"/>
              <a:t> </a:t>
            </a:r>
            <a:r>
              <a:rPr lang="es-ES" sz="2600" dirty="0" err="1"/>
              <a:t>type</a:t>
            </a:r>
            <a:r>
              <a:rPr lang="es-ES" sz="2600" dirty="0"/>
              <a:t>="disc"&gt;Y este es otro diferente.&lt;/</a:t>
            </a:r>
            <a:r>
              <a:rPr lang="es-ES" sz="2600" dirty="0" err="1"/>
              <a:t>li</a:t>
            </a:r>
            <a:r>
              <a:rPr lang="es-ES" sz="2600" dirty="0"/>
              <a:t>&gt;</a:t>
            </a:r>
            <a:br>
              <a:rPr lang="es-ES" sz="2600" dirty="0"/>
            </a:br>
            <a:r>
              <a:rPr lang="es-ES" sz="2600" dirty="0"/>
              <a:t>&lt;/</a:t>
            </a:r>
            <a:r>
              <a:rPr lang="es-ES" sz="2600" dirty="0" err="1"/>
              <a:t>ul</a:t>
            </a:r>
            <a:r>
              <a:rPr lang="es-ES" sz="2600" dirty="0"/>
              <a:t>&gt;</a:t>
            </a:r>
            <a:endParaRPr lang="es-ES" sz="2600" dirty="0">
              <a:solidFill>
                <a:srgbClr val="FFFFFF"/>
              </a:solidFill>
            </a:endParaRPr>
          </a:p>
          <a:p>
            <a:pPr marL="633413" lvl="1" indent="-233363">
              <a:spcAft>
                <a:spcPct val="75000"/>
              </a:spcAft>
              <a:buClr>
                <a:srgbClr val="FF9900"/>
              </a:buClr>
              <a:buNone/>
            </a:pPr>
            <a:endParaRPr lang="es-ES" sz="24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solidFill>
                  <a:srgbClr val="FFFFFF"/>
                </a:solidFill>
              </a:rPr>
              <a:t>Listas</a:t>
            </a:r>
          </a:p>
          <a:p>
            <a:pPr marL="633413" lvl="1" indent="-233363" algn="just">
              <a:spcAft>
                <a:spcPct val="75000"/>
              </a:spcAft>
              <a:buClr>
                <a:srgbClr val="FF9900"/>
              </a:buClr>
            </a:pPr>
            <a:r>
              <a:rPr lang="es-ES" sz="2400" b="1" dirty="0">
                <a:solidFill>
                  <a:srgbClr val="FFFFFF"/>
                </a:solidFill>
              </a:rPr>
              <a:t>Listas ordenadas</a:t>
            </a:r>
            <a:r>
              <a:rPr lang="es-ES" sz="2400" dirty="0">
                <a:solidFill>
                  <a:srgbClr val="FFFFFF"/>
                </a:solidFill>
              </a:rPr>
              <a:t>: dentro de las etiquetas &lt;</a:t>
            </a:r>
            <a:r>
              <a:rPr lang="es-ES" sz="2400" dirty="0" err="1">
                <a:solidFill>
                  <a:srgbClr val="FFFFFF"/>
                </a:solidFill>
              </a:rPr>
              <a:t>ol</a:t>
            </a:r>
            <a:r>
              <a:rPr lang="es-ES" sz="2400" dirty="0">
                <a:solidFill>
                  <a:srgbClr val="FFFFFF"/>
                </a:solidFill>
              </a:rPr>
              <a:t>&gt; y &lt;/</a:t>
            </a:r>
            <a:r>
              <a:rPr lang="es-ES" sz="2400" dirty="0" err="1">
                <a:solidFill>
                  <a:srgbClr val="FFFFFF"/>
                </a:solidFill>
              </a:rPr>
              <a:t>ol</a:t>
            </a:r>
            <a:r>
              <a:rPr lang="es-ES" sz="2400" dirty="0">
                <a:solidFill>
                  <a:srgbClr val="FFFFFF"/>
                </a:solidFill>
              </a:rPr>
              <a:t>&gt;. Cada punto de la lista se escribe igual que en las no numeradas, con &lt;</a:t>
            </a:r>
            <a:r>
              <a:rPr lang="es-ES" sz="2400" dirty="0" err="1">
                <a:solidFill>
                  <a:srgbClr val="FFFFFF"/>
                </a:solidFill>
              </a:rPr>
              <a:t>li</a:t>
            </a:r>
            <a:r>
              <a:rPr lang="es-ES" sz="2400" dirty="0">
                <a:solidFill>
                  <a:srgbClr val="FFFFFF"/>
                </a:solidFill>
              </a:rPr>
              <a:t>&gt; y &lt;/</a:t>
            </a:r>
            <a:r>
              <a:rPr lang="es-ES" sz="2400" dirty="0" err="1">
                <a:solidFill>
                  <a:srgbClr val="FFFFFF"/>
                </a:solidFill>
              </a:rPr>
              <a:t>li</a:t>
            </a:r>
            <a:r>
              <a:rPr lang="es-ES" sz="2400" dirty="0">
                <a:solidFill>
                  <a:srgbClr val="FFFFFF"/>
                </a:solidFill>
              </a:rPr>
              <a:t>&gt;. </a:t>
            </a:r>
            <a:r>
              <a:rPr lang="es-ES" sz="2400" dirty="0"/>
              <a:t>Pero al ser listas ordenadas los símbolos serán números y éstos se irán generando automáticamente por orden, conforme escribamos nuevos puntos.</a:t>
            </a:r>
          </a:p>
          <a:p>
            <a:pPr marL="633413" lvl="1" indent="-233363" algn="just">
              <a:spcAft>
                <a:spcPct val="75000"/>
              </a:spcAft>
              <a:buClr>
                <a:srgbClr val="FF9900"/>
              </a:buClr>
            </a:pPr>
            <a:r>
              <a:rPr lang="es-ES" sz="2400" dirty="0"/>
              <a:t>En las listas ordenadas podemos hacer que el primer punto comience con el número que nosotros queramos. Lo conseguiremos gracias al atributo “</a:t>
            </a:r>
            <a:r>
              <a:rPr lang="es-ES" sz="2400" dirty="0" err="1"/>
              <a:t>value</a:t>
            </a:r>
            <a:r>
              <a:rPr lang="es-ES" sz="2400" dirty="0"/>
              <a:t>”. Los siguientes puntos que escribamos se generarán automáticamente por orden, partiendo de ese número.</a:t>
            </a:r>
            <a:endParaRPr lang="es-ES" sz="2200" dirty="0"/>
          </a:p>
          <a:p>
            <a:pPr marL="633413" lvl="1" indent="-233363">
              <a:spcAft>
                <a:spcPct val="75000"/>
              </a:spcAft>
              <a:buClr>
                <a:srgbClr val="FF9900"/>
              </a:buClr>
            </a:pPr>
            <a:endParaRPr lang="es-ES" sz="22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t>Por ejemplo, si queremos que nuestra lista empiece por el número 20</a:t>
            </a:r>
          </a:p>
          <a:p>
            <a:pPr marL="233363" lvl="0" indent="-233363">
              <a:spcAft>
                <a:spcPct val="75000"/>
              </a:spcAft>
              <a:buClr>
                <a:srgbClr val="FF9900"/>
              </a:buClr>
              <a:buNone/>
            </a:pPr>
            <a:r>
              <a:rPr lang="es-ES" sz="2400" dirty="0"/>
              <a:t>	&lt;</a:t>
            </a:r>
            <a:r>
              <a:rPr lang="es-ES" sz="2400" dirty="0" err="1"/>
              <a:t>ol</a:t>
            </a:r>
            <a:r>
              <a:rPr lang="es-ES" sz="2400" dirty="0"/>
              <a:t>&gt;</a:t>
            </a:r>
            <a:br>
              <a:rPr lang="es-ES" sz="2400" dirty="0"/>
            </a:br>
            <a:r>
              <a:rPr lang="es-ES" sz="2400" dirty="0"/>
              <a:t>&lt;</a:t>
            </a:r>
            <a:r>
              <a:rPr lang="es-ES" sz="2400" dirty="0" err="1"/>
              <a:t>li</a:t>
            </a:r>
            <a:r>
              <a:rPr lang="es-ES" sz="2400" dirty="0"/>
              <a:t> </a:t>
            </a:r>
            <a:r>
              <a:rPr lang="es-ES" sz="2400" dirty="0" err="1"/>
              <a:t>value</a:t>
            </a:r>
            <a:r>
              <a:rPr lang="es-ES" sz="2400" dirty="0"/>
              <a:t>="20"&gt;Este será el número 20. &lt;/</a:t>
            </a:r>
            <a:r>
              <a:rPr lang="es-ES" sz="2400" dirty="0" err="1"/>
              <a:t>li</a:t>
            </a:r>
            <a:r>
              <a:rPr lang="es-ES" sz="2400" dirty="0"/>
              <a:t>&gt;</a:t>
            </a:r>
            <a:br>
              <a:rPr lang="es-ES" sz="2400" dirty="0"/>
            </a:br>
            <a:r>
              <a:rPr lang="es-ES" sz="2400" dirty="0"/>
              <a:t>&lt;</a:t>
            </a:r>
            <a:r>
              <a:rPr lang="es-ES" sz="2400" dirty="0" err="1"/>
              <a:t>li</a:t>
            </a:r>
            <a:r>
              <a:rPr lang="es-ES" sz="2400" dirty="0"/>
              <a:t>&gt;Este será el 21. &lt;/</a:t>
            </a:r>
            <a:r>
              <a:rPr lang="es-ES" sz="2400" dirty="0" err="1"/>
              <a:t>li</a:t>
            </a:r>
            <a:r>
              <a:rPr lang="es-ES" sz="2400" dirty="0"/>
              <a:t>&gt;</a:t>
            </a:r>
            <a:br>
              <a:rPr lang="es-ES" sz="2400" dirty="0"/>
            </a:br>
            <a:r>
              <a:rPr lang="es-ES" sz="2400" dirty="0"/>
              <a:t>&lt;</a:t>
            </a:r>
            <a:r>
              <a:rPr lang="es-ES" sz="2400" dirty="0" err="1"/>
              <a:t>li</a:t>
            </a:r>
            <a:r>
              <a:rPr lang="es-ES" sz="2400" dirty="0"/>
              <a:t>&gt; Este será el 22. Y así sucesivamente. &lt;/</a:t>
            </a:r>
            <a:r>
              <a:rPr lang="es-ES" sz="2400" dirty="0" err="1"/>
              <a:t>li</a:t>
            </a:r>
            <a:r>
              <a:rPr lang="es-ES" sz="2400" dirty="0"/>
              <a:t>&gt;</a:t>
            </a:r>
            <a:br>
              <a:rPr lang="es-ES" sz="2400" dirty="0"/>
            </a:br>
            <a:r>
              <a:rPr lang="es-ES" sz="2400" dirty="0"/>
              <a:t>&lt;/</a:t>
            </a:r>
            <a:r>
              <a:rPr lang="es-ES" sz="2400" dirty="0" err="1"/>
              <a:t>ol</a:t>
            </a:r>
            <a:r>
              <a:rPr lang="es-ES" sz="2400" dirty="0"/>
              <a:t>&gt;</a:t>
            </a:r>
          </a:p>
          <a:p>
            <a:pPr marL="233363" lvl="0" indent="-233363">
              <a:spcAft>
                <a:spcPct val="75000"/>
              </a:spcAft>
              <a:buClr>
                <a:srgbClr val="FF9900"/>
              </a:buClr>
              <a:buNone/>
            </a:pPr>
            <a:r>
              <a:rPr lang="es-ES" sz="2400"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t>Si lo que vamos a hacer es un listado de definiciones, podemos usar las etiquetas &lt;dl&gt;, &lt;</a:t>
            </a:r>
            <a:r>
              <a:rPr lang="es-ES" sz="2400" dirty="0" err="1"/>
              <a:t>dt</a:t>
            </a:r>
            <a:r>
              <a:rPr lang="es-ES" sz="2400" dirty="0"/>
              <a:t>&gt; y &lt;</a:t>
            </a:r>
            <a:r>
              <a:rPr lang="es-ES" sz="2400" dirty="0" err="1"/>
              <a:t>dd</a:t>
            </a:r>
            <a:r>
              <a:rPr lang="es-ES" sz="2400" dirty="0"/>
              <a:t>&gt;.</a:t>
            </a:r>
          </a:p>
          <a:p>
            <a:pPr marL="233363" lvl="0" indent="-233363" algn="just">
              <a:spcAft>
                <a:spcPct val="75000"/>
              </a:spcAft>
              <a:buClr>
                <a:srgbClr val="FF9900"/>
              </a:buClr>
            </a:pPr>
            <a:r>
              <a:rPr lang="es-ES" sz="2400" dirty="0"/>
              <a:t>La etiqueta </a:t>
            </a:r>
            <a:r>
              <a:rPr lang="es-ES" sz="2400" b="1" dirty="0"/>
              <a:t>&lt;dl&gt; </a:t>
            </a:r>
            <a:r>
              <a:rPr lang="es-ES" sz="2400" dirty="0"/>
              <a:t>viene de los términos ingleses “</a:t>
            </a:r>
            <a:r>
              <a:rPr lang="es-ES" sz="2400" dirty="0" err="1"/>
              <a:t>Definiton</a:t>
            </a:r>
            <a:r>
              <a:rPr lang="es-ES" sz="2400" dirty="0"/>
              <a:t> </a:t>
            </a:r>
            <a:r>
              <a:rPr lang="es-ES" sz="2400" dirty="0" err="1"/>
              <a:t>list</a:t>
            </a:r>
            <a:r>
              <a:rPr lang="es-ES" sz="2400" dirty="0"/>
              <a:t>” y nos indica que dentro de ella, entre ella y su cierre, va a ir una definición.</a:t>
            </a:r>
          </a:p>
          <a:p>
            <a:pPr marL="233363" lvl="0" indent="-233363" algn="just">
              <a:spcAft>
                <a:spcPct val="75000"/>
              </a:spcAft>
              <a:buClr>
                <a:srgbClr val="FF9900"/>
              </a:buClr>
            </a:pPr>
            <a:r>
              <a:rPr lang="es-ES" sz="2400" dirty="0"/>
              <a:t>La etiqueta </a:t>
            </a:r>
            <a:r>
              <a:rPr lang="es-ES" sz="2400" b="1" dirty="0"/>
              <a:t>&lt;</a:t>
            </a:r>
            <a:r>
              <a:rPr lang="es-ES" sz="2400" b="1" dirty="0" err="1"/>
              <a:t>dt</a:t>
            </a:r>
            <a:r>
              <a:rPr lang="es-ES" sz="2400" b="1" dirty="0"/>
              <a:t>&gt; </a:t>
            </a:r>
            <a:r>
              <a:rPr lang="es-ES" sz="2400" dirty="0"/>
              <a:t>viene de los términos “</a:t>
            </a:r>
            <a:r>
              <a:rPr lang="es-ES" sz="2400" dirty="0" err="1"/>
              <a:t>Definition</a:t>
            </a:r>
            <a:r>
              <a:rPr lang="es-ES" sz="2400" dirty="0"/>
              <a:t> </a:t>
            </a:r>
            <a:r>
              <a:rPr lang="es-ES" sz="2400" dirty="0" err="1"/>
              <a:t>term</a:t>
            </a:r>
            <a:r>
              <a:rPr lang="es-ES" sz="2400" dirty="0"/>
              <a:t>” y dentro de ella irá el término que vamos a definir. Dentro de &lt;</a:t>
            </a:r>
            <a:r>
              <a:rPr lang="es-ES" sz="2400" dirty="0" err="1"/>
              <a:t>dt</a:t>
            </a:r>
            <a:r>
              <a:rPr lang="es-ES" sz="2400" dirty="0"/>
              <a:t>&gt; iría el título de la definición.</a:t>
            </a:r>
          </a:p>
          <a:p>
            <a:pPr marL="233363" lvl="0" indent="-233363" algn="just">
              <a:spcAft>
                <a:spcPct val="75000"/>
              </a:spcAft>
              <a:buClr>
                <a:srgbClr val="FF9900"/>
              </a:buClr>
            </a:pPr>
            <a:r>
              <a:rPr lang="es-ES" sz="2400" dirty="0"/>
              <a:t>La etiqueta </a:t>
            </a:r>
            <a:r>
              <a:rPr lang="es-ES" sz="2400" b="1" dirty="0"/>
              <a:t>&lt;</a:t>
            </a:r>
            <a:r>
              <a:rPr lang="es-ES" sz="2400" b="1" dirty="0" err="1"/>
              <a:t>dd</a:t>
            </a:r>
            <a:r>
              <a:rPr lang="es-ES" sz="2400" b="1" dirty="0"/>
              <a:t>&gt; </a:t>
            </a:r>
            <a:r>
              <a:rPr lang="es-ES" sz="2400" dirty="0"/>
              <a:t>viene de los términos “</a:t>
            </a:r>
            <a:r>
              <a:rPr lang="es-ES" sz="2400" dirty="0" err="1"/>
              <a:t>Definition</a:t>
            </a:r>
            <a:r>
              <a:rPr lang="es-ES" sz="2400" dirty="0"/>
              <a:t> </a:t>
            </a:r>
            <a:r>
              <a:rPr lang="es-ES" sz="2400" dirty="0" err="1"/>
              <a:t>description</a:t>
            </a:r>
            <a:r>
              <a:rPr lang="es-ES" sz="2400" dirty="0"/>
              <a:t>” y nos dice que dentro de ésta irá la definición.</a:t>
            </a:r>
            <a:r>
              <a:rPr lang="es-ES" sz="2400"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lgn="just">
              <a:spcAft>
                <a:spcPct val="75000"/>
              </a:spcAft>
              <a:buClr>
                <a:srgbClr val="FF9900"/>
              </a:buClr>
            </a:pPr>
            <a:r>
              <a:rPr lang="es-ES" sz="2400" dirty="0"/>
              <a:t>Si escribimos varios listados de definición, éstas se separarán automáticamente entre ellas para facilitar su diferenciación.</a:t>
            </a:r>
          </a:p>
          <a:p>
            <a:pPr marL="233363" lvl="0" indent="-233363">
              <a:spcAft>
                <a:spcPct val="75000"/>
              </a:spcAft>
              <a:buClr>
                <a:srgbClr val="FF9900"/>
              </a:buClr>
              <a:buNone/>
            </a:pPr>
            <a:r>
              <a:rPr lang="es-ES" sz="2400" dirty="0"/>
              <a:t>   &lt;dl&gt;</a:t>
            </a:r>
            <a:br>
              <a:rPr lang="es-ES" sz="2400" dirty="0"/>
            </a:br>
            <a:r>
              <a:rPr lang="es-ES" sz="2400" dirty="0"/>
              <a:t>   &lt;</a:t>
            </a:r>
            <a:r>
              <a:rPr lang="es-ES" sz="2400" dirty="0" err="1"/>
              <a:t>dt</a:t>
            </a:r>
            <a:r>
              <a:rPr lang="es-ES" sz="2400" dirty="0"/>
              <a:t>&gt;Aquí va el término que definiremos&lt;/</a:t>
            </a:r>
            <a:r>
              <a:rPr lang="es-ES" sz="2400" dirty="0" err="1"/>
              <a:t>dt</a:t>
            </a:r>
            <a:r>
              <a:rPr lang="es-ES" sz="2400" dirty="0"/>
              <a:t>&gt;</a:t>
            </a:r>
            <a:br>
              <a:rPr lang="es-ES" sz="2400" dirty="0"/>
            </a:br>
            <a:r>
              <a:rPr lang="es-ES" sz="2400" dirty="0"/>
              <a:t>   &lt;</a:t>
            </a:r>
            <a:r>
              <a:rPr lang="es-ES" sz="2400" dirty="0" err="1"/>
              <a:t>dd</a:t>
            </a:r>
            <a:r>
              <a:rPr lang="es-ES" sz="2400" dirty="0"/>
              <a:t>&gt;Y aquí dentro irá la definición propiamente     dicha.&lt;/</a:t>
            </a:r>
            <a:r>
              <a:rPr lang="es-ES" sz="2400" dirty="0" err="1"/>
              <a:t>dd</a:t>
            </a:r>
            <a:r>
              <a:rPr lang="es-ES" sz="2400" dirty="0"/>
              <a:t>&gt;</a:t>
            </a:r>
            <a:br>
              <a:rPr lang="es-ES" sz="2400" dirty="0"/>
            </a:br>
            <a:r>
              <a:rPr lang="es-ES" sz="2400" dirty="0"/>
              <a:t>&lt;/dl&gt;</a:t>
            </a:r>
            <a:br>
              <a:rPr lang="es-ES" sz="2400" dirty="0"/>
            </a:br>
            <a:r>
              <a:rPr lang="es-ES" sz="2400" dirty="0"/>
              <a:t>&lt;dl&gt;</a:t>
            </a:r>
            <a:br>
              <a:rPr lang="es-ES" sz="2400" dirty="0"/>
            </a:br>
            <a:r>
              <a:rPr lang="es-ES" sz="2400" dirty="0"/>
              <a:t>   &lt;</a:t>
            </a:r>
            <a:r>
              <a:rPr lang="es-ES" sz="2400" dirty="0" err="1"/>
              <a:t>dt</a:t>
            </a:r>
            <a:r>
              <a:rPr lang="es-ES" sz="2400" dirty="0"/>
              <a:t>&gt;Aquí va la segunda definición&lt;/</a:t>
            </a:r>
            <a:r>
              <a:rPr lang="es-ES" sz="2400" dirty="0" err="1"/>
              <a:t>dt</a:t>
            </a:r>
            <a:r>
              <a:rPr lang="es-ES" sz="2400" dirty="0"/>
              <a:t>&gt;</a:t>
            </a:r>
            <a:br>
              <a:rPr lang="es-ES" sz="2400" dirty="0"/>
            </a:br>
            <a:r>
              <a:rPr lang="es-ES" sz="2400" dirty="0"/>
              <a:t>   &lt;</a:t>
            </a:r>
            <a:r>
              <a:rPr lang="es-ES" sz="2400" dirty="0" err="1"/>
              <a:t>dd</a:t>
            </a:r>
            <a:r>
              <a:rPr lang="es-ES" sz="2400" dirty="0"/>
              <a:t>&gt;Y aquí dentro irá la segunda definición, separada    automáticamente de la anterior.&lt;/</a:t>
            </a:r>
            <a:r>
              <a:rPr lang="es-ES" sz="2400" dirty="0" err="1"/>
              <a:t>dd</a:t>
            </a:r>
            <a:r>
              <a:rPr lang="es-ES" sz="2400" dirty="0"/>
              <a:t>&gt;</a:t>
            </a:r>
            <a:br>
              <a:rPr lang="es-ES" sz="2400" dirty="0"/>
            </a:br>
            <a:r>
              <a:rPr lang="es-ES" sz="2400" dirty="0"/>
              <a:t>&lt;/dl&gt;</a:t>
            </a:r>
            <a:r>
              <a:rPr lang="es-ES" sz="2400"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b="1" dirty="0">
                <a:solidFill>
                  <a:srgbClr val="FFFFFF"/>
                </a:solidFill>
              </a:rPr>
              <a:t>Enlaces (links) y direccionamientos</a:t>
            </a:r>
          </a:p>
          <a:p>
            <a:pPr marL="633413" lvl="1" indent="-233363">
              <a:spcAft>
                <a:spcPct val="75000"/>
              </a:spcAft>
              <a:buClr>
                <a:srgbClr val="FF9900"/>
              </a:buClr>
            </a:pPr>
            <a:r>
              <a:rPr lang="es-ES" dirty="0">
                <a:solidFill>
                  <a:srgbClr val="FFFFFF"/>
                </a:solidFill>
              </a:rPr>
              <a:t>Una de las características que más ha influido, junto con las imágenes al desarrollo de la Web.</a:t>
            </a:r>
          </a:p>
          <a:p>
            <a:pPr marL="633413" lvl="1" indent="-233363">
              <a:spcAft>
                <a:spcPct val="75000"/>
              </a:spcAft>
              <a:buClr>
                <a:srgbClr val="FF9900"/>
              </a:buClr>
            </a:pPr>
            <a:r>
              <a:rPr lang="es-ES" dirty="0"/>
              <a:t>El atributo más importante de la etiqueta &lt;a&gt; es </a:t>
            </a:r>
            <a:r>
              <a:rPr lang="es-ES" dirty="0" err="1"/>
              <a:t>href</a:t>
            </a:r>
            <a:r>
              <a:rPr lang="es-ES" dirty="0"/>
              <a:t>, que se utiliza para indicar la URL a la que apunta el enlace. Cuando el usuario pincha sobre un enlace, el navegador se dirige a la URL del recurso indicado mediante </a:t>
            </a:r>
            <a:r>
              <a:rPr lang="es-ES" dirty="0" err="1"/>
              <a:t>href</a:t>
            </a:r>
            <a:r>
              <a:rPr lang="es-ES" dirty="0"/>
              <a:t>. Las URL de los enlaces pueden ser absolutas, relativas, internas y externas.</a:t>
            </a:r>
            <a:endParaRPr lang="es-ES" dirty="0">
              <a:solidFill>
                <a:srgbClr val="FFFFFF"/>
              </a:solidFill>
            </a:endParaRPr>
          </a:p>
          <a:p>
            <a:pPr marL="633413" lvl="1" indent="-233363">
              <a:spcAft>
                <a:spcPct val="75000"/>
              </a:spcAft>
              <a:buClr>
                <a:srgbClr val="FF9900"/>
              </a:buClr>
            </a:pPr>
            <a:r>
              <a:rPr lang="es-ES" dirty="0">
                <a:solidFill>
                  <a:srgbClr val="FFFFFF"/>
                </a:solidFill>
              </a:rPr>
              <a:t>La estructura de un enlace es la siguiente:</a:t>
            </a:r>
          </a:p>
          <a:p>
            <a:pPr marL="633413" lvl="1" indent="-233363">
              <a:spcAft>
                <a:spcPct val="75000"/>
              </a:spcAft>
              <a:buClr>
                <a:srgbClr val="FF9900"/>
              </a:buClr>
              <a:buNone/>
            </a:pPr>
            <a:r>
              <a:rPr lang="es-ES" dirty="0">
                <a:solidFill>
                  <a:srgbClr val="FFFFFF"/>
                </a:solidFill>
              </a:rPr>
              <a:t>	      </a:t>
            </a:r>
            <a:r>
              <a:rPr lang="es-ES" sz="1600" dirty="0">
                <a:solidFill>
                  <a:srgbClr val="FFFFFF"/>
                </a:solidFill>
              </a:rPr>
              <a:t>&lt;a </a:t>
            </a:r>
            <a:r>
              <a:rPr lang="es-ES" sz="1600" dirty="0" err="1">
                <a:solidFill>
                  <a:srgbClr val="FFFFFF"/>
                </a:solidFill>
              </a:rPr>
              <a:t>href</a:t>
            </a:r>
            <a:r>
              <a:rPr lang="es-ES" sz="1600" dirty="0">
                <a:solidFill>
                  <a:srgbClr val="FFFFFF"/>
                </a:solidFill>
              </a:rPr>
              <a:t>=“URL”&gt; texto del enlace &lt;/a&gt;</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r>
              <a:rPr lang="es-ES" sz="2000" dirty="0"/>
              <a:t>Compatibilidad</a:t>
            </a:r>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lgn="just" eaLnBrk="1" hangingPunct="1">
              <a:spcAft>
                <a:spcPct val="75000"/>
              </a:spcAft>
              <a:buClr>
                <a:srgbClr val="FF9900"/>
              </a:buClr>
            </a:pPr>
            <a:r>
              <a:rPr lang="es-ES" sz="2400" dirty="0"/>
              <a:t>El navegador de nuestro ordenador es el que interpreta el código HTML.</a:t>
            </a:r>
          </a:p>
          <a:p>
            <a:pPr marL="233363" indent="-233363" algn="just" eaLnBrk="1" hangingPunct="1">
              <a:spcAft>
                <a:spcPct val="75000"/>
              </a:spcAft>
              <a:buClr>
                <a:srgbClr val="FF9900"/>
              </a:buClr>
            </a:pPr>
            <a:r>
              <a:rPr lang="es-ES" sz="2400" dirty="0"/>
              <a:t>Los navegadores actuales pretenden ser compatibles con la última versión de HTML, para poder interpretar el mayor número posible de etiquetas.</a:t>
            </a:r>
          </a:p>
          <a:p>
            <a:pPr marL="233363" indent="-233363" algn="just" eaLnBrk="1" hangingPunct="1">
              <a:spcAft>
                <a:spcPct val="75000"/>
              </a:spcAft>
              <a:buClr>
                <a:srgbClr val="FF9900"/>
              </a:buClr>
            </a:pPr>
            <a:r>
              <a:rPr lang="es-ES" sz="2400" dirty="0"/>
              <a:t>Será necesario instalar extensiones a los navegadores para que puedan ser compatibles con las últimas versiones. (Hoy en día es casi seguro que no sea necesario)</a:t>
            </a:r>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a:ln>
                  <a:noFill/>
                </a:ln>
                <a:solidFill>
                  <a:srgbClr val="005AB4"/>
                </a:solidFill>
                <a:effectLst/>
                <a:uLnTx/>
                <a:uFillTx/>
                <a:latin typeface="+mj-lt"/>
                <a:ea typeface="+mj-ea"/>
                <a:cs typeface="+mj-cs"/>
              </a:rPr>
              <a:t>		</a:t>
            </a:r>
            <a:endParaRPr kumimoji="0" lang="es-ES" sz="32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lgn="just">
              <a:spcAft>
                <a:spcPct val="75000"/>
              </a:spcAft>
              <a:buClr>
                <a:srgbClr val="FF9900"/>
              </a:buClr>
            </a:pPr>
            <a:r>
              <a:rPr lang="es-ES" sz="2400" dirty="0"/>
              <a:t>Con la definición anterior, por ejemplo, para crear un enlace que apunte a la página principal de la Academia </a:t>
            </a:r>
            <a:r>
              <a:rPr lang="es-ES" sz="2400" dirty="0" err="1"/>
              <a:t>xxxx</a:t>
            </a:r>
            <a:endParaRPr lang="es-ES" sz="2400" dirty="0"/>
          </a:p>
          <a:p>
            <a:pPr marL="233363" indent="-233363">
              <a:spcAft>
                <a:spcPct val="75000"/>
              </a:spcAft>
              <a:buClr>
                <a:srgbClr val="FF9900"/>
              </a:buClr>
              <a:buNone/>
            </a:pPr>
            <a:r>
              <a:rPr lang="es-ES" sz="2400" dirty="0">
                <a:solidFill>
                  <a:srgbClr val="FFFFFF"/>
                </a:solidFill>
              </a:rPr>
              <a:t>	</a:t>
            </a:r>
            <a:r>
              <a:rPr lang="pt-BR" sz="2400" dirty="0"/>
              <a:t>&lt;a </a:t>
            </a:r>
            <a:r>
              <a:rPr lang="pt-BR" sz="2400" dirty="0" err="1"/>
              <a:t>href</a:t>
            </a:r>
            <a:r>
              <a:rPr lang="pt-BR" sz="2400" dirty="0"/>
              <a:t>="http://www.academiaxxxx.com"&gt;Página principal de Academia &lt;/a&gt;</a:t>
            </a:r>
          </a:p>
          <a:p>
            <a:pPr marL="233363" lvl="0" indent="-233363">
              <a:spcAft>
                <a:spcPct val="75000"/>
              </a:spcAft>
              <a:buClr>
                <a:srgbClr val="FF9900"/>
              </a:buClr>
            </a:pPr>
            <a:r>
              <a:rPr lang="es-ES" sz="2400" dirty="0"/>
              <a:t>Como el atributo </a:t>
            </a:r>
            <a:r>
              <a:rPr lang="es-ES" sz="2400" dirty="0" err="1"/>
              <a:t>href</a:t>
            </a:r>
            <a:r>
              <a:rPr lang="es-ES" sz="2400" dirty="0"/>
              <a:t> indica una URL, un enlace puede apuntar a cualquier tipo de recurso al que pueda acceder el navegador. El siguiente enlace apunta a una imagen, que se mostrará en el navegador cuando el usuario pinche sobre el enlace:</a:t>
            </a:r>
          </a:p>
          <a:p>
            <a:pPr marL="233363" lvl="0" indent="-233363">
              <a:spcAft>
                <a:spcPct val="75000"/>
              </a:spcAft>
              <a:buClr>
                <a:srgbClr val="FF9900"/>
              </a:buClr>
              <a:buNone/>
            </a:pPr>
            <a:r>
              <a:rPr lang="es-ES" sz="2200" dirty="0"/>
              <a:t>&lt;a </a:t>
            </a:r>
            <a:r>
              <a:rPr lang="es-ES" sz="2200" dirty="0" err="1"/>
              <a:t>href</a:t>
            </a:r>
            <a:r>
              <a:rPr lang="es-ES" sz="2200" dirty="0"/>
              <a:t>="http://www.ejemplo.com/fondoescritorio.jpg"&gt;Imagen para un fondo de escritorio&lt;/a&gt;</a:t>
            </a:r>
            <a:endParaRPr lang="es-ES" sz="22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t>De la misma forma, los enlaces pueden apuntar directamente a documentos PDF, Word, etc.</a:t>
            </a:r>
          </a:p>
          <a:p>
            <a:pPr marL="233363" indent="-233363">
              <a:spcAft>
                <a:spcPct val="75000"/>
              </a:spcAft>
              <a:buClr>
                <a:srgbClr val="FF9900"/>
              </a:buClr>
              <a:buNone/>
            </a:pPr>
            <a:r>
              <a:rPr lang="es-ES" sz="2400" dirty="0">
                <a:solidFill>
                  <a:srgbClr val="FFFFFF"/>
                </a:solidFill>
              </a:rPr>
              <a:t>	</a:t>
            </a:r>
            <a:r>
              <a:rPr lang="es-ES" sz="2400" dirty="0"/>
              <a:t>&lt;a </a:t>
            </a:r>
            <a:r>
              <a:rPr lang="es-ES" sz="2400" dirty="0" err="1"/>
              <a:t>href</a:t>
            </a:r>
            <a:r>
              <a:rPr lang="es-ES" sz="2400" dirty="0"/>
              <a:t>="http://www.ejemplo.com/informe.pdf"&gt;Descargar informe completo [PDF]&lt;/a&gt; </a:t>
            </a:r>
          </a:p>
          <a:p>
            <a:pPr marL="233363" indent="-233363">
              <a:spcAft>
                <a:spcPct val="75000"/>
              </a:spcAft>
              <a:buClr>
                <a:srgbClr val="FF9900"/>
              </a:buClr>
              <a:buNone/>
            </a:pPr>
            <a:r>
              <a:rPr lang="es-ES" sz="2400" dirty="0"/>
              <a:t>	&lt;a </a:t>
            </a:r>
            <a:r>
              <a:rPr lang="es-ES" sz="2400" dirty="0" err="1"/>
              <a:t>href</a:t>
            </a:r>
            <a:r>
              <a:rPr lang="es-ES" sz="2400" dirty="0"/>
              <a:t>="http://www.ejemplo.com/informe.doc"&gt;Descargar informe completo [DOC]&lt;/a&gt;</a:t>
            </a:r>
          </a:p>
          <a:p>
            <a:pPr marL="233363" indent="-233363">
              <a:spcAft>
                <a:spcPct val="75000"/>
              </a:spcAft>
              <a:buClr>
                <a:srgbClr val="FF9900"/>
              </a:buClr>
            </a:pPr>
            <a:r>
              <a:rPr lang="es-ES" sz="2400" dirty="0"/>
              <a:t>Un truco muy útil con los enlaces es el uso de URL relativas para poder volver al inicio del sitio web desde cualquier página web interior:</a:t>
            </a:r>
          </a:p>
          <a:p>
            <a:pPr marL="233363" indent="-233363">
              <a:spcAft>
                <a:spcPct val="75000"/>
              </a:spcAft>
              <a:buClr>
                <a:srgbClr val="FF9900"/>
              </a:buClr>
              <a:buNone/>
            </a:pPr>
            <a:r>
              <a:rPr lang="es-ES" sz="2400" dirty="0"/>
              <a:t>	&lt;a </a:t>
            </a:r>
            <a:r>
              <a:rPr lang="es-ES" sz="2400" dirty="0" err="1"/>
              <a:t>href</a:t>
            </a:r>
            <a:r>
              <a:rPr lang="es-ES" sz="2400" dirty="0"/>
              <a:t>="/"&gt;Volver al inicio&lt;/a&gt;</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lgn="just">
              <a:spcAft>
                <a:spcPct val="75000"/>
              </a:spcAft>
              <a:buClr>
                <a:srgbClr val="FF9900"/>
              </a:buClr>
            </a:pPr>
            <a:r>
              <a:rPr lang="es-ES" sz="2400" dirty="0"/>
              <a:t>El enlace anterior utiliza una URL relativa con una ruta que apunta directamente a la raíz del servidor. Para obtener la URL absoluta, el navegador añade el mismo protocolo y el mismo nombre de servidor de la página en la que se encuentra el enlace. El resultado es que cuando se pincha ese enlace, siempre se vuelve al inicio del sitio web, </a:t>
            </a:r>
            <a:r>
              <a:rPr lang="es-ES" sz="2400" dirty="0" err="1"/>
              <a:t>independientemende</a:t>
            </a:r>
            <a:r>
              <a:rPr lang="es-ES" sz="2400" dirty="0"/>
              <a:t> de la página en la que se incluya el enlace.</a:t>
            </a:r>
          </a:p>
          <a:p>
            <a:pPr marL="233363" indent="-233363" algn="just">
              <a:spcAft>
                <a:spcPct val="75000"/>
              </a:spcAft>
              <a:buClr>
                <a:srgbClr val="FF9900"/>
              </a:buClr>
            </a:pPr>
            <a:r>
              <a:rPr lang="es-ES" sz="2400" dirty="0"/>
              <a:t>El otro atributo básico de la etiqueta &lt;a&gt; es </a:t>
            </a:r>
            <a:r>
              <a:rPr lang="es-ES" sz="2400" dirty="0" err="1"/>
              <a:t>name</a:t>
            </a:r>
            <a:r>
              <a:rPr lang="es-ES" sz="2400" dirty="0"/>
              <a:t>, que permite definir enlaces dentro de una misma página web. Si una página es muy larga, puede ser útil mostrar enlaces de tipo "Saltar hasta la segunda sección”, etc.</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t>El atributo </a:t>
            </a:r>
            <a:r>
              <a:rPr lang="es-ES" sz="2400" dirty="0" err="1"/>
              <a:t>name</a:t>
            </a:r>
            <a:r>
              <a:rPr lang="es-ES" sz="2400" dirty="0"/>
              <a:t> permite crear "enlaces vacíos" que hacen referencia a secciones dentro de una misma página. Una vez definidos los "enlaces vacíos", es posible crear un enlace que apunte directamente a una sección concreta de una página.</a:t>
            </a:r>
          </a:p>
          <a:p>
            <a:pPr marL="633413" lvl="1" indent="-233363">
              <a:spcAft>
                <a:spcPct val="75000"/>
              </a:spcAft>
              <a:buClr>
                <a:srgbClr val="FF9900"/>
              </a:buClr>
              <a:buNone/>
            </a:pPr>
            <a:r>
              <a:rPr lang="es-ES" sz="1800" dirty="0"/>
              <a:t>&lt;a </a:t>
            </a:r>
            <a:r>
              <a:rPr lang="es-ES" sz="1800" dirty="0" err="1"/>
              <a:t>href</a:t>
            </a:r>
            <a:r>
              <a:rPr lang="es-ES" sz="1800" dirty="0"/>
              <a:t>="http://www.ejemplo.com/pagina1.html"&gt;</a:t>
            </a:r>
          </a:p>
          <a:p>
            <a:pPr marL="633413" lvl="1" indent="-233363">
              <a:spcAft>
                <a:spcPct val="75000"/>
              </a:spcAft>
              <a:buClr>
                <a:srgbClr val="FF9900"/>
              </a:buClr>
              <a:buNone/>
            </a:pPr>
            <a:r>
              <a:rPr lang="es-ES" sz="1800" dirty="0"/>
              <a:t>Enlace a la página 1</a:t>
            </a:r>
          </a:p>
          <a:p>
            <a:pPr marL="633413" lvl="1" indent="-233363">
              <a:spcAft>
                <a:spcPct val="75000"/>
              </a:spcAft>
              <a:buClr>
                <a:srgbClr val="FF9900"/>
              </a:buClr>
              <a:buNone/>
            </a:pPr>
            <a:r>
              <a:rPr lang="es-ES" sz="1800" dirty="0"/>
              <a:t>&lt;/a&gt;   </a:t>
            </a:r>
          </a:p>
          <a:p>
            <a:pPr marL="633413" lvl="1" indent="-233363">
              <a:spcAft>
                <a:spcPct val="75000"/>
              </a:spcAft>
              <a:buClr>
                <a:srgbClr val="FF9900"/>
              </a:buClr>
              <a:buNone/>
            </a:pPr>
            <a:r>
              <a:rPr lang="es-ES" sz="1800" dirty="0"/>
              <a:t>&lt;a </a:t>
            </a:r>
            <a:r>
              <a:rPr lang="es-ES" sz="1800" dirty="0" err="1"/>
              <a:t>href</a:t>
            </a:r>
            <a:r>
              <a:rPr lang="es-ES" sz="1800" dirty="0"/>
              <a:t>="http://www.ejemplo.com/pagina1.html#segunda_seccion"&gt;</a:t>
            </a:r>
          </a:p>
          <a:p>
            <a:pPr marL="633413" lvl="1" indent="-233363">
              <a:spcAft>
                <a:spcPct val="75000"/>
              </a:spcAft>
              <a:buClr>
                <a:srgbClr val="FF9900"/>
              </a:buClr>
              <a:buNone/>
            </a:pPr>
            <a:r>
              <a:rPr lang="es-ES" sz="1800" dirty="0"/>
              <a:t>Enlace a la sección 2 de la página 1</a:t>
            </a:r>
          </a:p>
          <a:p>
            <a:pPr marL="633413" lvl="1" indent="-233363">
              <a:spcAft>
                <a:spcPct val="75000"/>
              </a:spcAft>
              <a:buClr>
                <a:srgbClr val="FF9900"/>
              </a:buClr>
              <a:buNone/>
            </a:pPr>
            <a:r>
              <a:rPr lang="es-ES" sz="1800" dirty="0"/>
              <a:t>&lt;/a&gt;</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t>La sintaxis que se utiliza con estos enlaces es la misma que con los enlaces normales, salvo que se añade el símbolo # seguido del nombre de la sección a la que se apunta. Cuando el usuario pincha sobre uno de estos enlaces, el navegador accede a la página apuntada por la URL y baja directamente a la sección cuyo nombre se indica después del símbolo #.</a:t>
            </a:r>
          </a:p>
          <a:p>
            <a:pPr marL="233363" indent="-233363">
              <a:spcAft>
                <a:spcPct val="75000"/>
              </a:spcAft>
              <a:buClr>
                <a:srgbClr val="FF9900"/>
              </a:buClr>
            </a:pPr>
            <a:r>
              <a:rPr lang="es-ES" sz="2400" dirty="0"/>
              <a:t>También es posible utilizar este tipo de enlaces con URL relativas en una misma página.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dirty="0">
                <a:solidFill>
                  <a:srgbClr val="FFFFFF"/>
                </a:solidFill>
              </a:rPr>
              <a:t>Anclas: la URL se sustituye por un marcador en la misma página.</a:t>
            </a:r>
          </a:p>
          <a:p>
            <a:pPr marL="233363" lvl="0" indent="-233363">
              <a:spcAft>
                <a:spcPct val="75000"/>
              </a:spcAft>
              <a:buClr>
                <a:srgbClr val="FF9900"/>
              </a:buClr>
              <a:buNone/>
            </a:pPr>
            <a:r>
              <a:rPr lang="es-ES" dirty="0">
                <a:solidFill>
                  <a:srgbClr val="FFFFFF"/>
                </a:solidFill>
              </a:rPr>
              <a:t>	Ejemplo: salto al inicio de la página </a:t>
            </a:r>
          </a:p>
          <a:p>
            <a:pPr marL="233363" lvl="0" indent="-233363">
              <a:spcAft>
                <a:spcPct val="75000"/>
              </a:spcAft>
              <a:buClr>
                <a:srgbClr val="FF9900"/>
              </a:buClr>
              <a:buNone/>
            </a:pPr>
            <a:r>
              <a:rPr lang="es-ES" dirty="0">
                <a:solidFill>
                  <a:srgbClr val="FFFFFF"/>
                </a:solidFill>
              </a:rPr>
              <a:t>		    </a:t>
            </a:r>
            <a:r>
              <a:rPr lang="es-ES" sz="1600" dirty="0">
                <a:solidFill>
                  <a:srgbClr val="FFFFFF"/>
                </a:solidFill>
              </a:rPr>
              <a:t>&lt;a </a:t>
            </a:r>
            <a:r>
              <a:rPr lang="es-ES" sz="1600" dirty="0" err="1">
                <a:solidFill>
                  <a:srgbClr val="FFFFFF"/>
                </a:solidFill>
              </a:rPr>
              <a:t>href</a:t>
            </a:r>
            <a:r>
              <a:rPr lang="es-ES" sz="1600" dirty="0">
                <a:solidFill>
                  <a:srgbClr val="FFFFFF"/>
                </a:solidFill>
              </a:rPr>
              <a:t>=“#inicio”&gt; Ir al Inicio &lt;/a&gt;</a:t>
            </a:r>
          </a:p>
          <a:p>
            <a:pPr marL="233363" lvl="0" indent="-233363">
              <a:spcAft>
                <a:spcPct val="75000"/>
              </a:spcAft>
              <a:buClr>
                <a:srgbClr val="FF9900"/>
              </a:buClr>
              <a:buNone/>
            </a:pPr>
            <a:r>
              <a:rPr lang="es-ES" sz="1600" dirty="0">
                <a:solidFill>
                  <a:srgbClr val="FFFFFF"/>
                </a:solidFill>
              </a:rPr>
              <a:t>		      </a:t>
            </a:r>
            <a:r>
              <a:rPr lang="es-ES" dirty="0">
                <a:solidFill>
                  <a:srgbClr val="FFFFFF"/>
                </a:solidFill>
              </a:rPr>
              <a:t>y en el sitio donde queremos saltar</a:t>
            </a:r>
          </a:p>
          <a:p>
            <a:pPr marL="233363" lvl="0" indent="-233363">
              <a:spcAft>
                <a:spcPct val="75000"/>
              </a:spcAft>
              <a:buClr>
                <a:srgbClr val="FF9900"/>
              </a:buClr>
              <a:buNone/>
            </a:pPr>
            <a:r>
              <a:rPr lang="es-ES" dirty="0">
                <a:solidFill>
                  <a:srgbClr val="FFFFFF"/>
                </a:solidFill>
              </a:rPr>
              <a:t>		    </a:t>
            </a:r>
            <a:r>
              <a:rPr lang="es-ES" sz="1600" dirty="0">
                <a:solidFill>
                  <a:srgbClr val="FFFFFF"/>
                </a:solidFill>
              </a:rPr>
              <a:t>&lt;a </a:t>
            </a:r>
            <a:r>
              <a:rPr lang="es-ES" sz="1600" dirty="0" err="1">
                <a:solidFill>
                  <a:srgbClr val="FFFFFF"/>
                </a:solidFill>
              </a:rPr>
              <a:t>name</a:t>
            </a:r>
            <a:r>
              <a:rPr lang="es-ES" sz="1600" dirty="0">
                <a:solidFill>
                  <a:srgbClr val="FFFFFF"/>
                </a:solidFill>
              </a:rPr>
              <a:t>=“inicio”&gt; &lt;/a&gt;</a:t>
            </a:r>
          </a:p>
          <a:p>
            <a:pPr marL="233363" lvl="0" indent="-233363">
              <a:spcAft>
                <a:spcPct val="75000"/>
              </a:spcAft>
              <a:buClr>
                <a:srgbClr val="FF9900"/>
              </a:buClr>
              <a:buNone/>
            </a:pPr>
            <a:r>
              <a:rPr lang="es-ES"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t>Los enlaces directos a secciones también funcionan con el atributo id de cualquier elemento.</a:t>
            </a:r>
          </a:p>
          <a:p>
            <a:pPr marL="233363" lvl="0" indent="-233363">
              <a:spcAft>
                <a:spcPct val="75000"/>
              </a:spcAft>
              <a:buClr>
                <a:srgbClr val="FF9900"/>
              </a:buClr>
            </a:pPr>
            <a:r>
              <a:rPr lang="es-ES" dirty="0"/>
              <a:t>El nombre de la sección que se indica después del símbolo # puede utilizar el valor de los atributos id de cualquier elemento. De hecho, se recomienda utilizar los atributos id de los elementos ya existentes en la página en vez de crear "enlaces vacíos" de tipo &lt;a </a:t>
            </a:r>
            <a:r>
              <a:rPr lang="es-ES" dirty="0" err="1"/>
              <a:t>name</a:t>
            </a:r>
            <a:r>
              <a:rPr lang="es-ES" dirty="0"/>
              <a:t>="</a:t>
            </a:r>
            <a:r>
              <a:rPr lang="es-ES" dirty="0" err="1"/>
              <a:t>nombre_seccion</a:t>
            </a:r>
            <a:r>
              <a:rPr lang="es-ES"/>
              <a:t>"&gt;&lt;/a&gt;.</a:t>
            </a:r>
            <a:r>
              <a:rPr lang="es-ES"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200" dirty="0"/>
              <a:t>Cuando se pincha sobre algunos enlaces, el navegador abandona el sitio web para acceder a páginas que se encuentran en otros sitios. Estos enlaces se conocen como "enlaces externos". </a:t>
            </a:r>
          </a:p>
          <a:p>
            <a:pPr marL="233363" lvl="0" indent="-233363">
              <a:spcAft>
                <a:spcPct val="75000"/>
              </a:spcAft>
              <a:buClr>
                <a:srgbClr val="FF9900"/>
              </a:buClr>
            </a:pPr>
            <a:r>
              <a:rPr lang="es-ES" sz="2200" dirty="0"/>
              <a:t>La mayoría de enlaces de un sitio web apuntan a páginas del propio sitio web, por lo que se denominan "enlaces internos". </a:t>
            </a:r>
          </a:p>
          <a:p>
            <a:pPr marL="233363" lvl="0" indent="-233363">
              <a:spcAft>
                <a:spcPct val="75000"/>
              </a:spcAft>
              <a:buClr>
                <a:srgbClr val="FF9900"/>
              </a:buClr>
            </a:pPr>
            <a:r>
              <a:rPr lang="es-ES" sz="2200" dirty="0"/>
              <a:t>Las </a:t>
            </a:r>
            <a:r>
              <a:rPr lang="es-ES" sz="2200" b="1" dirty="0"/>
              <a:t>URL absolutas</a:t>
            </a:r>
            <a:r>
              <a:rPr lang="es-ES" sz="2200" dirty="0"/>
              <a:t> incluyen todas las partes de la URL (protocolo, servidor y ruta) por lo que no se necesita más información para obtener el recurso enlazado. </a:t>
            </a:r>
          </a:p>
          <a:p>
            <a:pPr marL="233363" lvl="0" indent="-233363">
              <a:spcAft>
                <a:spcPct val="75000"/>
              </a:spcAft>
              <a:buClr>
                <a:srgbClr val="FF9900"/>
              </a:buClr>
            </a:pPr>
            <a:r>
              <a:rPr lang="es-ES" sz="2200" dirty="0"/>
              <a:t>Las </a:t>
            </a:r>
            <a:r>
              <a:rPr lang="es-ES" sz="2200" b="1" dirty="0"/>
              <a:t>URL relativas</a:t>
            </a:r>
            <a:r>
              <a:rPr lang="es-ES" sz="2200" dirty="0"/>
              <a:t> prescinden de algunas partes de las URL para hacerlas más breves. Como se trata de URL incompletas, es necesario disponer de información adicional para obtener el recurso enlazado. </a:t>
            </a:r>
            <a:r>
              <a:rPr lang="es-ES" dirty="0"/>
              <a:t> </a:t>
            </a:r>
            <a:r>
              <a:rPr lang="es-ES"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t>Las URL relativas se construyen a partir de las URL absolutas y prescinden de la parte del protocolo, del nombre del servidor e incluso de parte o toda la ruta del recurso enlazado. </a:t>
            </a:r>
          </a:p>
          <a:p>
            <a:pPr marL="233363" lvl="0" indent="-233363">
              <a:spcAft>
                <a:spcPct val="75000"/>
              </a:spcAft>
              <a:buClr>
                <a:srgbClr val="FF9900"/>
              </a:buClr>
            </a:pPr>
            <a:r>
              <a:rPr lang="es-ES" sz="2400" dirty="0"/>
              <a:t>Escribir las URL completas cuesta mucho tiempo y hace imposible cambiar la ubicación de los contenidos de un sitio web. Por ese motivo, casi todos los sitios web de Internet utilizan URL relativas siempre que es posible.</a:t>
            </a:r>
            <a:r>
              <a:rPr lang="es-ES" sz="2200" dirty="0"/>
              <a:t> </a:t>
            </a:r>
            <a:r>
              <a:rPr lang="es-ES" dirty="0"/>
              <a:t> </a:t>
            </a:r>
          </a:p>
          <a:p>
            <a:pPr marL="233363" lvl="0" indent="-233363">
              <a:spcAft>
                <a:spcPct val="75000"/>
              </a:spcAft>
              <a:buClr>
                <a:srgbClr val="FF9900"/>
              </a:buClr>
            </a:pPr>
            <a:r>
              <a:rPr lang="es-ES" sz="2400" dirty="0"/>
              <a:t>Las URL relativas aprovechan la inteligencia de los navegadores para crear URL incompletas que los navegadores pueden completar deduciendo la información que falta.	</a:t>
            </a:r>
            <a:r>
              <a:rPr lang="es-ES"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200" dirty="0"/>
              <a:t>URL absoluta: http://www.ejemplo.com/ruta1/ruta2/pagina2.html </a:t>
            </a:r>
          </a:p>
          <a:p>
            <a:pPr marL="233363" lvl="0" indent="-233363">
              <a:spcAft>
                <a:spcPct val="75000"/>
              </a:spcAft>
              <a:buClr>
                <a:srgbClr val="FF9900"/>
              </a:buClr>
            </a:pPr>
            <a:r>
              <a:rPr lang="es-ES" sz="2200" dirty="0"/>
              <a:t>URL relativa: /ruta1/ruta2/pagina2.html</a:t>
            </a:r>
          </a:p>
          <a:p>
            <a:pPr marL="233363" lvl="0" indent="-233363">
              <a:spcAft>
                <a:spcPct val="75000"/>
              </a:spcAft>
              <a:buClr>
                <a:srgbClr val="FF9900"/>
              </a:buClr>
            </a:pPr>
            <a:r>
              <a:rPr lang="es-ES" sz="2400" dirty="0"/>
              <a:t>Cuando el navegador encuentra la URL /ruta1/ruta2/pagina2.html, realiza el siguiente proceso</a:t>
            </a:r>
          </a:p>
          <a:p>
            <a:pPr marL="633413" lvl="1" indent="-233363">
              <a:spcAft>
                <a:spcPct val="75000"/>
              </a:spcAft>
              <a:buClr>
                <a:srgbClr val="FF9900"/>
              </a:buClr>
            </a:pPr>
            <a:r>
              <a:rPr lang="es-ES" sz="2200" dirty="0"/>
              <a:t>Se añaden las partes que faltan a la URL relativa para obtener la URL absoluta: http:// + www.ejemplo.com + /ruta1/ruta2/pagina2.html = http://www.ejemplo.com/ruta1/ruta2/pagina2.html.</a:t>
            </a:r>
          </a:p>
          <a:p>
            <a:pPr marL="633413" lvl="1" indent="-233363">
              <a:spcAft>
                <a:spcPct val="75000"/>
              </a:spcAft>
              <a:buClr>
                <a:srgbClr val="FF9900"/>
              </a:buClr>
              <a:buNone/>
            </a:pPr>
            <a:r>
              <a:rPr lang="es-ES" sz="2200" dirty="0"/>
              <a:t>	</a:t>
            </a:r>
            <a:r>
              <a:rPr lang="es-ES" sz="2200"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r>
              <a:rPr lang="es-ES" sz="2000" dirty="0"/>
              <a:t>Editores de Texto</a:t>
            </a:r>
            <a:endParaRPr lang="es-ES" dirty="0"/>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eaLnBrk="1" hangingPunct="1">
              <a:spcAft>
                <a:spcPct val="75000"/>
              </a:spcAft>
              <a:buClr>
                <a:srgbClr val="FF9900"/>
              </a:buClr>
            </a:pPr>
            <a:r>
              <a:rPr lang="es-ES" sz="2400" dirty="0"/>
              <a:t>Pueden ser de dos tipos:</a:t>
            </a:r>
          </a:p>
          <a:p>
            <a:pPr marL="633413" lvl="1" indent="-233363">
              <a:spcAft>
                <a:spcPct val="75000"/>
              </a:spcAft>
              <a:buClr>
                <a:srgbClr val="FF9900"/>
              </a:buClr>
            </a:pPr>
            <a:r>
              <a:rPr lang="es-ES" sz="2400" dirty="0"/>
              <a:t>Editores de texto plano: codifican las páginas utilizando el lenguaje HTML</a:t>
            </a:r>
          </a:p>
          <a:p>
            <a:pPr marL="633413" lvl="1" indent="-233363">
              <a:spcAft>
                <a:spcPct val="75000"/>
              </a:spcAft>
              <a:buClr>
                <a:srgbClr val="FF9900"/>
              </a:buClr>
            </a:pPr>
            <a:r>
              <a:rPr lang="es-ES" sz="2400" dirty="0"/>
              <a:t>Editores WYSIWYG ( </a:t>
            </a:r>
            <a:r>
              <a:rPr lang="es-ES" sz="2400" dirty="0" err="1"/>
              <a:t>What</a:t>
            </a:r>
            <a:r>
              <a:rPr lang="es-ES" sz="2400" dirty="0"/>
              <a:t> </a:t>
            </a:r>
            <a:r>
              <a:rPr lang="es-ES" sz="2400" dirty="0" err="1"/>
              <a:t>You</a:t>
            </a:r>
            <a:r>
              <a:rPr lang="es-ES" sz="2400" dirty="0"/>
              <a:t> </a:t>
            </a:r>
            <a:r>
              <a:rPr lang="es-ES" sz="2400" dirty="0" err="1"/>
              <a:t>See</a:t>
            </a:r>
            <a:r>
              <a:rPr lang="es-ES" sz="2400" dirty="0"/>
              <a:t> </a:t>
            </a:r>
            <a:r>
              <a:rPr lang="es-ES" sz="2400" dirty="0" err="1"/>
              <a:t>is</a:t>
            </a:r>
            <a:r>
              <a:rPr lang="es-ES" sz="2400" dirty="0"/>
              <a:t> </a:t>
            </a:r>
            <a:r>
              <a:rPr lang="es-ES" sz="2400" dirty="0" err="1"/>
              <a:t>What</a:t>
            </a:r>
            <a:r>
              <a:rPr lang="es-ES" sz="2400" dirty="0"/>
              <a:t> </a:t>
            </a:r>
            <a:r>
              <a:rPr lang="es-ES" sz="2400" dirty="0" err="1"/>
              <a:t>You</a:t>
            </a:r>
            <a:r>
              <a:rPr lang="es-ES" sz="2400" dirty="0"/>
              <a:t> </a:t>
            </a:r>
            <a:r>
              <a:rPr lang="es-ES" sz="2400" dirty="0" err="1"/>
              <a:t>Get</a:t>
            </a:r>
            <a:r>
              <a:rPr lang="es-ES" sz="2400" dirty="0"/>
              <a:t>) : permiten diseñar una página web como si estuviésemos escribiendo con un procesador de textos.</a:t>
            </a:r>
          </a:p>
        </p:txBody>
      </p:sp>
      <p:sp>
        <p:nvSpPr>
          <p:cNvPr id="5"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cSld>
  <p:clrMapOvr>
    <a:masterClrMapping/>
  </p:clrMapOvr>
  <p:transition spd="med">
    <p:wipe dir="d"/>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t>A continuación se muestran los cuatro tipos diferentes de URL relativas:</a:t>
            </a:r>
          </a:p>
          <a:p>
            <a:pPr marL="633413" lvl="1" indent="-233363">
              <a:spcAft>
                <a:spcPct val="75000"/>
              </a:spcAft>
              <a:buClr>
                <a:srgbClr val="FF9900"/>
              </a:buClr>
            </a:pPr>
            <a:r>
              <a:rPr lang="es-ES" sz="2200" dirty="0"/>
              <a:t>1) </a:t>
            </a:r>
            <a:r>
              <a:rPr lang="es-ES" sz="2200" b="1" dirty="0"/>
              <a:t>El origen y el destino del enlace se encuentran en el mismo directorio</a:t>
            </a:r>
          </a:p>
          <a:p>
            <a:pPr marL="633413" lvl="1" indent="-233363">
              <a:spcAft>
                <a:spcPct val="75000"/>
              </a:spcAft>
              <a:buClr>
                <a:srgbClr val="FF9900"/>
              </a:buClr>
              <a:buNone/>
            </a:pPr>
            <a:r>
              <a:rPr lang="es-ES" sz="2200" b="1" dirty="0"/>
              <a:t>   </a:t>
            </a:r>
            <a:r>
              <a:rPr lang="es-ES" sz="2200" dirty="0"/>
              <a:t>Si desde una página web se quiere enlazar un recurso que se encuentra en el mismo directorio del servidor, la URL relativa puede prescindir de todas las partes de la URL absoluta salvo el nombre del recurso enlazado.</a:t>
            </a:r>
            <a:r>
              <a:rPr lang="es-ES" sz="2600" dirty="0"/>
              <a:t>	</a:t>
            </a:r>
            <a:r>
              <a:rPr lang="es-ES" sz="2600"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buNone/>
            </a:pPr>
            <a:r>
              <a:rPr lang="es-ES" sz="2600" dirty="0"/>
              <a:t>	</a:t>
            </a:r>
            <a:r>
              <a:rPr lang="es-ES" sz="2600"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graphicFrame>
        <p:nvGraphicFramePr>
          <p:cNvPr id="6" name="5 Tabla"/>
          <p:cNvGraphicFramePr>
            <a:graphicFrameLocks noGrp="1"/>
          </p:cNvGraphicFramePr>
          <p:nvPr/>
        </p:nvGraphicFramePr>
        <p:xfrm>
          <a:off x="500742" y="1393367"/>
          <a:ext cx="8327572" cy="4310749"/>
        </p:xfrm>
        <a:graphic>
          <a:graphicData uri="http://schemas.openxmlformats.org/drawingml/2006/table">
            <a:tbl>
              <a:tblPr firstRow="1" bandRow="1">
                <a:tableStyleId>{5C22544A-7EE6-4342-B048-85BDC9FD1C3A}</a:tableStyleId>
              </a:tblPr>
              <a:tblGrid>
                <a:gridCol w="1937658">
                  <a:extLst>
                    <a:ext uri="{9D8B030D-6E8A-4147-A177-3AD203B41FA5}">
                      <a16:colId xmlns:a16="http://schemas.microsoft.com/office/drawing/2014/main" val="20000"/>
                    </a:ext>
                  </a:extLst>
                </a:gridCol>
                <a:gridCol w="6389914">
                  <a:extLst>
                    <a:ext uri="{9D8B030D-6E8A-4147-A177-3AD203B41FA5}">
                      <a16:colId xmlns:a16="http://schemas.microsoft.com/office/drawing/2014/main" val="20001"/>
                    </a:ext>
                  </a:extLst>
                </a:gridCol>
              </a:tblGrid>
              <a:tr h="811466">
                <a:tc>
                  <a:txBody>
                    <a:bodyPr/>
                    <a:lstStyle/>
                    <a:p>
                      <a:r>
                        <a:rPr lang="es-ES" dirty="0">
                          <a:solidFill>
                            <a:srgbClr val="002060"/>
                          </a:solidFill>
                        </a:rPr>
                        <a:t>Elemento</a:t>
                      </a:r>
                      <a:r>
                        <a:rPr lang="es-ES" baseline="0" dirty="0">
                          <a:solidFill>
                            <a:srgbClr val="002060"/>
                          </a:solidFill>
                        </a:rPr>
                        <a:t> </a:t>
                      </a:r>
                      <a:endParaRPr lang="es-ES" dirty="0">
                        <a:solidFill>
                          <a:srgbClr val="002060"/>
                        </a:solidFill>
                      </a:endParaRPr>
                    </a:p>
                  </a:txBody>
                  <a:tcPr/>
                </a:tc>
                <a:tc>
                  <a:txBody>
                    <a:bodyPr/>
                    <a:lstStyle/>
                    <a:p>
                      <a:r>
                        <a:rPr lang="es-ES" dirty="0"/>
                        <a:t>Valor</a:t>
                      </a:r>
                    </a:p>
                  </a:txBody>
                  <a:tcPr/>
                </a:tc>
                <a:extLst>
                  <a:ext uri="{0D108BD9-81ED-4DB2-BD59-A6C34878D82A}">
                    <a16:rowId xmlns:a16="http://schemas.microsoft.com/office/drawing/2014/main" val="10000"/>
                  </a:ext>
                </a:extLst>
              </a:tr>
              <a:tr h="895939">
                <a:tc>
                  <a:txBody>
                    <a:bodyPr/>
                    <a:lstStyle/>
                    <a:p>
                      <a:r>
                        <a:rPr lang="es-ES" sz="2200" dirty="0">
                          <a:solidFill>
                            <a:srgbClr val="002060"/>
                          </a:solidFill>
                        </a:rPr>
                        <a:t>Página origen</a:t>
                      </a:r>
                    </a:p>
                  </a:txBody>
                  <a:tcPr>
                    <a:solidFill>
                      <a:schemeClr val="accent2"/>
                    </a:solidFill>
                  </a:tcPr>
                </a:tc>
                <a:tc>
                  <a:txBody>
                    <a:bodyPr/>
                    <a:lstStyle/>
                    <a:p>
                      <a:r>
                        <a:rPr lang="es-ES" sz="2200" b="0" i="0" kern="1200" dirty="0">
                          <a:solidFill>
                            <a:srgbClr val="002060"/>
                          </a:solidFill>
                          <a:latin typeface="+mn-lt"/>
                          <a:ea typeface="+mn-ea"/>
                          <a:cs typeface="+mn-cs"/>
                        </a:rPr>
                        <a:t>http://www.ejemplo.com/ruta1/ruta2/ruta3/pagina1.html</a:t>
                      </a:r>
                      <a:endParaRPr lang="es-ES" sz="2200" dirty="0">
                        <a:solidFill>
                          <a:srgbClr val="002060"/>
                        </a:solidFill>
                      </a:endParaRPr>
                    </a:p>
                  </a:txBody>
                  <a:tcPr>
                    <a:solidFill>
                      <a:schemeClr val="accent2"/>
                    </a:solidFill>
                  </a:tcPr>
                </a:tc>
                <a:extLst>
                  <a:ext uri="{0D108BD9-81ED-4DB2-BD59-A6C34878D82A}">
                    <a16:rowId xmlns:a16="http://schemas.microsoft.com/office/drawing/2014/main" val="10001"/>
                  </a:ext>
                </a:extLst>
              </a:tr>
              <a:tr h="895939">
                <a:tc>
                  <a:txBody>
                    <a:bodyPr/>
                    <a:lstStyle/>
                    <a:p>
                      <a:r>
                        <a:rPr lang="es-ES" sz="2200" dirty="0">
                          <a:solidFill>
                            <a:srgbClr val="002060"/>
                          </a:solidFill>
                        </a:rPr>
                        <a:t>Página enlazada</a:t>
                      </a:r>
                    </a:p>
                  </a:txBody>
                  <a:tcPr>
                    <a:solidFill>
                      <a:schemeClr val="accent2"/>
                    </a:solidFill>
                  </a:tcPr>
                </a:tc>
                <a:tc>
                  <a:txBody>
                    <a:bodyPr/>
                    <a:lstStyle/>
                    <a:p>
                      <a:r>
                        <a:rPr lang="es-ES" sz="2200" b="0" i="0" kern="1200" dirty="0">
                          <a:solidFill>
                            <a:srgbClr val="002060"/>
                          </a:solidFill>
                          <a:latin typeface="+mn-lt"/>
                          <a:ea typeface="+mn-ea"/>
                          <a:cs typeface="+mn-cs"/>
                        </a:rPr>
                        <a:t>Página web llamada </a:t>
                      </a:r>
                      <a:r>
                        <a:rPr lang="es-ES" sz="2200" dirty="0">
                          <a:solidFill>
                            <a:srgbClr val="002060"/>
                          </a:solidFill>
                        </a:rPr>
                        <a:t>pagina2.html</a:t>
                      </a:r>
                      <a:r>
                        <a:rPr lang="es-ES" sz="2200" b="0" i="0" kern="1200" dirty="0">
                          <a:solidFill>
                            <a:srgbClr val="002060"/>
                          </a:solidFill>
                          <a:latin typeface="+mn-lt"/>
                          <a:ea typeface="+mn-ea"/>
                          <a:cs typeface="+mn-cs"/>
                        </a:rPr>
                        <a:t> y que se encuentra en el mismo directorio</a:t>
                      </a:r>
                      <a:endParaRPr lang="es-ES" sz="2200" dirty="0">
                        <a:solidFill>
                          <a:srgbClr val="002060"/>
                        </a:solidFill>
                      </a:endParaRPr>
                    </a:p>
                  </a:txBody>
                  <a:tcPr>
                    <a:solidFill>
                      <a:schemeClr val="accent2"/>
                    </a:solidFill>
                  </a:tcPr>
                </a:tc>
                <a:extLst>
                  <a:ext uri="{0D108BD9-81ED-4DB2-BD59-A6C34878D82A}">
                    <a16:rowId xmlns:a16="http://schemas.microsoft.com/office/drawing/2014/main" val="10002"/>
                  </a:ext>
                </a:extLst>
              </a:tr>
              <a:tr h="895939">
                <a:tc>
                  <a:txBody>
                    <a:bodyPr/>
                    <a:lstStyle/>
                    <a:p>
                      <a:r>
                        <a:rPr lang="es-ES" sz="2200" dirty="0">
                          <a:solidFill>
                            <a:srgbClr val="002060"/>
                          </a:solidFill>
                        </a:rPr>
                        <a:t>URL absoluta</a:t>
                      </a:r>
                    </a:p>
                  </a:txBody>
                  <a:tcPr>
                    <a:solidFill>
                      <a:schemeClr val="accent2"/>
                    </a:solidFill>
                  </a:tcPr>
                </a:tc>
                <a:tc>
                  <a:txBody>
                    <a:bodyPr/>
                    <a:lstStyle/>
                    <a:p>
                      <a:r>
                        <a:rPr lang="es-ES" sz="2200" b="0" i="0" kern="1200" dirty="0">
                          <a:solidFill>
                            <a:srgbClr val="002060"/>
                          </a:solidFill>
                          <a:latin typeface="+mn-lt"/>
                          <a:ea typeface="+mn-ea"/>
                          <a:cs typeface="+mn-cs"/>
                        </a:rPr>
                        <a:t>http://www.ejemplo.com/ruta1/ruta2/ruta3/pagina2.html</a:t>
                      </a:r>
                      <a:endParaRPr lang="es-ES" sz="2200" dirty="0">
                        <a:solidFill>
                          <a:srgbClr val="002060"/>
                        </a:solidFill>
                      </a:endParaRPr>
                    </a:p>
                  </a:txBody>
                  <a:tcPr>
                    <a:solidFill>
                      <a:schemeClr val="accent2"/>
                    </a:solidFill>
                  </a:tcPr>
                </a:tc>
                <a:extLst>
                  <a:ext uri="{0D108BD9-81ED-4DB2-BD59-A6C34878D82A}">
                    <a16:rowId xmlns:a16="http://schemas.microsoft.com/office/drawing/2014/main" val="10003"/>
                  </a:ext>
                </a:extLst>
              </a:tr>
              <a:tr h="811466">
                <a:tc>
                  <a:txBody>
                    <a:bodyPr/>
                    <a:lstStyle/>
                    <a:p>
                      <a:r>
                        <a:rPr lang="es-ES" sz="2200" dirty="0">
                          <a:solidFill>
                            <a:srgbClr val="002060"/>
                          </a:solidFill>
                        </a:rPr>
                        <a:t>URL relativa</a:t>
                      </a:r>
                    </a:p>
                  </a:txBody>
                  <a:tcPr>
                    <a:solidFill>
                      <a:schemeClr val="accent2"/>
                    </a:solidFill>
                  </a:tcPr>
                </a:tc>
                <a:tc>
                  <a:txBody>
                    <a:bodyPr/>
                    <a:lstStyle/>
                    <a:p>
                      <a:r>
                        <a:rPr lang="es-ES" sz="2200" b="0" i="0" kern="1200" dirty="0">
                          <a:solidFill>
                            <a:srgbClr val="002060"/>
                          </a:solidFill>
                          <a:latin typeface="+mn-lt"/>
                          <a:ea typeface="+mn-ea"/>
                          <a:cs typeface="+mn-cs"/>
                        </a:rPr>
                        <a:t>pagina2.html</a:t>
                      </a:r>
                      <a:endParaRPr lang="es-ES" sz="2200" dirty="0">
                        <a:solidFill>
                          <a:srgbClr val="002060"/>
                        </a:solidFill>
                      </a:endParaRPr>
                    </a:p>
                  </a:txBody>
                  <a:tcPr>
                    <a:solidFill>
                      <a:schemeClr val="accent2"/>
                    </a:solidFill>
                  </a:tcPr>
                </a:tc>
                <a:extLst>
                  <a:ext uri="{0D108BD9-81ED-4DB2-BD59-A6C34878D82A}">
                    <a16:rowId xmlns:a16="http://schemas.microsoft.com/office/drawing/2014/main" val="10004"/>
                  </a:ext>
                </a:extLst>
              </a:tr>
            </a:tbl>
          </a:graphicData>
        </a:graphic>
      </p:graphicFrame>
    </p:spTree>
  </p:cSld>
  <p:clrMapOvr>
    <a:masterClrMapping/>
  </p:clrMapOvr>
  <p:transition spd="med">
    <p:wipe dir="d"/>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t>A continuación se muestran los cuatro tipos diferentes de URL relativas:</a:t>
            </a:r>
          </a:p>
          <a:p>
            <a:pPr marL="633413" lvl="1" indent="-233363">
              <a:spcAft>
                <a:spcPct val="75000"/>
              </a:spcAft>
              <a:buClr>
                <a:srgbClr val="FF9900"/>
              </a:buClr>
            </a:pPr>
            <a:r>
              <a:rPr lang="es-ES" sz="2200" dirty="0"/>
              <a:t>2) </a:t>
            </a:r>
            <a:r>
              <a:rPr lang="es-ES" sz="2200" b="1" dirty="0"/>
              <a:t>El destino del enlace se encuentra cerca de su origen y en un nivel superior</a:t>
            </a:r>
          </a:p>
          <a:p>
            <a:pPr marL="633413" lvl="1" indent="-233363">
              <a:spcAft>
                <a:spcPct val="75000"/>
              </a:spcAft>
              <a:buClr>
                <a:srgbClr val="FF9900"/>
              </a:buClr>
              <a:buNone/>
            </a:pPr>
            <a:r>
              <a:rPr lang="es-ES" sz="2200" b="1" dirty="0"/>
              <a:t>   </a:t>
            </a:r>
            <a:r>
              <a:rPr lang="es-ES" sz="2200" dirty="0"/>
              <a:t>El recurso que se enlaza no está en el mismo directorio que el origen del enlace pero sí que está </a:t>
            </a:r>
            <a:r>
              <a:rPr lang="es-ES" sz="2200" i="1" dirty="0"/>
              <a:t>cerca</a:t>
            </a:r>
            <a:r>
              <a:rPr lang="es-ES" sz="2200" dirty="0"/>
              <a:t> y en algún directorio superior. La URL relativa debe indicar de alguna manera que es necesario </a:t>
            </a:r>
            <a:r>
              <a:rPr lang="es-ES" sz="2200" i="1" dirty="0"/>
              <a:t>subir</a:t>
            </a:r>
            <a:r>
              <a:rPr lang="es-ES" sz="2200" dirty="0"/>
              <a:t> un nivel en la jerarquía de directorios para llegar hasta el recurso.</a:t>
            </a:r>
            <a:r>
              <a:rPr lang="es-ES" sz="2200"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solidFill>
                  <a:srgbClr val="FFFFFF"/>
                </a:solidFill>
              </a:rPr>
              <a:t> </a:t>
            </a:r>
            <a:r>
              <a:rPr lang="es-ES" sz="2400" dirty="0"/>
              <a:t>Para indicar al navegador que debe subir un nivel, se incluyen dos puntos y una barra (../) en la ruta del recurso enlazado. De esta forma, cada vez que aparece ../ en una URL relativa, significa que se debe subir un nivel.</a:t>
            </a:r>
            <a:r>
              <a:rPr lang="es-ES" sz="2400" dirty="0">
                <a:solidFill>
                  <a:srgbClr val="FFFFFF"/>
                </a:solidFill>
              </a:rPr>
              <a:t>     </a:t>
            </a:r>
          </a:p>
          <a:p>
            <a:pPr marL="233363" lvl="0" indent="-233363">
              <a:spcAft>
                <a:spcPct val="75000"/>
              </a:spcAft>
              <a:buClr>
                <a:srgbClr val="FF9900"/>
              </a:buClr>
            </a:pPr>
            <a:r>
              <a:rPr lang="es-ES" sz="2400" dirty="0"/>
              <a:t>De la misma forma, si el destino se encuentra un par de niveles por encima, se debe incluir ../ dos veces seguidas.</a:t>
            </a:r>
          </a:p>
          <a:p>
            <a:pPr marL="233363" lvl="0" indent="-233363">
              <a:spcAft>
                <a:spcPct val="75000"/>
              </a:spcAft>
              <a:buClr>
                <a:srgbClr val="FF9900"/>
              </a:buClr>
            </a:pPr>
            <a:r>
              <a:rPr lang="es-ES" sz="2400" dirty="0"/>
              <a:t>Si se intentan subir más niveles de los que es posible, el navegador ignora todos los ../sobrantes. </a:t>
            </a:r>
            <a:endParaRPr lang="es-ES" sz="24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buNone/>
            </a:pPr>
            <a:r>
              <a:rPr lang="es-ES" sz="2600" dirty="0"/>
              <a:t>	</a:t>
            </a:r>
            <a:r>
              <a:rPr lang="es-ES" sz="2600"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graphicFrame>
        <p:nvGraphicFramePr>
          <p:cNvPr id="6" name="5 Tabla"/>
          <p:cNvGraphicFramePr>
            <a:graphicFrameLocks noGrp="1"/>
          </p:cNvGraphicFramePr>
          <p:nvPr/>
        </p:nvGraphicFramePr>
        <p:xfrm>
          <a:off x="500742" y="1393367"/>
          <a:ext cx="8327572" cy="4310749"/>
        </p:xfrm>
        <a:graphic>
          <a:graphicData uri="http://schemas.openxmlformats.org/drawingml/2006/table">
            <a:tbl>
              <a:tblPr firstRow="1" bandRow="1">
                <a:tableStyleId>{5C22544A-7EE6-4342-B048-85BDC9FD1C3A}</a:tableStyleId>
              </a:tblPr>
              <a:tblGrid>
                <a:gridCol w="1937658">
                  <a:extLst>
                    <a:ext uri="{9D8B030D-6E8A-4147-A177-3AD203B41FA5}">
                      <a16:colId xmlns:a16="http://schemas.microsoft.com/office/drawing/2014/main" val="20000"/>
                    </a:ext>
                  </a:extLst>
                </a:gridCol>
                <a:gridCol w="6389914">
                  <a:extLst>
                    <a:ext uri="{9D8B030D-6E8A-4147-A177-3AD203B41FA5}">
                      <a16:colId xmlns:a16="http://schemas.microsoft.com/office/drawing/2014/main" val="20001"/>
                    </a:ext>
                  </a:extLst>
                </a:gridCol>
              </a:tblGrid>
              <a:tr h="811466">
                <a:tc>
                  <a:txBody>
                    <a:bodyPr/>
                    <a:lstStyle/>
                    <a:p>
                      <a:r>
                        <a:rPr lang="es-ES" dirty="0">
                          <a:solidFill>
                            <a:srgbClr val="002060"/>
                          </a:solidFill>
                        </a:rPr>
                        <a:t>Elemento</a:t>
                      </a:r>
                      <a:r>
                        <a:rPr lang="es-ES" baseline="0" dirty="0">
                          <a:solidFill>
                            <a:srgbClr val="002060"/>
                          </a:solidFill>
                        </a:rPr>
                        <a:t> </a:t>
                      </a:r>
                      <a:endParaRPr lang="es-ES" dirty="0">
                        <a:solidFill>
                          <a:srgbClr val="002060"/>
                        </a:solidFill>
                      </a:endParaRPr>
                    </a:p>
                  </a:txBody>
                  <a:tcPr/>
                </a:tc>
                <a:tc>
                  <a:txBody>
                    <a:bodyPr/>
                    <a:lstStyle/>
                    <a:p>
                      <a:r>
                        <a:rPr lang="es-ES" dirty="0"/>
                        <a:t>Valor</a:t>
                      </a:r>
                    </a:p>
                  </a:txBody>
                  <a:tcPr/>
                </a:tc>
                <a:extLst>
                  <a:ext uri="{0D108BD9-81ED-4DB2-BD59-A6C34878D82A}">
                    <a16:rowId xmlns:a16="http://schemas.microsoft.com/office/drawing/2014/main" val="10000"/>
                  </a:ext>
                </a:extLst>
              </a:tr>
              <a:tr h="895939">
                <a:tc>
                  <a:txBody>
                    <a:bodyPr/>
                    <a:lstStyle/>
                    <a:p>
                      <a:r>
                        <a:rPr lang="es-ES" sz="2200" dirty="0">
                          <a:solidFill>
                            <a:srgbClr val="002060"/>
                          </a:solidFill>
                        </a:rPr>
                        <a:t>Página origen</a:t>
                      </a:r>
                    </a:p>
                  </a:txBody>
                  <a:tcPr>
                    <a:solidFill>
                      <a:schemeClr val="accent2"/>
                    </a:solidFill>
                  </a:tcPr>
                </a:tc>
                <a:tc>
                  <a:txBody>
                    <a:bodyPr/>
                    <a:lstStyle/>
                    <a:p>
                      <a:r>
                        <a:rPr lang="es-ES" sz="2200" b="0" i="0" kern="1200" dirty="0">
                          <a:solidFill>
                            <a:srgbClr val="002060"/>
                          </a:solidFill>
                          <a:latin typeface="+mn-lt"/>
                          <a:ea typeface="+mn-ea"/>
                          <a:cs typeface="+mn-cs"/>
                        </a:rPr>
                        <a:t>http://www.ejemplo.com/ruta1/ruta2/ruta3/pagina1.html</a:t>
                      </a:r>
                      <a:endParaRPr lang="es-ES" sz="2200" dirty="0">
                        <a:solidFill>
                          <a:srgbClr val="002060"/>
                        </a:solidFill>
                      </a:endParaRPr>
                    </a:p>
                  </a:txBody>
                  <a:tcPr>
                    <a:solidFill>
                      <a:schemeClr val="accent2"/>
                    </a:solidFill>
                  </a:tcPr>
                </a:tc>
                <a:extLst>
                  <a:ext uri="{0D108BD9-81ED-4DB2-BD59-A6C34878D82A}">
                    <a16:rowId xmlns:a16="http://schemas.microsoft.com/office/drawing/2014/main" val="10001"/>
                  </a:ext>
                </a:extLst>
              </a:tr>
              <a:tr h="895939">
                <a:tc>
                  <a:txBody>
                    <a:bodyPr/>
                    <a:lstStyle/>
                    <a:p>
                      <a:r>
                        <a:rPr lang="es-ES" sz="2200" dirty="0">
                          <a:solidFill>
                            <a:srgbClr val="002060"/>
                          </a:solidFill>
                        </a:rPr>
                        <a:t>Página enlazada</a:t>
                      </a:r>
                    </a:p>
                  </a:txBody>
                  <a:tcPr>
                    <a:solidFill>
                      <a:schemeClr val="accent2"/>
                    </a:solidFill>
                  </a:tcPr>
                </a:tc>
                <a:tc>
                  <a:txBody>
                    <a:bodyPr/>
                    <a:lstStyle/>
                    <a:p>
                      <a:r>
                        <a:rPr lang="es-ES" sz="2200" b="0" i="0" kern="1200" dirty="0">
                          <a:solidFill>
                            <a:srgbClr val="002060"/>
                          </a:solidFill>
                          <a:latin typeface="+mn-lt"/>
                          <a:ea typeface="+mn-ea"/>
                          <a:cs typeface="+mn-cs"/>
                        </a:rPr>
                        <a:t>Página web llamada </a:t>
                      </a:r>
                      <a:r>
                        <a:rPr lang="es-ES" sz="2200" dirty="0">
                          <a:solidFill>
                            <a:srgbClr val="002060"/>
                          </a:solidFill>
                        </a:rPr>
                        <a:t>pagina2.html</a:t>
                      </a:r>
                      <a:r>
                        <a:rPr lang="es-ES" sz="2200" b="0" i="0" kern="1200" dirty="0">
                          <a:solidFill>
                            <a:srgbClr val="002060"/>
                          </a:solidFill>
                          <a:latin typeface="+mn-lt"/>
                          <a:ea typeface="+mn-ea"/>
                          <a:cs typeface="+mn-cs"/>
                        </a:rPr>
                        <a:t> y que se encuentra en el directorio superior llamado </a:t>
                      </a:r>
                      <a:r>
                        <a:rPr lang="es-ES" sz="2200" dirty="0">
                          <a:solidFill>
                            <a:srgbClr val="002060"/>
                          </a:solidFill>
                        </a:rPr>
                        <a:t>ruta2</a:t>
                      </a:r>
                    </a:p>
                  </a:txBody>
                  <a:tcPr>
                    <a:solidFill>
                      <a:schemeClr val="accent2"/>
                    </a:solidFill>
                  </a:tcPr>
                </a:tc>
                <a:extLst>
                  <a:ext uri="{0D108BD9-81ED-4DB2-BD59-A6C34878D82A}">
                    <a16:rowId xmlns:a16="http://schemas.microsoft.com/office/drawing/2014/main" val="10002"/>
                  </a:ext>
                </a:extLst>
              </a:tr>
              <a:tr h="895939">
                <a:tc>
                  <a:txBody>
                    <a:bodyPr/>
                    <a:lstStyle/>
                    <a:p>
                      <a:r>
                        <a:rPr lang="es-ES" sz="2200" dirty="0">
                          <a:solidFill>
                            <a:srgbClr val="002060"/>
                          </a:solidFill>
                        </a:rPr>
                        <a:t>URL absoluta</a:t>
                      </a:r>
                    </a:p>
                  </a:txBody>
                  <a:tcPr>
                    <a:solidFill>
                      <a:schemeClr val="accent2"/>
                    </a:solidFill>
                  </a:tcPr>
                </a:tc>
                <a:tc>
                  <a:txBody>
                    <a:bodyPr/>
                    <a:lstStyle/>
                    <a:p>
                      <a:r>
                        <a:rPr lang="es-ES" sz="2200" b="0" i="0" kern="1200" dirty="0">
                          <a:solidFill>
                            <a:srgbClr val="002060"/>
                          </a:solidFill>
                          <a:latin typeface="+mn-lt"/>
                          <a:ea typeface="+mn-ea"/>
                          <a:cs typeface="+mn-cs"/>
                        </a:rPr>
                        <a:t>http://www.ejemplo.com/ruta1/ruta2/pagina2.html</a:t>
                      </a:r>
                      <a:endParaRPr lang="es-ES" sz="2200" dirty="0">
                        <a:solidFill>
                          <a:srgbClr val="002060"/>
                        </a:solidFill>
                      </a:endParaRPr>
                    </a:p>
                  </a:txBody>
                  <a:tcPr>
                    <a:solidFill>
                      <a:schemeClr val="accent2"/>
                    </a:solidFill>
                  </a:tcPr>
                </a:tc>
                <a:extLst>
                  <a:ext uri="{0D108BD9-81ED-4DB2-BD59-A6C34878D82A}">
                    <a16:rowId xmlns:a16="http://schemas.microsoft.com/office/drawing/2014/main" val="10003"/>
                  </a:ext>
                </a:extLst>
              </a:tr>
              <a:tr h="811466">
                <a:tc>
                  <a:txBody>
                    <a:bodyPr/>
                    <a:lstStyle/>
                    <a:p>
                      <a:r>
                        <a:rPr lang="es-ES" sz="2200" dirty="0">
                          <a:solidFill>
                            <a:srgbClr val="002060"/>
                          </a:solidFill>
                        </a:rPr>
                        <a:t>URL relativa</a:t>
                      </a:r>
                    </a:p>
                  </a:txBody>
                  <a:tcPr>
                    <a:solidFill>
                      <a:schemeClr val="accent2"/>
                    </a:solidFill>
                  </a:tcPr>
                </a:tc>
                <a:tc>
                  <a:txBody>
                    <a:bodyPr/>
                    <a:lstStyle/>
                    <a:p>
                      <a:r>
                        <a:rPr lang="es-ES" sz="2200" b="0" i="0" kern="1200" dirty="0">
                          <a:solidFill>
                            <a:srgbClr val="002060"/>
                          </a:solidFill>
                          <a:latin typeface="+mn-lt"/>
                          <a:ea typeface="+mn-ea"/>
                          <a:cs typeface="+mn-cs"/>
                        </a:rPr>
                        <a:t>../pagina2.html</a:t>
                      </a:r>
                      <a:endParaRPr lang="es-ES" sz="2200" dirty="0">
                        <a:solidFill>
                          <a:srgbClr val="002060"/>
                        </a:solidFill>
                      </a:endParaRPr>
                    </a:p>
                  </a:txBody>
                  <a:tcPr>
                    <a:solidFill>
                      <a:schemeClr val="accent2"/>
                    </a:solidFill>
                  </a:tcPr>
                </a:tc>
                <a:extLst>
                  <a:ext uri="{0D108BD9-81ED-4DB2-BD59-A6C34878D82A}">
                    <a16:rowId xmlns:a16="http://schemas.microsoft.com/office/drawing/2014/main" val="10004"/>
                  </a:ext>
                </a:extLst>
              </a:tr>
            </a:tbl>
          </a:graphicData>
        </a:graphic>
      </p:graphicFrame>
    </p:spTree>
  </p:cSld>
  <p:clrMapOvr>
    <a:masterClrMapping/>
  </p:clrMapOvr>
  <p:transition spd="med">
    <p:wipe dir="d"/>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t>A continuación se muestran los cuatro tipos diferentes de URL relativas:</a:t>
            </a:r>
          </a:p>
          <a:p>
            <a:pPr marL="633413" lvl="1" indent="-233363">
              <a:spcAft>
                <a:spcPct val="75000"/>
              </a:spcAft>
              <a:buClr>
                <a:srgbClr val="FF9900"/>
              </a:buClr>
            </a:pPr>
            <a:r>
              <a:rPr lang="es-ES" sz="2200" dirty="0"/>
              <a:t>3) </a:t>
            </a:r>
            <a:r>
              <a:rPr lang="es-ES" sz="2200" b="1" dirty="0"/>
              <a:t>El destino del enlace se encuentra cerca de su origen y en un nivel inferior</a:t>
            </a:r>
          </a:p>
          <a:p>
            <a:pPr marL="633413" lvl="1" indent="-233363">
              <a:spcAft>
                <a:spcPct val="75000"/>
              </a:spcAft>
              <a:buClr>
                <a:srgbClr val="FF9900"/>
              </a:buClr>
              <a:buNone/>
            </a:pPr>
            <a:r>
              <a:rPr lang="es-ES" sz="2200" b="1" dirty="0"/>
              <a:t>   </a:t>
            </a:r>
            <a:r>
              <a:rPr lang="es-ES" sz="2200" dirty="0"/>
              <a:t>Si el recurso enlazado se encuentra en algún directorio inferior al que se encuentra el origen, sólo es necesario indicar el nombre de los directorios a los que debe entrar el navegador.</a:t>
            </a:r>
            <a:endParaRPr lang="es-ES" sz="22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buNone/>
            </a:pPr>
            <a:r>
              <a:rPr lang="es-ES" sz="2600" dirty="0"/>
              <a:t>	</a:t>
            </a:r>
            <a:r>
              <a:rPr lang="es-ES" sz="2600"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graphicFrame>
        <p:nvGraphicFramePr>
          <p:cNvPr id="6" name="5 Tabla"/>
          <p:cNvGraphicFramePr>
            <a:graphicFrameLocks noGrp="1"/>
          </p:cNvGraphicFramePr>
          <p:nvPr/>
        </p:nvGraphicFramePr>
        <p:xfrm>
          <a:off x="500742" y="1393367"/>
          <a:ext cx="8327572" cy="4310749"/>
        </p:xfrm>
        <a:graphic>
          <a:graphicData uri="http://schemas.openxmlformats.org/drawingml/2006/table">
            <a:tbl>
              <a:tblPr firstRow="1" bandRow="1">
                <a:tableStyleId>{5C22544A-7EE6-4342-B048-85BDC9FD1C3A}</a:tableStyleId>
              </a:tblPr>
              <a:tblGrid>
                <a:gridCol w="1937658">
                  <a:extLst>
                    <a:ext uri="{9D8B030D-6E8A-4147-A177-3AD203B41FA5}">
                      <a16:colId xmlns:a16="http://schemas.microsoft.com/office/drawing/2014/main" val="20000"/>
                    </a:ext>
                  </a:extLst>
                </a:gridCol>
                <a:gridCol w="6389914">
                  <a:extLst>
                    <a:ext uri="{9D8B030D-6E8A-4147-A177-3AD203B41FA5}">
                      <a16:colId xmlns:a16="http://schemas.microsoft.com/office/drawing/2014/main" val="20001"/>
                    </a:ext>
                  </a:extLst>
                </a:gridCol>
              </a:tblGrid>
              <a:tr h="811466">
                <a:tc>
                  <a:txBody>
                    <a:bodyPr/>
                    <a:lstStyle/>
                    <a:p>
                      <a:r>
                        <a:rPr lang="es-ES" sz="2200" dirty="0">
                          <a:solidFill>
                            <a:srgbClr val="002060"/>
                          </a:solidFill>
                        </a:rPr>
                        <a:t>Elemento</a:t>
                      </a:r>
                      <a:r>
                        <a:rPr lang="es-ES" sz="2200" baseline="0" dirty="0">
                          <a:solidFill>
                            <a:srgbClr val="002060"/>
                          </a:solidFill>
                        </a:rPr>
                        <a:t> </a:t>
                      </a:r>
                      <a:endParaRPr lang="es-ES" sz="2200" dirty="0">
                        <a:solidFill>
                          <a:srgbClr val="002060"/>
                        </a:solidFill>
                      </a:endParaRPr>
                    </a:p>
                  </a:txBody>
                  <a:tcPr/>
                </a:tc>
                <a:tc>
                  <a:txBody>
                    <a:bodyPr/>
                    <a:lstStyle/>
                    <a:p>
                      <a:r>
                        <a:rPr lang="es-ES" sz="2200" dirty="0">
                          <a:solidFill>
                            <a:srgbClr val="002060"/>
                          </a:solidFill>
                        </a:rPr>
                        <a:t>Valor</a:t>
                      </a:r>
                    </a:p>
                  </a:txBody>
                  <a:tcPr/>
                </a:tc>
                <a:extLst>
                  <a:ext uri="{0D108BD9-81ED-4DB2-BD59-A6C34878D82A}">
                    <a16:rowId xmlns:a16="http://schemas.microsoft.com/office/drawing/2014/main" val="10000"/>
                  </a:ext>
                </a:extLst>
              </a:tr>
              <a:tr h="895939">
                <a:tc>
                  <a:txBody>
                    <a:bodyPr/>
                    <a:lstStyle/>
                    <a:p>
                      <a:r>
                        <a:rPr lang="es-ES" sz="2200" dirty="0">
                          <a:solidFill>
                            <a:srgbClr val="002060"/>
                          </a:solidFill>
                        </a:rPr>
                        <a:t>Página origen</a:t>
                      </a:r>
                    </a:p>
                  </a:txBody>
                  <a:tcPr>
                    <a:solidFill>
                      <a:schemeClr val="accent2"/>
                    </a:solidFill>
                  </a:tcPr>
                </a:tc>
                <a:tc>
                  <a:txBody>
                    <a:bodyPr/>
                    <a:lstStyle/>
                    <a:p>
                      <a:r>
                        <a:rPr lang="es-ES" sz="2200" b="0" i="0" kern="1200" dirty="0">
                          <a:solidFill>
                            <a:srgbClr val="002060"/>
                          </a:solidFill>
                          <a:latin typeface="+mn-lt"/>
                          <a:ea typeface="+mn-ea"/>
                          <a:cs typeface="+mn-cs"/>
                        </a:rPr>
                        <a:t>http://www.ejemplo.com/ruta1/ruta2/ruta3/pagina1.html</a:t>
                      </a:r>
                      <a:endParaRPr lang="es-ES" sz="2200" dirty="0">
                        <a:solidFill>
                          <a:srgbClr val="002060"/>
                        </a:solidFill>
                      </a:endParaRPr>
                    </a:p>
                  </a:txBody>
                  <a:tcPr>
                    <a:solidFill>
                      <a:schemeClr val="accent2"/>
                    </a:solidFill>
                  </a:tcPr>
                </a:tc>
                <a:extLst>
                  <a:ext uri="{0D108BD9-81ED-4DB2-BD59-A6C34878D82A}">
                    <a16:rowId xmlns:a16="http://schemas.microsoft.com/office/drawing/2014/main" val="10001"/>
                  </a:ext>
                </a:extLst>
              </a:tr>
              <a:tr h="895939">
                <a:tc>
                  <a:txBody>
                    <a:bodyPr/>
                    <a:lstStyle/>
                    <a:p>
                      <a:r>
                        <a:rPr lang="es-ES" sz="2200" dirty="0">
                          <a:solidFill>
                            <a:srgbClr val="002060"/>
                          </a:solidFill>
                        </a:rPr>
                        <a:t>Página enlazada</a:t>
                      </a:r>
                    </a:p>
                  </a:txBody>
                  <a:tcPr>
                    <a:solidFill>
                      <a:schemeClr val="accent2"/>
                    </a:solidFill>
                  </a:tcPr>
                </a:tc>
                <a:tc>
                  <a:txBody>
                    <a:bodyPr/>
                    <a:lstStyle/>
                    <a:p>
                      <a:r>
                        <a:rPr lang="es-ES" sz="2200" b="0" i="0" kern="1200" dirty="0">
                          <a:solidFill>
                            <a:srgbClr val="002060"/>
                          </a:solidFill>
                          <a:latin typeface="+mn-lt"/>
                          <a:ea typeface="+mn-ea"/>
                          <a:cs typeface="+mn-cs"/>
                        </a:rPr>
                        <a:t>Página web llamada </a:t>
                      </a:r>
                      <a:r>
                        <a:rPr lang="es-ES" sz="2200" dirty="0">
                          <a:solidFill>
                            <a:srgbClr val="002060"/>
                          </a:solidFill>
                        </a:rPr>
                        <a:t>pagina2.html</a:t>
                      </a:r>
                      <a:r>
                        <a:rPr lang="es-ES" sz="2200" b="0" i="0" kern="1200" dirty="0">
                          <a:solidFill>
                            <a:srgbClr val="002060"/>
                          </a:solidFill>
                          <a:latin typeface="+mn-lt"/>
                          <a:ea typeface="+mn-ea"/>
                          <a:cs typeface="+mn-cs"/>
                        </a:rPr>
                        <a:t> y que se encuentra en un directorio inferior llamado </a:t>
                      </a:r>
                      <a:r>
                        <a:rPr lang="es-ES" sz="2200" dirty="0">
                          <a:solidFill>
                            <a:srgbClr val="002060"/>
                          </a:solidFill>
                        </a:rPr>
                        <a:t>ruta4</a:t>
                      </a:r>
                    </a:p>
                  </a:txBody>
                  <a:tcPr>
                    <a:solidFill>
                      <a:schemeClr val="accent2"/>
                    </a:solidFill>
                  </a:tcPr>
                </a:tc>
                <a:extLst>
                  <a:ext uri="{0D108BD9-81ED-4DB2-BD59-A6C34878D82A}">
                    <a16:rowId xmlns:a16="http://schemas.microsoft.com/office/drawing/2014/main" val="10002"/>
                  </a:ext>
                </a:extLst>
              </a:tr>
              <a:tr h="895939">
                <a:tc>
                  <a:txBody>
                    <a:bodyPr/>
                    <a:lstStyle/>
                    <a:p>
                      <a:r>
                        <a:rPr lang="es-ES" sz="2200" dirty="0">
                          <a:solidFill>
                            <a:srgbClr val="002060"/>
                          </a:solidFill>
                        </a:rPr>
                        <a:t>URL absoluta</a:t>
                      </a:r>
                    </a:p>
                  </a:txBody>
                  <a:tcPr>
                    <a:solidFill>
                      <a:schemeClr val="accent2"/>
                    </a:solidFill>
                  </a:tcPr>
                </a:tc>
                <a:tc>
                  <a:txBody>
                    <a:bodyPr/>
                    <a:lstStyle/>
                    <a:p>
                      <a:r>
                        <a:rPr lang="es-ES" sz="2200" b="0" i="0" kern="1200" dirty="0">
                          <a:solidFill>
                            <a:srgbClr val="002060"/>
                          </a:solidFill>
                          <a:latin typeface="+mn-lt"/>
                          <a:ea typeface="+mn-ea"/>
                          <a:cs typeface="+mn-cs"/>
                        </a:rPr>
                        <a:t>http://www.ejemplo.com/ruta1/ruta2/ruta3/ruta4/pagina2.html</a:t>
                      </a:r>
                      <a:endParaRPr lang="es-ES" sz="2200" dirty="0">
                        <a:solidFill>
                          <a:srgbClr val="002060"/>
                        </a:solidFill>
                      </a:endParaRPr>
                    </a:p>
                  </a:txBody>
                  <a:tcPr>
                    <a:solidFill>
                      <a:schemeClr val="accent2"/>
                    </a:solidFill>
                  </a:tcPr>
                </a:tc>
                <a:extLst>
                  <a:ext uri="{0D108BD9-81ED-4DB2-BD59-A6C34878D82A}">
                    <a16:rowId xmlns:a16="http://schemas.microsoft.com/office/drawing/2014/main" val="10003"/>
                  </a:ext>
                </a:extLst>
              </a:tr>
              <a:tr h="811466">
                <a:tc>
                  <a:txBody>
                    <a:bodyPr/>
                    <a:lstStyle/>
                    <a:p>
                      <a:r>
                        <a:rPr lang="es-ES" sz="2200" dirty="0">
                          <a:solidFill>
                            <a:srgbClr val="002060"/>
                          </a:solidFill>
                        </a:rPr>
                        <a:t>URL relativa</a:t>
                      </a:r>
                    </a:p>
                  </a:txBody>
                  <a:tcPr>
                    <a:solidFill>
                      <a:schemeClr val="accent2"/>
                    </a:solidFill>
                  </a:tcPr>
                </a:tc>
                <a:tc>
                  <a:txBody>
                    <a:bodyPr/>
                    <a:lstStyle/>
                    <a:p>
                      <a:br>
                        <a:rPr lang="es-ES" sz="2200" dirty="0">
                          <a:solidFill>
                            <a:srgbClr val="002060"/>
                          </a:solidFill>
                        </a:rPr>
                      </a:br>
                      <a:r>
                        <a:rPr lang="es-ES" sz="2200" dirty="0">
                          <a:solidFill>
                            <a:srgbClr val="002060"/>
                          </a:solidFill>
                        </a:rPr>
                        <a:t>ruta4/pagina2.html</a:t>
                      </a:r>
                    </a:p>
                  </a:txBody>
                  <a:tcPr anchor="ctr">
                    <a:solidFill>
                      <a:schemeClr val="accent2"/>
                    </a:solidFill>
                  </a:tcPr>
                </a:tc>
                <a:extLst>
                  <a:ext uri="{0D108BD9-81ED-4DB2-BD59-A6C34878D82A}">
                    <a16:rowId xmlns:a16="http://schemas.microsoft.com/office/drawing/2014/main" val="10004"/>
                  </a:ext>
                </a:extLst>
              </a:tr>
            </a:tbl>
          </a:graphicData>
        </a:graphic>
      </p:graphicFrame>
    </p:spTree>
  </p:cSld>
  <p:clrMapOvr>
    <a:masterClrMapping/>
  </p:clrMapOvr>
  <p:transition spd="med">
    <p:wipe dir="d"/>
  </p:transition>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t>A continuación se muestran los cuatro tipos diferentes de URL relativas:</a:t>
            </a:r>
          </a:p>
          <a:p>
            <a:pPr marL="633413" lvl="1" indent="-233363">
              <a:spcAft>
                <a:spcPct val="75000"/>
              </a:spcAft>
              <a:buClr>
                <a:srgbClr val="FF9900"/>
              </a:buClr>
            </a:pPr>
            <a:r>
              <a:rPr lang="es-ES" sz="2400" dirty="0"/>
              <a:t>4) </a:t>
            </a:r>
            <a:r>
              <a:rPr lang="es-ES" sz="2400" b="1" dirty="0"/>
              <a:t>El origen y el destino del enlace se encuentran muy alejados</a:t>
            </a:r>
            <a:endParaRPr lang="es-ES" sz="2200" b="1" dirty="0"/>
          </a:p>
          <a:p>
            <a:pPr>
              <a:buNone/>
            </a:pPr>
            <a:r>
              <a:rPr lang="es-ES" dirty="0"/>
              <a:t>         </a:t>
            </a:r>
            <a:r>
              <a:rPr lang="es-ES" sz="2400" dirty="0"/>
              <a:t>Cuando el origen y el destino de un enlace se encuentran muy   alejados (pero en el mismo servidor) las URL relativas se pueden complicar en exceso. Aunque es posible utilizar ../para subir por la jerarquía de directorios y se puede entrar en cualquier directorio indicando su nombre, las URL relativas que se obtienen son demasiado largas y complicadas.</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t>En estos casos, lo más sencillo es indicar la ruta completa hasta el recurso enlazado comenzando desde la raíz del servidor web. Por lo tanto, estas URL relativas sólo omiten el protocolo y el nombre del servidor.</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buNone/>
            </a:pPr>
            <a:r>
              <a:rPr lang="es-ES" sz="2600" dirty="0"/>
              <a:t>	</a:t>
            </a:r>
            <a:r>
              <a:rPr lang="es-ES" sz="2600"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graphicFrame>
        <p:nvGraphicFramePr>
          <p:cNvPr id="6" name="5 Tabla"/>
          <p:cNvGraphicFramePr>
            <a:graphicFrameLocks noGrp="1"/>
          </p:cNvGraphicFramePr>
          <p:nvPr/>
        </p:nvGraphicFramePr>
        <p:xfrm>
          <a:off x="500742" y="1393367"/>
          <a:ext cx="8327572" cy="4512090"/>
        </p:xfrm>
        <a:graphic>
          <a:graphicData uri="http://schemas.openxmlformats.org/drawingml/2006/table">
            <a:tbl>
              <a:tblPr firstRow="1" bandRow="1">
                <a:tableStyleId>{5C22544A-7EE6-4342-B048-85BDC9FD1C3A}</a:tableStyleId>
              </a:tblPr>
              <a:tblGrid>
                <a:gridCol w="1937658">
                  <a:extLst>
                    <a:ext uri="{9D8B030D-6E8A-4147-A177-3AD203B41FA5}">
                      <a16:colId xmlns:a16="http://schemas.microsoft.com/office/drawing/2014/main" val="20000"/>
                    </a:ext>
                  </a:extLst>
                </a:gridCol>
                <a:gridCol w="6389914">
                  <a:extLst>
                    <a:ext uri="{9D8B030D-6E8A-4147-A177-3AD203B41FA5}">
                      <a16:colId xmlns:a16="http://schemas.microsoft.com/office/drawing/2014/main" val="20001"/>
                    </a:ext>
                  </a:extLst>
                </a:gridCol>
              </a:tblGrid>
              <a:tr h="811466">
                <a:tc>
                  <a:txBody>
                    <a:bodyPr/>
                    <a:lstStyle/>
                    <a:p>
                      <a:r>
                        <a:rPr lang="es-ES" sz="2200" dirty="0">
                          <a:solidFill>
                            <a:srgbClr val="002060"/>
                          </a:solidFill>
                        </a:rPr>
                        <a:t>Elemento</a:t>
                      </a:r>
                      <a:r>
                        <a:rPr lang="es-ES" sz="2200" baseline="0" dirty="0">
                          <a:solidFill>
                            <a:srgbClr val="002060"/>
                          </a:solidFill>
                        </a:rPr>
                        <a:t> </a:t>
                      </a:r>
                      <a:endParaRPr lang="es-ES" sz="2200" dirty="0">
                        <a:solidFill>
                          <a:srgbClr val="002060"/>
                        </a:solidFill>
                      </a:endParaRPr>
                    </a:p>
                  </a:txBody>
                  <a:tcPr/>
                </a:tc>
                <a:tc>
                  <a:txBody>
                    <a:bodyPr/>
                    <a:lstStyle/>
                    <a:p>
                      <a:r>
                        <a:rPr lang="es-ES" sz="2200" dirty="0">
                          <a:solidFill>
                            <a:srgbClr val="002060"/>
                          </a:solidFill>
                        </a:rPr>
                        <a:t>Valor</a:t>
                      </a:r>
                    </a:p>
                  </a:txBody>
                  <a:tcPr/>
                </a:tc>
                <a:extLst>
                  <a:ext uri="{0D108BD9-81ED-4DB2-BD59-A6C34878D82A}">
                    <a16:rowId xmlns:a16="http://schemas.microsoft.com/office/drawing/2014/main" val="10000"/>
                  </a:ext>
                </a:extLst>
              </a:tr>
              <a:tr h="895939">
                <a:tc>
                  <a:txBody>
                    <a:bodyPr/>
                    <a:lstStyle/>
                    <a:p>
                      <a:r>
                        <a:rPr lang="es-ES" sz="2200">
                          <a:solidFill>
                            <a:srgbClr val="002060"/>
                          </a:solidFill>
                        </a:rPr>
                        <a:t>Página origen</a:t>
                      </a:r>
                      <a:endParaRPr lang="es-ES" sz="2200" dirty="0">
                        <a:solidFill>
                          <a:srgbClr val="002060"/>
                        </a:solidFill>
                      </a:endParaRPr>
                    </a:p>
                  </a:txBody>
                  <a:tcPr>
                    <a:solidFill>
                      <a:schemeClr val="accent2"/>
                    </a:solidFill>
                  </a:tcPr>
                </a:tc>
                <a:tc>
                  <a:txBody>
                    <a:bodyPr/>
                    <a:lstStyle/>
                    <a:p>
                      <a:r>
                        <a:rPr lang="es-ES" sz="2200" b="0" i="0" kern="1200" dirty="0">
                          <a:solidFill>
                            <a:srgbClr val="002060"/>
                          </a:solidFill>
                          <a:latin typeface="+mn-lt"/>
                          <a:ea typeface="+mn-ea"/>
                          <a:cs typeface="+mn-cs"/>
                        </a:rPr>
                        <a:t>http://www.ejemplo.com/ruta1/ruta2/ruta3/pagina1.html</a:t>
                      </a:r>
                      <a:endParaRPr lang="es-ES" sz="2200" dirty="0">
                        <a:solidFill>
                          <a:srgbClr val="002060"/>
                        </a:solidFill>
                      </a:endParaRPr>
                    </a:p>
                  </a:txBody>
                  <a:tcPr>
                    <a:solidFill>
                      <a:schemeClr val="accent2"/>
                    </a:solidFill>
                  </a:tcPr>
                </a:tc>
                <a:extLst>
                  <a:ext uri="{0D108BD9-81ED-4DB2-BD59-A6C34878D82A}">
                    <a16:rowId xmlns:a16="http://schemas.microsoft.com/office/drawing/2014/main" val="10001"/>
                  </a:ext>
                </a:extLst>
              </a:tr>
              <a:tr h="895939">
                <a:tc>
                  <a:txBody>
                    <a:bodyPr/>
                    <a:lstStyle/>
                    <a:p>
                      <a:r>
                        <a:rPr lang="es-ES" sz="2200" dirty="0">
                          <a:solidFill>
                            <a:srgbClr val="002060"/>
                          </a:solidFill>
                        </a:rPr>
                        <a:t>Página enlazada</a:t>
                      </a:r>
                    </a:p>
                  </a:txBody>
                  <a:tcPr>
                    <a:solidFill>
                      <a:schemeClr val="accent2"/>
                    </a:solidFill>
                  </a:tcPr>
                </a:tc>
                <a:tc>
                  <a:txBody>
                    <a:bodyPr/>
                    <a:lstStyle/>
                    <a:p>
                      <a:r>
                        <a:rPr lang="es-ES" sz="2200" b="0" i="0" kern="1200" dirty="0">
                          <a:solidFill>
                            <a:srgbClr val="002060"/>
                          </a:solidFill>
                          <a:latin typeface="+mn-lt"/>
                          <a:ea typeface="+mn-ea"/>
                          <a:cs typeface="+mn-cs"/>
                        </a:rPr>
                        <a:t>Página web llamada </a:t>
                      </a:r>
                      <a:r>
                        <a:rPr lang="es-ES" sz="2200" dirty="0">
                          <a:solidFill>
                            <a:srgbClr val="002060"/>
                          </a:solidFill>
                        </a:rPr>
                        <a:t>pagina2.html</a:t>
                      </a:r>
                      <a:r>
                        <a:rPr lang="es-ES" sz="2200" b="0" i="0" kern="1200" dirty="0">
                          <a:solidFill>
                            <a:srgbClr val="002060"/>
                          </a:solidFill>
                          <a:latin typeface="+mn-lt"/>
                          <a:ea typeface="+mn-ea"/>
                          <a:cs typeface="+mn-cs"/>
                        </a:rPr>
                        <a:t> y que se guarda en un directorio llamado </a:t>
                      </a:r>
                      <a:r>
                        <a:rPr lang="es-ES" sz="2200" dirty="0">
                          <a:solidFill>
                            <a:srgbClr val="002060"/>
                          </a:solidFill>
                        </a:rPr>
                        <a:t>ruta7</a:t>
                      </a:r>
                      <a:r>
                        <a:rPr lang="es-ES" sz="2200" b="0" i="0" kern="1200" dirty="0">
                          <a:solidFill>
                            <a:srgbClr val="002060"/>
                          </a:solidFill>
                          <a:latin typeface="+mn-lt"/>
                          <a:ea typeface="+mn-ea"/>
                          <a:cs typeface="+mn-cs"/>
                        </a:rPr>
                        <a:t> que se encuentra en la raíz del servido</a:t>
                      </a:r>
                      <a:endParaRPr lang="es-ES" sz="2200" dirty="0">
                        <a:solidFill>
                          <a:srgbClr val="002060"/>
                        </a:solidFill>
                      </a:endParaRPr>
                    </a:p>
                  </a:txBody>
                  <a:tcPr>
                    <a:solidFill>
                      <a:schemeClr val="accent2"/>
                    </a:solidFill>
                  </a:tcPr>
                </a:tc>
                <a:extLst>
                  <a:ext uri="{0D108BD9-81ED-4DB2-BD59-A6C34878D82A}">
                    <a16:rowId xmlns:a16="http://schemas.microsoft.com/office/drawing/2014/main" val="10002"/>
                  </a:ext>
                </a:extLst>
              </a:tr>
              <a:tr h="895939">
                <a:tc>
                  <a:txBody>
                    <a:bodyPr/>
                    <a:lstStyle/>
                    <a:p>
                      <a:r>
                        <a:rPr lang="es-ES" sz="2200" dirty="0">
                          <a:solidFill>
                            <a:srgbClr val="002060"/>
                          </a:solidFill>
                        </a:rPr>
                        <a:t>URL absoluta</a:t>
                      </a:r>
                    </a:p>
                  </a:txBody>
                  <a:tcPr>
                    <a:solidFill>
                      <a:schemeClr val="accent2"/>
                    </a:solidFill>
                  </a:tcPr>
                </a:tc>
                <a:tc>
                  <a:txBody>
                    <a:bodyPr/>
                    <a:lstStyle/>
                    <a:p>
                      <a:r>
                        <a:rPr lang="es-ES" sz="2200" b="0" i="0" kern="1200" dirty="0">
                          <a:solidFill>
                            <a:srgbClr val="002060"/>
                          </a:solidFill>
                          <a:latin typeface="+mn-lt"/>
                          <a:ea typeface="+mn-ea"/>
                          <a:cs typeface="+mn-cs"/>
                        </a:rPr>
                        <a:t>http://www.ejemplo.com/ruta7/pagina2.html</a:t>
                      </a:r>
                      <a:endParaRPr lang="es-ES" sz="2200" dirty="0">
                        <a:solidFill>
                          <a:srgbClr val="002060"/>
                        </a:solidFill>
                      </a:endParaRPr>
                    </a:p>
                  </a:txBody>
                  <a:tcPr>
                    <a:solidFill>
                      <a:schemeClr val="accent2"/>
                    </a:solidFill>
                  </a:tcPr>
                </a:tc>
                <a:extLst>
                  <a:ext uri="{0D108BD9-81ED-4DB2-BD59-A6C34878D82A}">
                    <a16:rowId xmlns:a16="http://schemas.microsoft.com/office/drawing/2014/main" val="10003"/>
                  </a:ext>
                </a:extLst>
              </a:tr>
              <a:tr h="811466">
                <a:tc>
                  <a:txBody>
                    <a:bodyPr/>
                    <a:lstStyle/>
                    <a:p>
                      <a:r>
                        <a:rPr lang="es-ES" sz="2200" dirty="0">
                          <a:solidFill>
                            <a:srgbClr val="002060"/>
                          </a:solidFill>
                        </a:rPr>
                        <a:t>URL relativa</a:t>
                      </a:r>
                    </a:p>
                  </a:txBody>
                  <a:tcPr>
                    <a:solidFill>
                      <a:schemeClr val="accent2"/>
                    </a:solidFill>
                  </a:tcPr>
                </a:tc>
                <a:tc>
                  <a:txBody>
                    <a:bodyPr/>
                    <a:lstStyle/>
                    <a:p>
                      <a:br>
                        <a:rPr lang="es-ES" sz="2200" dirty="0">
                          <a:solidFill>
                            <a:srgbClr val="002060"/>
                          </a:solidFill>
                        </a:rPr>
                      </a:br>
                      <a:r>
                        <a:rPr lang="es-ES" sz="2200" b="0" i="0" kern="1200" dirty="0">
                          <a:solidFill>
                            <a:srgbClr val="002060"/>
                          </a:solidFill>
                          <a:latin typeface="+mn-lt"/>
                          <a:ea typeface="+mn-ea"/>
                          <a:cs typeface="+mn-cs"/>
                        </a:rPr>
                        <a:t>/ruta7/pagina2.html</a:t>
                      </a:r>
                      <a:endParaRPr lang="es-ES" sz="2200" dirty="0">
                        <a:solidFill>
                          <a:srgbClr val="002060"/>
                        </a:solidFill>
                      </a:endParaRPr>
                    </a:p>
                  </a:txBody>
                  <a:tcPr anchor="ctr">
                    <a:solidFill>
                      <a:schemeClr val="accent2"/>
                    </a:solidFill>
                  </a:tcPr>
                </a:tc>
                <a:extLst>
                  <a:ext uri="{0D108BD9-81ED-4DB2-BD59-A6C34878D82A}">
                    <a16:rowId xmlns:a16="http://schemas.microsoft.com/office/drawing/2014/main" val="10004"/>
                  </a:ext>
                </a:extLst>
              </a:tr>
            </a:tbl>
          </a:graphicData>
        </a:graphic>
      </p:graphicFrame>
    </p:spTree>
  </p:cSld>
  <p:clrMapOvr>
    <a:masterClrMapping/>
  </p:clrMapOvr>
  <p:transition spd="med">
    <p:wipe dir="d"/>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7" name="Rectangle 6"/>
          <p:cNvSpPr>
            <a:spLocks noGrp="1" noChangeArrowheads="1"/>
          </p:cNvSpPr>
          <p:nvPr>
            <p:ph type="title" idx="4294967295"/>
          </p:nvPr>
        </p:nvSpPr>
        <p:spPr>
          <a:xfrm>
            <a:off x="239713" y="63500"/>
            <a:ext cx="8904287" cy="614363"/>
          </a:xfrm>
        </p:spPr>
        <p:txBody>
          <a:bodyPr/>
          <a:lstStyle/>
          <a:p>
            <a:r>
              <a:rPr lang="es-ES" sz="2000" dirty="0"/>
              <a:t>Instalación y configuración de herramientas – Sublime </a:t>
            </a:r>
            <a:r>
              <a:rPr lang="es-ES" sz="2000" dirty="0" err="1"/>
              <a:t>Text</a:t>
            </a:r>
            <a:endParaRPr lang="es-ES" dirty="0"/>
          </a:p>
        </p:txBody>
      </p:sp>
      <p:sp>
        <p:nvSpPr>
          <p:cNvPr id="135171" name="Rectangle 7"/>
          <p:cNvSpPr>
            <a:spLocks noChangeArrowheads="1"/>
          </p:cNvSpPr>
          <p:nvPr/>
        </p:nvSpPr>
        <p:spPr bwMode="auto">
          <a:xfrm>
            <a:off x="6119813" y="854075"/>
            <a:ext cx="2744787" cy="2763838"/>
          </a:xfrm>
          <a:prstGeom prst="rect">
            <a:avLst/>
          </a:prstGeom>
          <a:noFill/>
          <a:ln w="9525">
            <a:noFill/>
            <a:miter lim="800000"/>
            <a:headEnd/>
            <a:tailEnd/>
          </a:ln>
        </p:spPr>
        <p:txBody>
          <a:bodyPr/>
          <a:lstStyle/>
          <a:p>
            <a:pPr>
              <a:spcBef>
                <a:spcPct val="20000"/>
              </a:spcBef>
              <a:spcAft>
                <a:spcPct val="75000"/>
              </a:spcAft>
            </a:pPr>
            <a:r>
              <a:rPr lang="es-ES" sz="1600" b="0" dirty="0"/>
              <a:t>Editor de texto y de código fuente. Útil tanto como para HTML sino como para otros lenguajes de programación.</a:t>
            </a:r>
          </a:p>
        </p:txBody>
      </p:sp>
      <p:graphicFrame>
        <p:nvGraphicFramePr>
          <p:cNvPr id="135172" name="Object 4"/>
          <p:cNvGraphicFramePr>
            <a:graphicFrameLocks noChangeAspect="1"/>
          </p:cNvGraphicFramePr>
          <p:nvPr/>
        </p:nvGraphicFramePr>
        <p:xfrm>
          <a:off x="339725" y="4040188"/>
          <a:ext cx="269875" cy="303212"/>
        </p:xfrm>
        <a:graphic>
          <a:graphicData uri="http://schemas.openxmlformats.org/presentationml/2006/ole">
            <mc:AlternateContent xmlns:mc="http://schemas.openxmlformats.org/markup-compatibility/2006">
              <mc:Choice xmlns:v="urn:schemas-microsoft-com:vml" Requires="v">
                <p:oleObj name="Visio" r:id="rId3" imgW="270231" imgH="303063" progId="">
                  <p:embed/>
                </p:oleObj>
              </mc:Choice>
              <mc:Fallback>
                <p:oleObj name="Visio" r:id="rId3" imgW="270231" imgH="303063" progId="">
                  <p:embed/>
                  <p:pic>
                    <p:nvPicPr>
                      <p:cNvPr id="0" name="Picture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725" y="4040188"/>
                        <a:ext cx="269875" cy="303212"/>
                      </a:xfrm>
                      <a:prstGeom prst="rect">
                        <a:avLst/>
                      </a:prstGeom>
                      <a:noFill/>
                      <a:ln>
                        <a:noFill/>
                      </a:ln>
                      <a:effectLst/>
                      <a:extLst>
                        <a:ext uri="{909E8E84-426E-40DD-AFC4-6F175D3DCCD1}">
                          <a14:hiddenFill xmlns:a14="http://schemas.microsoft.com/office/drawing/2010/main">
                            <a:solidFill>
                              <a:srgbClr val="807E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8097" dir="2700000" algn="ctr" rotWithShape="0">
                                <a:srgbClr val="7B7A8E">
                                  <a:alpha val="74997"/>
                                </a:srgbClr>
                              </a:outerShdw>
                            </a:effectLst>
                          </a14:hiddenEffects>
                        </a:ext>
                      </a:extLst>
                    </p:spPr>
                  </p:pic>
                </p:oleObj>
              </mc:Fallback>
            </mc:AlternateContent>
          </a:graphicData>
        </a:graphic>
      </p:graphicFrame>
      <p:sp>
        <p:nvSpPr>
          <p:cNvPr id="23559" name="Line 8"/>
          <p:cNvSpPr>
            <a:spLocks noChangeShapeType="1"/>
          </p:cNvSpPr>
          <p:nvPr/>
        </p:nvSpPr>
        <p:spPr bwMode="auto">
          <a:xfrm>
            <a:off x="339725" y="3951288"/>
            <a:ext cx="8413750" cy="0"/>
          </a:xfrm>
          <a:prstGeom prst="line">
            <a:avLst/>
          </a:prstGeom>
          <a:noFill/>
          <a:ln w="12700">
            <a:solidFill>
              <a:srgbClr val="FFFFFF"/>
            </a:solidFill>
            <a:round/>
            <a:headEnd/>
            <a:tailEnd/>
          </a:ln>
        </p:spPr>
        <p:txBody>
          <a:bodyPr/>
          <a:lstStyle/>
          <a:p>
            <a:endParaRPr lang="es-ES"/>
          </a:p>
        </p:txBody>
      </p:sp>
      <p:sp>
        <p:nvSpPr>
          <p:cNvPr id="135177" name="Rectangle 9"/>
          <p:cNvSpPr>
            <a:spLocks noChangeArrowheads="1"/>
          </p:cNvSpPr>
          <p:nvPr/>
        </p:nvSpPr>
        <p:spPr bwMode="auto">
          <a:xfrm>
            <a:off x="676275" y="4006850"/>
            <a:ext cx="5940425" cy="1685077"/>
          </a:xfrm>
          <a:prstGeom prst="rect">
            <a:avLst/>
          </a:prstGeom>
          <a:noFill/>
          <a:ln w="9525">
            <a:noFill/>
            <a:miter lim="800000"/>
            <a:headEnd/>
            <a:tailEnd/>
          </a:ln>
        </p:spPr>
        <p:txBody>
          <a:bodyPr>
            <a:spAutoFit/>
          </a:bodyPr>
          <a:lstStyle/>
          <a:p>
            <a:pPr>
              <a:spcBef>
                <a:spcPct val="20000"/>
              </a:spcBef>
              <a:spcAft>
                <a:spcPct val="45000"/>
              </a:spcAft>
            </a:pPr>
            <a:r>
              <a:rPr lang="es-ES" b="0" dirty="0">
                <a:solidFill>
                  <a:srgbClr val="FFCC00"/>
                </a:solidFill>
              </a:rPr>
              <a:t>Instalación desde la página oficial.</a:t>
            </a:r>
          </a:p>
          <a:p>
            <a:pPr>
              <a:spcBef>
                <a:spcPct val="20000"/>
              </a:spcBef>
              <a:spcAft>
                <a:spcPct val="45000"/>
              </a:spcAft>
            </a:pPr>
            <a:r>
              <a:rPr lang="es-ES" b="0" dirty="0">
                <a:solidFill>
                  <a:srgbClr val="FFCC00"/>
                </a:solidFill>
              </a:rPr>
              <a:t>Configuración de los paquetes del programa. </a:t>
            </a:r>
            <a:endParaRPr lang="es-ES" dirty="0"/>
          </a:p>
          <a:p>
            <a:pPr>
              <a:spcBef>
                <a:spcPct val="20000"/>
              </a:spcBef>
              <a:spcAft>
                <a:spcPct val="45000"/>
              </a:spcAft>
            </a:pPr>
            <a:endParaRPr lang="es-ES" dirty="0"/>
          </a:p>
          <a:p>
            <a:pPr eaLnBrk="0" hangingPunct="0"/>
            <a:endParaRPr lang="es-ES" dirty="0"/>
          </a:p>
        </p:txBody>
      </p:sp>
      <p:pic>
        <p:nvPicPr>
          <p:cNvPr id="10" name="9 Imagen" descr="sublime.jpg"/>
          <p:cNvPicPr>
            <a:picLocks noChangeAspect="1"/>
          </p:cNvPicPr>
          <p:nvPr/>
        </p:nvPicPr>
        <p:blipFill>
          <a:blip r:embed="rId5" cstate="print"/>
          <a:stretch>
            <a:fillRect/>
          </a:stretch>
        </p:blipFill>
        <p:spPr>
          <a:xfrm>
            <a:off x="295423" y="726331"/>
            <a:ext cx="5627077" cy="3148836"/>
          </a:xfrm>
          <a:prstGeom prst="rect">
            <a:avLst/>
          </a:prstGeom>
        </p:spPr>
      </p:pic>
      <p:sp>
        <p:nvSpPr>
          <p:cNvPr id="11"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cSld>
  <p:clrMapOvr>
    <a:masterClrMapping/>
  </p:clrMapOvr>
  <p:transition spd="med">
    <p:wipe dir="d"/>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buNone/>
            </a:pPr>
            <a:r>
              <a:rPr lang="es-ES" sz="2600" dirty="0"/>
              <a:t>	</a:t>
            </a:r>
            <a:r>
              <a:rPr lang="es-ES" sz="2600"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graphicFrame>
        <p:nvGraphicFramePr>
          <p:cNvPr id="6" name="5 Tabla"/>
          <p:cNvGraphicFramePr>
            <a:graphicFrameLocks noGrp="1"/>
          </p:cNvGraphicFramePr>
          <p:nvPr/>
        </p:nvGraphicFramePr>
        <p:xfrm>
          <a:off x="468085" y="827310"/>
          <a:ext cx="8327572" cy="5029725"/>
        </p:xfrm>
        <a:graphic>
          <a:graphicData uri="http://schemas.openxmlformats.org/drawingml/2006/table">
            <a:tbl>
              <a:tblPr firstRow="1" bandRow="1">
                <a:tableStyleId>{5C22544A-7EE6-4342-B048-85BDC9FD1C3A}</a:tableStyleId>
              </a:tblPr>
              <a:tblGrid>
                <a:gridCol w="1937658">
                  <a:extLst>
                    <a:ext uri="{9D8B030D-6E8A-4147-A177-3AD203B41FA5}">
                      <a16:colId xmlns:a16="http://schemas.microsoft.com/office/drawing/2014/main" val="20000"/>
                    </a:ext>
                  </a:extLst>
                </a:gridCol>
                <a:gridCol w="6389914">
                  <a:extLst>
                    <a:ext uri="{9D8B030D-6E8A-4147-A177-3AD203B41FA5}">
                      <a16:colId xmlns:a16="http://schemas.microsoft.com/office/drawing/2014/main" val="20001"/>
                    </a:ext>
                  </a:extLst>
                </a:gridCol>
              </a:tblGrid>
              <a:tr h="811466">
                <a:tc>
                  <a:txBody>
                    <a:bodyPr/>
                    <a:lstStyle/>
                    <a:p>
                      <a:r>
                        <a:rPr lang="es-ES" sz="1800" b="1" i="0" kern="1200" dirty="0">
                          <a:solidFill>
                            <a:schemeClr val="lt1"/>
                          </a:solidFill>
                          <a:latin typeface="+mn-lt"/>
                          <a:ea typeface="+mn-ea"/>
                          <a:cs typeface="+mn-cs"/>
                        </a:rPr>
                        <a:t>Si la URL relativa...</a:t>
                      </a:r>
                      <a:r>
                        <a:rPr lang="es-ES" sz="2200" baseline="0" dirty="0">
                          <a:solidFill>
                            <a:srgbClr val="002060"/>
                          </a:solidFill>
                        </a:rPr>
                        <a:t> </a:t>
                      </a:r>
                      <a:endParaRPr lang="es-ES" sz="2200" dirty="0">
                        <a:solidFill>
                          <a:srgbClr val="002060"/>
                        </a:solidFill>
                      </a:endParaRPr>
                    </a:p>
                  </a:txBody>
                  <a:tcPr/>
                </a:tc>
                <a:tc>
                  <a:txBody>
                    <a:bodyPr/>
                    <a:lstStyle/>
                    <a:p>
                      <a:r>
                        <a:rPr lang="es-ES" sz="1800" b="1" i="0" kern="1200" dirty="0">
                          <a:solidFill>
                            <a:schemeClr val="lt1"/>
                          </a:solidFill>
                          <a:latin typeface="+mn-lt"/>
                          <a:ea typeface="+mn-ea"/>
                          <a:cs typeface="+mn-cs"/>
                        </a:rPr>
                        <a:t>El navegador la transforma en URL absoluta...</a:t>
                      </a:r>
                      <a:endParaRPr lang="es-ES" sz="2200" dirty="0">
                        <a:solidFill>
                          <a:srgbClr val="002060"/>
                        </a:solidFill>
                      </a:endParaRPr>
                    </a:p>
                  </a:txBody>
                  <a:tcPr/>
                </a:tc>
                <a:extLst>
                  <a:ext uri="{0D108BD9-81ED-4DB2-BD59-A6C34878D82A}">
                    <a16:rowId xmlns:a16="http://schemas.microsoft.com/office/drawing/2014/main" val="10000"/>
                  </a:ext>
                </a:extLst>
              </a:tr>
              <a:tr h="895939">
                <a:tc>
                  <a:txBody>
                    <a:bodyPr/>
                    <a:lstStyle/>
                    <a:p>
                      <a:r>
                        <a:rPr lang="es-ES" sz="2000" b="0" i="0" kern="1200" dirty="0">
                          <a:solidFill>
                            <a:srgbClr val="002060"/>
                          </a:solidFill>
                          <a:latin typeface="+mn-lt"/>
                          <a:ea typeface="+mn-ea"/>
                          <a:cs typeface="+mn-cs"/>
                        </a:rPr>
                        <a:t>...sólo consiste en el nombre de un recurso</a:t>
                      </a:r>
                      <a:endParaRPr lang="es-ES" sz="2000" dirty="0">
                        <a:solidFill>
                          <a:srgbClr val="002060"/>
                        </a:solidFill>
                      </a:endParaRPr>
                    </a:p>
                  </a:txBody>
                  <a:tcPr>
                    <a:solidFill>
                      <a:schemeClr val="accent2"/>
                    </a:solidFill>
                  </a:tcPr>
                </a:tc>
                <a:tc>
                  <a:txBody>
                    <a:bodyPr/>
                    <a:lstStyle/>
                    <a:p>
                      <a:r>
                        <a:rPr lang="es-ES" sz="2000" b="0" i="0" kern="1200" dirty="0">
                          <a:solidFill>
                            <a:srgbClr val="002060"/>
                          </a:solidFill>
                          <a:latin typeface="+mn-lt"/>
                          <a:ea typeface="+mn-ea"/>
                          <a:cs typeface="+mn-cs"/>
                        </a:rPr>
                        <a:t>...añadiendo el protocolo, servidor y ruta completa del origen del enlace</a:t>
                      </a:r>
                      <a:endParaRPr lang="es-ES" sz="2000" dirty="0">
                        <a:solidFill>
                          <a:srgbClr val="002060"/>
                        </a:solidFill>
                      </a:endParaRPr>
                    </a:p>
                  </a:txBody>
                  <a:tcPr>
                    <a:solidFill>
                      <a:schemeClr val="accent2"/>
                    </a:solidFill>
                  </a:tcPr>
                </a:tc>
                <a:extLst>
                  <a:ext uri="{0D108BD9-81ED-4DB2-BD59-A6C34878D82A}">
                    <a16:rowId xmlns:a16="http://schemas.microsoft.com/office/drawing/2014/main" val="10001"/>
                  </a:ext>
                </a:extLst>
              </a:tr>
              <a:tr h="895939">
                <a:tc>
                  <a:txBody>
                    <a:bodyPr/>
                    <a:lstStyle/>
                    <a:p>
                      <a:r>
                        <a:rPr lang="es-ES" sz="2000" b="0" i="0" kern="1200" dirty="0">
                          <a:solidFill>
                            <a:srgbClr val="002060"/>
                          </a:solidFill>
                          <a:latin typeface="+mn-lt"/>
                          <a:ea typeface="+mn-ea"/>
                          <a:cs typeface="+mn-cs"/>
                        </a:rPr>
                        <a:t>...comienza por </a:t>
                      </a:r>
                      <a:r>
                        <a:rPr lang="es-ES" sz="2000" dirty="0">
                          <a:solidFill>
                            <a:srgbClr val="002060"/>
                          </a:solidFill>
                        </a:rPr>
                        <a:t>../</a:t>
                      </a:r>
                    </a:p>
                  </a:txBody>
                  <a:tcPr>
                    <a:solidFill>
                      <a:schemeClr val="accent2"/>
                    </a:solidFill>
                  </a:tcPr>
                </a:tc>
                <a:tc>
                  <a:txBody>
                    <a:bodyPr/>
                    <a:lstStyle/>
                    <a:p>
                      <a:r>
                        <a:rPr lang="es-ES" sz="2000" b="0" i="0" kern="1200" dirty="0">
                          <a:solidFill>
                            <a:srgbClr val="002060"/>
                          </a:solidFill>
                          <a:latin typeface="+mn-lt"/>
                          <a:ea typeface="+mn-ea"/>
                          <a:cs typeface="+mn-cs"/>
                        </a:rPr>
                        <a:t>...añadiendo el protocolo y servidor del origen del enlace, subiendo un nivel en la jerarquía de directorios y añadiendo el resto de la ruta incluida en la URL relativa</a:t>
                      </a:r>
                      <a:endParaRPr lang="es-ES" sz="2000" dirty="0">
                        <a:solidFill>
                          <a:srgbClr val="002060"/>
                        </a:solidFill>
                      </a:endParaRPr>
                    </a:p>
                  </a:txBody>
                  <a:tcPr>
                    <a:solidFill>
                      <a:schemeClr val="accent2"/>
                    </a:solidFill>
                  </a:tcPr>
                </a:tc>
                <a:extLst>
                  <a:ext uri="{0D108BD9-81ED-4DB2-BD59-A6C34878D82A}">
                    <a16:rowId xmlns:a16="http://schemas.microsoft.com/office/drawing/2014/main" val="10002"/>
                  </a:ext>
                </a:extLst>
              </a:tr>
              <a:tr h="895939">
                <a:tc>
                  <a:txBody>
                    <a:bodyPr/>
                    <a:lstStyle/>
                    <a:p>
                      <a:r>
                        <a:rPr lang="es-ES" sz="2000" b="0" i="0" kern="1200" dirty="0">
                          <a:solidFill>
                            <a:srgbClr val="002060"/>
                          </a:solidFill>
                          <a:latin typeface="+mn-lt"/>
                          <a:ea typeface="+mn-ea"/>
                          <a:cs typeface="+mn-cs"/>
                        </a:rPr>
                        <a:t>...comienza por </a:t>
                      </a:r>
                      <a:r>
                        <a:rPr lang="es-ES" sz="2000" dirty="0">
                          <a:solidFill>
                            <a:srgbClr val="002060"/>
                          </a:solidFill>
                        </a:rPr>
                        <a:t>/</a:t>
                      </a:r>
                    </a:p>
                  </a:txBody>
                  <a:tcPr>
                    <a:solidFill>
                      <a:schemeClr val="accent2"/>
                    </a:solidFill>
                  </a:tcPr>
                </a:tc>
                <a:tc>
                  <a:txBody>
                    <a:bodyPr/>
                    <a:lstStyle/>
                    <a:p>
                      <a:r>
                        <a:rPr lang="es-ES" sz="2000" b="0" i="0" kern="1200" dirty="0">
                          <a:solidFill>
                            <a:srgbClr val="002060"/>
                          </a:solidFill>
                          <a:latin typeface="+mn-lt"/>
                          <a:ea typeface="+mn-ea"/>
                          <a:cs typeface="+mn-cs"/>
                        </a:rPr>
                        <a:t>...añadiendo el protocolo y servidor del origen del enlace</a:t>
                      </a:r>
                      <a:endParaRPr lang="es-ES" sz="2000" dirty="0">
                        <a:solidFill>
                          <a:srgbClr val="002060"/>
                        </a:solidFill>
                      </a:endParaRPr>
                    </a:p>
                  </a:txBody>
                  <a:tcPr>
                    <a:solidFill>
                      <a:schemeClr val="accent2"/>
                    </a:solidFill>
                  </a:tcPr>
                </a:tc>
                <a:extLst>
                  <a:ext uri="{0D108BD9-81ED-4DB2-BD59-A6C34878D82A}">
                    <a16:rowId xmlns:a16="http://schemas.microsoft.com/office/drawing/2014/main" val="10003"/>
                  </a:ext>
                </a:extLst>
              </a:tr>
              <a:tr h="811466">
                <a:tc>
                  <a:txBody>
                    <a:bodyPr/>
                    <a:lstStyle/>
                    <a:p>
                      <a:r>
                        <a:rPr lang="es-ES" sz="2000" b="0" i="0" kern="1200" dirty="0">
                          <a:solidFill>
                            <a:srgbClr val="002060"/>
                          </a:solidFill>
                          <a:latin typeface="+mn-lt"/>
                          <a:ea typeface="+mn-ea"/>
                          <a:cs typeface="+mn-cs"/>
                        </a:rPr>
                        <a:t>En cualquier otro caso</a:t>
                      </a:r>
                      <a:endParaRPr lang="es-ES" sz="2000" dirty="0">
                        <a:solidFill>
                          <a:srgbClr val="002060"/>
                        </a:solidFill>
                      </a:endParaRPr>
                    </a:p>
                  </a:txBody>
                  <a:tcPr>
                    <a:solidFill>
                      <a:schemeClr val="accent2"/>
                    </a:solidFill>
                  </a:tcPr>
                </a:tc>
                <a:tc>
                  <a:txBody>
                    <a:bodyPr/>
                    <a:lstStyle/>
                    <a:p>
                      <a:r>
                        <a:rPr lang="es-ES" sz="2000" b="0" i="0" kern="1200" dirty="0">
                          <a:solidFill>
                            <a:srgbClr val="002060"/>
                          </a:solidFill>
                          <a:latin typeface="+mn-lt"/>
                          <a:ea typeface="+mn-ea"/>
                          <a:cs typeface="+mn-cs"/>
                        </a:rPr>
                        <a:t>...añadiendo el protocolo, servidor y ruta completa del origen del enlace, a la que se añade la ruta incluida en la URL relativa</a:t>
                      </a:r>
                      <a:endParaRPr lang="es-ES" sz="2000" dirty="0">
                        <a:solidFill>
                          <a:srgbClr val="002060"/>
                        </a:solidFill>
                      </a:endParaRPr>
                    </a:p>
                  </a:txBody>
                  <a:tcPr anchor="ctr">
                    <a:solidFill>
                      <a:schemeClr val="accent2"/>
                    </a:solidFill>
                  </a:tcPr>
                </a:tc>
                <a:extLst>
                  <a:ext uri="{0D108BD9-81ED-4DB2-BD59-A6C34878D82A}">
                    <a16:rowId xmlns:a16="http://schemas.microsoft.com/office/drawing/2014/main" val="10004"/>
                  </a:ext>
                </a:extLst>
              </a:tr>
            </a:tbl>
          </a:graphicData>
        </a:graphic>
      </p:graphicFrame>
    </p:spTree>
  </p:cSld>
  <p:clrMapOvr>
    <a:masterClrMapping/>
  </p:clrMapOvr>
  <p:transition spd="med">
    <p:wipe dir="d"/>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dirty="0">
                <a:solidFill>
                  <a:srgbClr val="FFFFFF"/>
                </a:solidFill>
              </a:rPr>
              <a:t>Atributo “target” de enlaces:</a:t>
            </a:r>
          </a:p>
          <a:p>
            <a:pPr marL="233363" lvl="0" indent="-233363">
              <a:spcAft>
                <a:spcPct val="75000"/>
              </a:spcAft>
              <a:buClr>
                <a:srgbClr val="FF9900"/>
              </a:buClr>
              <a:buNone/>
            </a:pPr>
            <a:endParaRPr lang="es-ES" dirty="0">
              <a:solidFill>
                <a:srgbClr val="FFFFFF"/>
              </a:solidFill>
            </a:endParaRPr>
          </a:p>
          <a:p>
            <a:pPr marL="233363" lvl="0" indent="-233363">
              <a:spcAft>
                <a:spcPct val="75000"/>
              </a:spcAft>
              <a:buClr>
                <a:srgbClr val="FF9900"/>
              </a:buClr>
            </a:pPr>
            <a:endParaRPr lang="es-ES" dirty="0">
              <a:solidFill>
                <a:srgbClr val="FFFFFF"/>
              </a:solidFill>
            </a:endParaRPr>
          </a:p>
          <a:p>
            <a:pPr marL="633413" lvl="1" indent="-233363">
              <a:spcAft>
                <a:spcPct val="75000"/>
              </a:spcAft>
              <a:buClr>
                <a:srgbClr val="FF9900"/>
              </a:buClr>
              <a:buNone/>
            </a:pPr>
            <a:endParaRPr lang="es-ES" sz="2400" dirty="0">
              <a:solidFill>
                <a:srgbClr val="FFFFFF"/>
              </a:solidFill>
            </a:endParaRPr>
          </a:p>
          <a:p>
            <a:pPr marL="233363" lvl="0" indent="-233363">
              <a:spcAft>
                <a:spcPct val="75000"/>
              </a:spcAft>
              <a:buClr>
                <a:srgbClr val="FF9900"/>
              </a:buClr>
              <a:buNone/>
            </a:pPr>
            <a:r>
              <a:rPr lang="es-ES" sz="2400"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graphicFrame>
        <p:nvGraphicFramePr>
          <p:cNvPr id="6" name="5 Tabla"/>
          <p:cNvGraphicFramePr>
            <a:graphicFrameLocks noGrp="1"/>
          </p:cNvGraphicFramePr>
          <p:nvPr/>
        </p:nvGraphicFramePr>
        <p:xfrm>
          <a:off x="533400" y="1397000"/>
          <a:ext cx="8164286" cy="3845560"/>
        </p:xfrm>
        <a:graphic>
          <a:graphicData uri="http://schemas.openxmlformats.org/drawingml/2006/table">
            <a:tbl>
              <a:tblPr firstRow="1" bandRow="1">
                <a:tableStyleId>{5C22544A-7EE6-4342-B048-85BDC9FD1C3A}</a:tableStyleId>
              </a:tblPr>
              <a:tblGrid>
                <a:gridCol w="2230599">
                  <a:extLst>
                    <a:ext uri="{9D8B030D-6E8A-4147-A177-3AD203B41FA5}">
                      <a16:colId xmlns:a16="http://schemas.microsoft.com/office/drawing/2014/main" val="20000"/>
                    </a:ext>
                  </a:extLst>
                </a:gridCol>
                <a:gridCol w="5933687">
                  <a:extLst>
                    <a:ext uri="{9D8B030D-6E8A-4147-A177-3AD203B41FA5}">
                      <a16:colId xmlns:a16="http://schemas.microsoft.com/office/drawing/2014/main" val="20001"/>
                    </a:ext>
                  </a:extLst>
                </a:gridCol>
              </a:tblGrid>
              <a:tr h="370840">
                <a:tc>
                  <a:txBody>
                    <a:bodyPr/>
                    <a:lstStyle/>
                    <a:p>
                      <a:r>
                        <a:rPr lang="es-ES" dirty="0"/>
                        <a:t>Valor</a:t>
                      </a:r>
                    </a:p>
                  </a:txBody>
                  <a:tcPr/>
                </a:tc>
                <a:tc>
                  <a:txBody>
                    <a:bodyPr/>
                    <a:lstStyle/>
                    <a:p>
                      <a:r>
                        <a:rPr lang="es-ES" dirty="0"/>
                        <a:t>Valor</a:t>
                      </a:r>
                    </a:p>
                  </a:txBody>
                  <a:tcPr/>
                </a:tc>
                <a:extLst>
                  <a:ext uri="{0D108BD9-81ED-4DB2-BD59-A6C34878D82A}">
                    <a16:rowId xmlns:a16="http://schemas.microsoft.com/office/drawing/2014/main" val="10000"/>
                  </a:ext>
                </a:extLst>
              </a:tr>
              <a:tr h="370840">
                <a:tc>
                  <a:txBody>
                    <a:bodyPr/>
                    <a:lstStyle/>
                    <a:p>
                      <a:r>
                        <a:rPr lang="es-ES" sz="2400" dirty="0">
                          <a:solidFill>
                            <a:srgbClr val="002060"/>
                          </a:solidFill>
                        </a:rPr>
                        <a:t>_top</a:t>
                      </a:r>
                    </a:p>
                  </a:txBody>
                  <a:tcPr>
                    <a:solidFill>
                      <a:schemeClr val="accent2"/>
                    </a:solidFill>
                  </a:tcPr>
                </a:tc>
                <a:tc>
                  <a:txBody>
                    <a:bodyPr/>
                    <a:lstStyle/>
                    <a:p>
                      <a:r>
                        <a:rPr lang="es-ES" sz="2400" b="0" i="0" kern="1200" dirty="0">
                          <a:solidFill>
                            <a:srgbClr val="002060"/>
                          </a:solidFill>
                          <a:latin typeface="+mn-lt"/>
                          <a:ea typeface="+mn-ea"/>
                          <a:cs typeface="+mn-cs"/>
                        </a:rPr>
                        <a:t>cuando queremos que el archivo enlazado se muestre en una pantalla completa de la ventana eliminando los </a:t>
                      </a:r>
                      <a:r>
                        <a:rPr lang="es-ES" sz="2400" b="0" i="0" kern="1200" dirty="0" err="1">
                          <a:solidFill>
                            <a:srgbClr val="002060"/>
                          </a:solidFill>
                          <a:latin typeface="+mn-lt"/>
                          <a:ea typeface="+mn-ea"/>
                          <a:cs typeface="+mn-cs"/>
                        </a:rPr>
                        <a:t>frames</a:t>
                      </a:r>
                      <a:r>
                        <a:rPr lang="es-ES" sz="2400" b="0" i="0" kern="1200" dirty="0">
                          <a:solidFill>
                            <a:srgbClr val="002060"/>
                          </a:solidFill>
                          <a:latin typeface="+mn-lt"/>
                          <a:ea typeface="+mn-ea"/>
                          <a:cs typeface="+mn-cs"/>
                        </a:rPr>
                        <a:t> o marcos si los hay. Esta opción se utiliza solo cuando nuestra página web esté hecha con </a:t>
                      </a:r>
                      <a:r>
                        <a:rPr lang="es-ES" sz="2400" b="0" i="0" kern="1200" dirty="0" err="1">
                          <a:solidFill>
                            <a:srgbClr val="002060"/>
                          </a:solidFill>
                          <a:latin typeface="+mn-lt"/>
                          <a:ea typeface="+mn-ea"/>
                          <a:cs typeface="+mn-cs"/>
                        </a:rPr>
                        <a:t>frames</a:t>
                      </a:r>
                      <a:r>
                        <a:rPr lang="es-ES" sz="2400" b="0" i="0" kern="1200" dirty="0">
                          <a:solidFill>
                            <a:srgbClr val="002060"/>
                          </a:solidFill>
                          <a:latin typeface="+mn-lt"/>
                          <a:ea typeface="+mn-ea"/>
                          <a:cs typeface="+mn-cs"/>
                        </a:rPr>
                        <a:t> o marcos</a:t>
                      </a:r>
                      <a:endParaRPr lang="es-ES" sz="2400" dirty="0">
                        <a:solidFill>
                          <a:srgbClr val="002060"/>
                        </a:solidFill>
                      </a:endParaRPr>
                    </a:p>
                  </a:txBody>
                  <a:tcPr>
                    <a:solidFill>
                      <a:schemeClr val="accent2"/>
                    </a:solidFill>
                  </a:tcPr>
                </a:tc>
                <a:extLst>
                  <a:ext uri="{0D108BD9-81ED-4DB2-BD59-A6C34878D82A}">
                    <a16:rowId xmlns:a16="http://schemas.microsoft.com/office/drawing/2014/main" val="10001"/>
                  </a:ext>
                </a:extLst>
              </a:tr>
              <a:tr h="370840">
                <a:tc>
                  <a:txBody>
                    <a:bodyPr/>
                    <a:lstStyle/>
                    <a:p>
                      <a:r>
                        <a:rPr lang="es-ES" sz="2400" dirty="0">
                          <a:solidFill>
                            <a:srgbClr val="002060"/>
                          </a:solidFill>
                        </a:rPr>
                        <a:t>_</a:t>
                      </a:r>
                      <a:r>
                        <a:rPr lang="es-ES" sz="2400" dirty="0" err="1">
                          <a:solidFill>
                            <a:srgbClr val="002060"/>
                          </a:solidFill>
                        </a:rPr>
                        <a:t>parent</a:t>
                      </a:r>
                      <a:endParaRPr lang="es-ES" sz="2400" dirty="0">
                        <a:solidFill>
                          <a:srgbClr val="002060"/>
                        </a:solidFill>
                      </a:endParaRPr>
                    </a:p>
                  </a:txBody>
                  <a:tcPr>
                    <a:solidFill>
                      <a:schemeClr val="accent2"/>
                    </a:solidFill>
                  </a:tcPr>
                </a:tc>
                <a:tc>
                  <a:txBody>
                    <a:bodyPr/>
                    <a:lstStyle/>
                    <a:p>
                      <a:r>
                        <a:rPr lang="es-ES" sz="2400" b="0" i="0" kern="1200" dirty="0">
                          <a:solidFill>
                            <a:srgbClr val="002060"/>
                          </a:solidFill>
                          <a:latin typeface="+mn-lt"/>
                          <a:ea typeface="+mn-ea"/>
                          <a:cs typeface="+mn-cs"/>
                        </a:rPr>
                        <a:t>Con esta opción la página destino se muestra en marco anterior al marco o </a:t>
                      </a:r>
                      <a:r>
                        <a:rPr lang="es-ES" sz="2400" b="0" i="0" kern="1200" dirty="0" err="1">
                          <a:solidFill>
                            <a:srgbClr val="002060"/>
                          </a:solidFill>
                          <a:latin typeface="+mn-lt"/>
                          <a:ea typeface="+mn-ea"/>
                          <a:cs typeface="+mn-cs"/>
                        </a:rPr>
                        <a:t>frame</a:t>
                      </a:r>
                      <a:r>
                        <a:rPr lang="es-ES" sz="2400" b="0" i="0" kern="1200" dirty="0">
                          <a:solidFill>
                            <a:srgbClr val="002060"/>
                          </a:solidFill>
                          <a:latin typeface="+mn-lt"/>
                          <a:ea typeface="+mn-ea"/>
                          <a:cs typeface="+mn-cs"/>
                        </a:rPr>
                        <a:t> en el que está el enlace.</a:t>
                      </a:r>
                      <a:endParaRPr lang="es-ES" sz="2400" dirty="0">
                        <a:solidFill>
                          <a:srgbClr val="002060"/>
                        </a:solidFill>
                      </a:endParaRPr>
                    </a:p>
                  </a:txBody>
                  <a:tcPr>
                    <a:solidFill>
                      <a:schemeClr val="accent2"/>
                    </a:solidFill>
                  </a:tcPr>
                </a:tc>
                <a:extLst>
                  <a:ext uri="{0D108BD9-81ED-4DB2-BD59-A6C34878D82A}">
                    <a16:rowId xmlns:a16="http://schemas.microsoft.com/office/drawing/2014/main" val="10002"/>
                  </a:ext>
                </a:extLst>
              </a:tr>
            </a:tbl>
          </a:graphicData>
        </a:graphic>
      </p:graphicFrame>
    </p:spTree>
  </p:cSld>
  <p:clrMapOvr>
    <a:masterClrMapping/>
  </p:clrMapOvr>
  <p:transition spd="med">
    <p:wipe dir="d"/>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dirty="0">
                <a:solidFill>
                  <a:srgbClr val="FFFFFF"/>
                </a:solidFill>
              </a:rPr>
              <a:t>Atributo “target” de enlaces:</a:t>
            </a:r>
          </a:p>
          <a:p>
            <a:pPr marL="233363" lvl="0" indent="-233363">
              <a:spcAft>
                <a:spcPct val="75000"/>
              </a:spcAft>
              <a:buClr>
                <a:srgbClr val="FF9900"/>
              </a:buClr>
              <a:buNone/>
            </a:pPr>
            <a:endParaRPr lang="es-ES" dirty="0">
              <a:solidFill>
                <a:srgbClr val="FFFFFF"/>
              </a:solidFill>
            </a:endParaRPr>
          </a:p>
          <a:p>
            <a:pPr marL="233363" lvl="0" indent="-233363">
              <a:spcAft>
                <a:spcPct val="75000"/>
              </a:spcAft>
              <a:buClr>
                <a:srgbClr val="FF9900"/>
              </a:buClr>
            </a:pPr>
            <a:endParaRPr lang="es-ES" dirty="0">
              <a:solidFill>
                <a:srgbClr val="FFFFFF"/>
              </a:solidFill>
            </a:endParaRPr>
          </a:p>
          <a:p>
            <a:pPr marL="633413" lvl="1" indent="-233363">
              <a:spcAft>
                <a:spcPct val="75000"/>
              </a:spcAft>
              <a:buClr>
                <a:srgbClr val="FF9900"/>
              </a:buClr>
              <a:buNone/>
            </a:pPr>
            <a:endParaRPr lang="es-ES" sz="2400" dirty="0">
              <a:solidFill>
                <a:srgbClr val="FFFFFF"/>
              </a:solidFill>
            </a:endParaRPr>
          </a:p>
          <a:p>
            <a:pPr marL="233363" lvl="0" indent="-233363">
              <a:spcAft>
                <a:spcPct val="75000"/>
              </a:spcAft>
              <a:buClr>
                <a:srgbClr val="FF9900"/>
              </a:buClr>
              <a:buNone/>
            </a:pPr>
            <a:r>
              <a:rPr lang="es-ES" sz="2400"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graphicFrame>
        <p:nvGraphicFramePr>
          <p:cNvPr id="6" name="5 Tabla"/>
          <p:cNvGraphicFramePr>
            <a:graphicFrameLocks noGrp="1"/>
          </p:cNvGraphicFramePr>
          <p:nvPr/>
        </p:nvGraphicFramePr>
        <p:xfrm>
          <a:off x="533400" y="1397000"/>
          <a:ext cx="8164286" cy="4577080"/>
        </p:xfrm>
        <a:graphic>
          <a:graphicData uri="http://schemas.openxmlformats.org/drawingml/2006/table">
            <a:tbl>
              <a:tblPr firstRow="1" bandRow="1">
                <a:tableStyleId>{5C22544A-7EE6-4342-B048-85BDC9FD1C3A}</a:tableStyleId>
              </a:tblPr>
              <a:tblGrid>
                <a:gridCol w="2230599">
                  <a:extLst>
                    <a:ext uri="{9D8B030D-6E8A-4147-A177-3AD203B41FA5}">
                      <a16:colId xmlns:a16="http://schemas.microsoft.com/office/drawing/2014/main" val="20000"/>
                    </a:ext>
                  </a:extLst>
                </a:gridCol>
                <a:gridCol w="5933687">
                  <a:extLst>
                    <a:ext uri="{9D8B030D-6E8A-4147-A177-3AD203B41FA5}">
                      <a16:colId xmlns:a16="http://schemas.microsoft.com/office/drawing/2014/main" val="20001"/>
                    </a:ext>
                  </a:extLst>
                </a:gridCol>
              </a:tblGrid>
              <a:tr h="370840">
                <a:tc>
                  <a:txBody>
                    <a:bodyPr/>
                    <a:lstStyle/>
                    <a:p>
                      <a:r>
                        <a:rPr lang="es-ES" dirty="0"/>
                        <a:t>Valor</a:t>
                      </a:r>
                    </a:p>
                  </a:txBody>
                  <a:tcPr/>
                </a:tc>
                <a:tc>
                  <a:txBody>
                    <a:bodyPr/>
                    <a:lstStyle/>
                    <a:p>
                      <a:r>
                        <a:rPr lang="es-ES" dirty="0"/>
                        <a:t>Valor</a:t>
                      </a:r>
                    </a:p>
                  </a:txBody>
                  <a:tcPr/>
                </a:tc>
                <a:extLst>
                  <a:ext uri="{0D108BD9-81ED-4DB2-BD59-A6C34878D82A}">
                    <a16:rowId xmlns:a16="http://schemas.microsoft.com/office/drawing/2014/main" val="10000"/>
                  </a:ext>
                </a:extLst>
              </a:tr>
              <a:tr h="370840">
                <a:tc>
                  <a:txBody>
                    <a:bodyPr/>
                    <a:lstStyle/>
                    <a:p>
                      <a:r>
                        <a:rPr lang="es-ES" sz="2400" dirty="0">
                          <a:solidFill>
                            <a:srgbClr val="002060"/>
                          </a:solidFill>
                        </a:rPr>
                        <a:t>_</a:t>
                      </a:r>
                      <a:r>
                        <a:rPr lang="es-ES" sz="2400" dirty="0" err="1">
                          <a:solidFill>
                            <a:srgbClr val="002060"/>
                          </a:solidFill>
                        </a:rPr>
                        <a:t>self</a:t>
                      </a:r>
                      <a:endParaRPr lang="es-ES" sz="2400" dirty="0">
                        <a:solidFill>
                          <a:srgbClr val="002060"/>
                        </a:solidFill>
                      </a:endParaRPr>
                    </a:p>
                  </a:txBody>
                  <a:tcPr>
                    <a:solidFill>
                      <a:schemeClr val="accent2"/>
                    </a:solidFill>
                  </a:tcPr>
                </a:tc>
                <a:tc>
                  <a:txBody>
                    <a:bodyPr/>
                    <a:lstStyle/>
                    <a:p>
                      <a:r>
                        <a:rPr lang="es-ES" sz="2400" b="0" i="0" kern="1200" dirty="0">
                          <a:solidFill>
                            <a:srgbClr val="002060"/>
                          </a:solidFill>
                          <a:latin typeface="+mn-lt"/>
                          <a:ea typeface="+mn-ea"/>
                          <a:cs typeface="+mn-cs"/>
                        </a:rPr>
                        <a:t>la página de destino a la que apunta en vínculo se mostrará en la misma ventana del navegador del visitante, es decir, no se abrirá en una ventana aparte.</a:t>
                      </a:r>
                      <a:endParaRPr lang="es-ES" sz="2400" dirty="0">
                        <a:solidFill>
                          <a:srgbClr val="002060"/>
                        </a:solidFill>
                      </a:endParaRPr>
                    </a:p>
                  </a:txBody>
                  <a:tcPr>
                    <a:solidFill>
                      <a:schemeClr val="accent2"/>
                    </a:solidFill>
                  </a:tcPr>
                </a:tc>
                <a:extLst>
                  <a:ext uri="{0D108BD9-81ED-4DB2-BD59-A6C34878D82A}">
                    <a16:rowId xmlns:a16="http://schemas.microsoft.com/office/drawing/2014/main" val="10001"/>
                  </a:ext>
                </a:extLst>
              </a:tr>
              <a:tr h="370840">
                <a:tc>
                  <a:txBody>
                    <a:bodyPr/>
                    <a:lstStyle/>
                    <a:p>
                      <a:r>
                        <a:rPr lang="es-ES" sz="2400" dirty="0">
                          <a:solidFill>
                            <a:srgbClr val="002060"/>
                          </a:solidFill>
                        </a:rPr>
                        <a:t>_</a:t>
                      </a:r>
                      <a:r>
                        <a:rPr lang="es-ES" sz="2400" dirty="0" err="1">
                          <a:solidFill>
                            <a:srgbClr val="002060"/>
                          </a:solidFill>
                        </a:rPr>
                        <a:t>blank</a:t>
                      </a:r>
                      <a:endParaRPr lang="es-ES" sz="2400" dirty="0">
                        <a:solidFill>
                          <a:srgbClr val="002060"/>
                        </a:solidFill>
                      </a:endParaRPr>
                    </a:p>
                  </a:txBody>
                  <a:tcPr>
                    <a:solidFill>
                      <a:schemeClr val="accent2"/>
                    </a:solidFill>
                  </a:tcPr>
                </a:tc>
                <a:tc>
                  <a:txBody>
                    <a:bodyPr/>
                    <a:lstStyle/>
                    <a:p>
                      <a:r>
                        <a:rPr lang="es-ES" sz="2400" b="0" i="0" kern="1200" dirty="0">
                          <a:solidFill>
                            <a:srgbClr val="002060"/>
                          </a:solidFill>
                          <a:latin typeface="+mn-lt"/>
                          <a:ea typeface="+mn-ea"/>
                          <a:cs typeface="+mn-cs"/>
                        </a:rPr>
                        <a:t>Con esta opción la página enlazada se abrirá en una ventana nueva del navegador. Resulta útil cuando queremos enviar a las visitas a una página externa, fuera de </a:t>
                      </a:r>
                      <a:r>
                        <a:rPr lang="es-ES" sz="2400" b="0" i="0" kern="1200" dirty="0" err="1">
                          <a:solidFill>
                            <a:srgbClr val="002060"/>
                          </a:solidFill>
                          <a:latin typeface="+mn-lt"/>
                          <a:ea typeface="+mn-ea"/>
                          <a:cs typeface="+mn-cs"/>
                        </a:rPr>
                        <a:t>nuesta</a:t>
                      </a:r>
                      <a:r>
                        <a:rPr lang="es-ES" sz="2400" b="0" i="0" kern="1200" dirty="0">
                          <a:solidFill>
                            <a:srgbClr val="002060"/>
                          </a:solidFill>
                          <a:latin typeface="+mn-lt"/>
                          <a:ea typeface="+mn-ea"/>
                          <a:cs typeface="+mn-cs"/>
                        </a:rPr>
                        <a:t> web. Así se mantendrá nuestra web abierta en otra ventana y no perdemos esa visita</a:t>
                      </a:r>
                      <a:endParaRPr lang="es-ES" sz="2400" dirty="0">
                        <a:solidFill>
                          <a:srgbClr val="002060"/>
                        </a:solidFill>
                      </a:endParaRPr>
                    </a:p>
                  </a:txBody>
                  <a:tcPr>
                    <a:solidFill>
                      <a:schemeClr val="accent2"/>
                    </a:solidFill>
                  </a:tcPr>
                </a:tc>
                <a:extLst>
                  <a:ext uri="{0D108BD9-81ED-4DB2-BD59-A6C34878D82A}">
                    <a16:rowId xmlns:a16="http://schemas.microsoft.com/office/drawing/2014/main" val="10002"/>
                  </a:ext>
                </a:extLst>
              </a:tr>
            </a:tbl>
          </a:graphicData>
        </a:graphic>
      </p:graphicFrame>
    </p:spTree>
  </p:cSld>
  <p:clrMapOvr>
    <a:masterClrMapping/>
  </p:clrMapOvr>
  <p:transition spd="med">
    <p:wipe dir="d"/>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dirty="0">
                <a:solidFill>
                  <a:srgbClr val="FFFFFF"/>
                </a:solidFill>
              </a:rPr>
              <a:t>Ejercicios de repaso </a:t>
            </a:r>
          </a:p>
          <a:p>
            <a:pPr lvl="1" indent="-342900">
              <a:spcAft>
                <a:spcPct val="75000"/>
              </a:spcAft>
              <a:buClr>
                <a:srgbClr val="FF9900"/>
              </a:buClr>
              <a:buNone/>
            </a:pPr>
            <a:r>
              <a:rPr lang="es-ES" sz="2200" b="1" dirty="0">
                <a:solidFill>
                  <a:srgbClr val="FFFFFF"/>
                </a:solidFill>
              </a:rPr>
              <a:t>1 – Mostrar el orden de llegada de tres corredores utilizando el elemento HMTL </a:t>
            </a:r>
            <a:r>
              <a:rPr lang="es-ES" sz="2200" b="1" dirty="0" err="1">
                <a:solidFill>
                  <a:srgbClr val="FFFFFF"/>
                </a:solidFill>
              </a:rPr>
              <a:t>ol</a:t>
            </a:r>
            <a:r>
              <a:rPr lang="es-ES" sz="2200" b="1" dirty="0">
                <a:solidFill>
                  <a:srgbClr val="FFFFFF"/>
                </a:solidFill>
              </a:rPr>
              <a:t>.</a:t>
            </a:r>
          </a:p>
          <a:p>
            <a:pPr lvl="1" indent="-342900">
              <a:spcAft>
                <a:spcPct val="75000"/>
              </a:spcAft>
              <a:buClr>
                <a:srgbClr val="FF9900"/>
              </a:buClr>
              <a:buNone/>
            </a:pPr>
            <a:r>
              <a:rPr lang="es-ES" sz="2200" b="1" dirty="0">
                <a:solidFill>
                  <a:srgbClr val="FFFFFF"/>
                </a:solidFill>
              </a:rPr>
              <a:t>2 – Confeccionar una lista ordenada con los tres países con mayor población del planeta.( China, India y Estados Unidos). Disponer un título de segundo </a:t>
            </a:r>
            <a:r>
              <a:rPr lang="es-ES" sz="2200" b="1" dirty="0" err="1">
                <a:solidFill>
                  <a:srgbClr val="FFFFFF"/>
                </a:solidFill>
              </a:rPr>
              <a:t>nível</a:t>
            </a:r>
            <a:r>
              <a:rPr lang="es-ES" sz="2200" b="1" dirty="0">
                <a:solidFill>
                  <a:srgbClr val="FFFFFF"/>
                </a:solidFill>
              </a:rPr>
              <a:t> y debajo de la lista la suma de habitantes ( 2675 millones) de estos tres países enfatizado(</a:t>
            </a:r>
            <a:r>
              <a:rPr lang="es-ES" sz="2200" b="1" dirty="0" err="1">
                <a:solidFill>
                  <a:srgbClr val="FFFFFF"/>
                </a:solidFill>
              </a:rPr>
              <a:t>strong</a:t>
            </a:r>
            <a:r>
              <a:rPr lang="es-ES" sz="2200" b="1" dirty="0">
                <a:solidFill>
                  <a:srgbClr val="FFFFFF"/>
                </a:solidFill>
              </a:rPr>
              <a:t>).</a:t>
            </a:r>
          </a:p>
          <a:p>
            <a:pPr lvl="1" indent="-342900">
              <a:spcAft>
                <a:spcPct val="75000"/>
              </a:spcAft>
              <a:buClr>
                <a:srgbClr val="FF9900"/>
              </a:buClr>
              <a:buNone/>
            </a:pPr>
            <a:r>
              <a:rPr lang="es-ES" sz="2200" b="1" dirty="0">
                <a:solidFill>
                  <a:srgbClr val="FFFFFF"/>
                </a:solidFill>
              </a:rPr>
              <a:t>3 -  Confeccionar una página HTML que contenga una lista no ordenada con cuatro lenguajes de programación muy populares. Agregar un título de segundo nivel indicando el concepto de esta lista.</a:t>
            </a:r>
          </a:p>
          <a:p>
            <a:pPr lvl="1" indent="-342900">
              <a:spcAft>
                <a:spcPct val="75000"/>
              </a:spcAft>
              <a:buClr>
                <a:srgbClr val="FF9900"/>
              </a:buClr>
              <a:buAutoNum type="arabicParenR"/>
            </a:pPr>
            <a:endParaRPr lang="es-ES" sz="2400" dirty="0">
              <a:solidFill>
                <a:srgbClr val="FFFFFF"/>
              </a:solidFill>
            </a:endParaRPr>
          </a:p>
          <a:p>
            <a:pPr marL="233363" lvl="0" indent="-233363">
              <a:spcAft>
                <a:spcPct val="75000"/>
              </a:spcAft>
              <a:buClr>
                <a:srgbClr val="FF9900"/>
              </a:buClr>
              <a:buNone/>
            </a:pPr>
            <a:r>
              <a:rPr lang="es-ES" sz="2400"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800" dirty="0">
                <a:solidFill>
                  <a:srgbClr val="FFFFFF"/>
                </a:solidFill>
              </a:rPr>
              <a:t>Ejercicios de repaso </a:t>
            </a:r>
          </a:p>
          <a:p>
            <a:pPr lvl="1" indent="-342900">
              <a:spcAft>
                <a:spcPct val="75000"/>
              </a:spcAft>
              <a:buClr>
                <a:srgbClr val="FF9900"/>
              </a:buClr>
              <a:buNone/>
            </a:pPr>
            <a:r>
              <a:rPr lang="es-ES" sz="2400" b="1" dirty="0">
                <a:solidFill>
                  <a:srgbClr val="FFFFFF"/>
                </a:solidFill>
              </a:rPr>
              <a:t>4 -  Confeccionar una lista de definición indicando en los conceptos distintos lenguajes de programación. En la definición  hacer una breve introducción del mismo.</a:t>
            </a:r>
          </a:p>
          <a:p>
            <a:pPr lvl="1" indent="-342900">
              <a:spcAft>
                <a:spcPct val="75000"/>
              </a:spcAft>
              <a:buClr>
                <a:srgbClr val="FF9900"/>
              </a:buClr>
              <a:buNone/>
            </a:pPr>
            <a:r>
              <a:rPr lang="es-ES" sz="2400" b="1" dirty="0">
                <a:solidFill>
                  <a:srgbClr val="FFFFFF"/>
                </a:solidFill>
              </a:rPr>
              <a:t>5 - Confeccionar una página que contenga un enlace al sitio de </a:t>
            </a:r>
            <a:r>
              <a:rPr lang="es-ES" sz="2400" b="1" dirty="0" err="1">
                <a:solidFill>
                  <a:srgbClr val="FFFFFF"/>
                </a:solidFill>
              </a:rPr>
              <a:t>google</a:t>
            </a:r>
            <a:r>
              <a:rPr lang="es-ES" sz="2400" b="1" dirty="0">
                <a:solidFill>
                  <a:srgbClr val="FFFFFF"/>
                </a:solidFill>
              </a:rPr>
              <a:t>.</a:t>
            </a:r>
          </a:p>
          <a:p>
            <a:pPr lvl="1" indent="-342900">
              <a:spcAft>
                <a:spcPct val="75000"/>
              </a:spcAft>
              <a:buClr>
                <a:srgbClr val="FF9900"/>
              </a:buClr>
              <a:buNone/>
            </a:pPr>
            <a:r>
              <a:rPr lang="es-ES" sz="2400" b="1" dirty="0">
                <a:solidFill>
                  <a:srgbClr val="FFFFFF"/>
                </a:solidFill>
              </a:rPr>
              <a:t>6 - Confeccionar una página principal que tenga un hipervínculo a otra página secundaria. La página secundaria debe tener  también un hipervínculo a la página principal.</a:t>
            </a:r>
          </a:p>
          <a:p>
            <a:pPr lvl="1" indent="-342900">
              <a:spcAft>
                <a:spcPct val="75000"/>
              </a:spcAft>
              <a:buClr>
                <a:srgbClr val="FF9900"/>
              </a:buClr>
              <a:buAutoNum type="arabicParenR"/>
            </a:pPr>
            <a:endParaRPr lang="es-ES" sz="1600" dirty="0">
              <a:solidFill>
                <a:srgbClr val="FFFFFF"/>
              </a:solidFill>
            </a:endParaRPr>
          </a:p>
          <a:p>
            <a:pPr marL="233363" lvl="0" indent="-233363">
              <a:spcAft>
                <a:spcPct val="75000"/>
              </a:spcAft>
              <a:buClr>
                <a:srgbClr val="FF9900"/>
              </a:buClr>
              <a:buNone/>
            </a:pPr>
            <a:r>
              <a:rPr lang="es-ES"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800" dirty="0">
                <a:solidFill>
                  <a:srgbClr val="FFFFFF"/>
                </a:solidFill>
              </a:rPr>
              <a:t>Ejercicios de repaso </a:t>
            </a:r>
          </a:p>
          <a:p>
            <a:pPr lvl="1" indent="-342900">
              <a:spcAft>
                <a:spcPct val="75000"/>
              </a:spcAft>
              <a:buClr>
                <a:srgbClr val="FF9900"/>
              </a:buClr>
              <a:buNone/>
            </a:pPr>
            <a:r>
              <a:rPr lang="es-ES" sz="2400" b="1" dirty="0">
                <a:solidFill>
                  <a:srgbClr val="FFFFFF"/>
                </a:solidFill>
              </a:rPr>
              <a:t>7 – Confeccionar una lista no ordenada de lenguajes de programación. Luego disponer una lista ordenada con hipervínculos a sitios que tratan dichos lenguajes.</a:t>
            </a:r>
          </a:p>
          <a:p>
            <a:pPr lvl="1" indent="-342900">
              <a:spcAft>
                <a:spcPct val="75000"/>
              </a:spcAft>
              <a:buClr>
                <a:srgbClr val="FF9900"/>
              </a:buClr>
              <a:buNone/>
            </a:pPr>
            <a:r>
              <a:rPr lang="es-ES" sz="2400" b="1" dirty="0">
                <a:solidFill>
                  <a:srgbClr val="FFFFFF"/>
                </a:solidFill>
              </a:rPr>
              <a:t>8 – Abrir un enlace de una página web en una pestaña nueva del navegador. (</a:t>
            </a:r>
            <a:r>
              <a:rPr lang="es-ES" sz="2400" b="1" dirty="0" err="1">
                <a:solidFill>
                  <a:srgbClr val="FFFFFF"/>
                </a:solidFill>
              </a:rPr>
              <a:t>blank</a:t>
            </a:r>
            <a:r>
              <a:rPr lang="es-ES" sz="2400" b="1" dirty="0">
                <a:solidFill>
                  <a:srgbClr val="FFFFFF"/>
                </a:solidFill>
              </a:rPr>
              <a:t>)</a:t>
            </a:r>
          </a:p>
          <a:p>
            <a:pPr lvl="1" indent="-342900">
              <a:spcAft>
                <a:spcPct val="75000"/>
              </a:spcAft>
              <a:buClr>
                <a:srgbClr val="FF9900"/>
              </a:buClr>
              <a:buNone/>
            </a:pPr>
            <a:r>
              <a:rPr lang="es-ES" sz="2400" b="1" dirty="0">
                <a:solidFill>
                  <a:srgbClr val="FFFFFF"/>
                </a:solidFill>
              </a:rPr>
              <a:t>9 – Abrir un enlace de una página web en la misma ventana. (</a:t>
            </a:r>
            <a:r>
              <a:rPr lang="es-ES" sz="2400" b="1" dirty="0" err="1">
                <a:solidFill>
                  <a:srgbClr val="FFFFFF"/>
                </a:solidFill>
              </a:rPr>
              <a:t>self</a:t>
            </a:r>
            <a:r>
              <a:rPr lang="es-ES" sz="2400" b="1" dirty="0">
                <a:solidFill>
                  <a:srgbClr val="FFFFFF"/>
                </a:solidFill>
              </a:rPr>
              <a:t>)</a:t>
            </a:r>
          </a:p>
          <a:p>
            <a:pPr lvl="1" indent="-342900">
              <a:spcAft>
                <a:spcPct val="75000"/>
              </a:spcAft>
              <a:buClr>
                <a:srgbClr val="FF9900"/>
              </a:buClr>
              <a:buNone/>
            </a:pPr>
            <a:endParaRPr lang="es-ES" sz="2400" dirty="0">
              <a:solidFill>
                <a:srgbClr val="FFFFFF"/>
              </a:solidFill>
            </a:endParaRPr>
          </a:p>
          <a:p>
            <a:pPr lvl="1" indent="-342900">
              <a:spcAft>
                <a:spcPct val="75000"/>
              </a:spcAft>
              <a:buClr>
                <a:srgbClr val="FF9900"/>
              </a:buClr>
              <a:buNone/>
            </a:pPr>
            <a:endParaRPr lang="es-ES" sz="2400" dirty="0">
              <a:solidFill>
                <a:srgbClr val="FFFFFF"/>
              </a:solidFill>
            </a:endParaRPr>
          </a:p>
          <a:p>
            <a:pPr lvl="1" indent="-342900">
              <a:spcAft>
                <a:spcPct val="75000"/>
              </a:spcAft>
              <a:buClr>
                <a:srgbClr val="FF9900"/>
              </a:buClr>
              <a:buNone/>
            </a:pPr>
            <a:endParaRPr lang="es-ES" sz="1600" dirty="0">
              <a:solidFill>
                <a:srgbClr val="FFFFFF"/>
              </a:solidFill>
            </a:endParaRPr>
          </a:p>
          <a:p>
            <a:pPr marL="233363" lvl="0" indent="-233363">
              <a:spcAft>
                <a:spcPct val="75000"/>
              </a:spcAft>
              <a:buClr>
                <a:srgbClr val="FF9900"/>
              </a:buClr>
              <a:buNone/>
            </a:pPr>
            <a:r>
              <a:rPr lang="es-ES"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800" b="1" dirty="0">
                <a:solidFill>
                  <a:srgbClr val="FFFFFF"/>
                </a:solidFill>
              </a:rPr>
              <a:t>Ejercicios de repaso </a:t>
            </a:r>
          </a:p>
          <a:p>
            <a:pPr lvl="1" indent="-342900">
              <a:spcAft>
                <a:spcPct val="75000"/>
              </a:spcAft>
              <a:buClr>
                <a:srgbClr val="FF9900"/>
              </a:buClr>
              <a:buNone/>
            </a:pPr>
            <a:r>
              <a:rPr lang="es-ES" sz="2400" b="1" dirty="0">
                <a:solidFill>
                  <a:srgbClr val="FFFFFF"/>
                </a:solidFill>
              </a:rPr>
              <a:t>10 – Confeccionar una página que contenga cuatro anclas, luego definir cuatro hipervínculos que se enlacen con dichas anclas.</a:t>
            </a:r>
          </a:p>
          <a:p>
            <a:pPr lvl="1" indent="-342900">
              <a:spcAft>
                <a:spcPct val="75000"/>
              </a:spcAft>
              <a:buClr>
                <a:srgbClr val="FF9900"/>
              </a:buClr>
              <a:buNone/>
            </a:pPr>
            <a:r>
              <a:rPr lang="es-ES" sz="2400" b="1" dirty="0">
                <a:solidFill>
                  <a:srgbClr val="FFFFFF"/>
                </a:solidFill>
              </a:rPr>
              <a:t>11 – Confeccionar una página que contenga cuatro anclas y una segunda página que defina cuatro hipervínculos que se enlacen con dichas anclas.</a:t>
            </a:r>
          </a:p>
          <a:p>
            <a:pPr lvl="1" indent="-342900">
              <a:spcAft>
                <a:spcPct val="75000"/>
              </a:spcAft>
              <a:buClr>
                <a:srgbClr val="FF9900"/>
              </a:buClr>
              <a:buNone/>
            </a:pPr>
            <a:r>
              <a:rPr lang="es-ES" sz="2400" b="1" dirty="0">
                <a:solidFill>
                  <a:srgbClr val="FFFFFF"/>
                </a:solidFill>
              </a:rPr>
              <a:t>12 – Enlazar desde una página a un nivel superior </a:t>
            </a:r>
          </a:p>
          <a:p>
            <a:pPr lvl="1" indent="-342900">
              <a:spcAft>
                <a:spcPct val="75000"/>
              </a:spcAft>
              <a:buClr>
                <a:srgbClr val="FF9900"/>
              </a:buClr>
              <a:buNone/>
            </a:pPr>
            <a:endParaRPr lang="es-ES" sz="2400" dirty="0">
              <a:solidFill>
                <a:srgbClr val="FFFFFF"/>
              </a:solidFill>
            </a:endParaRPr>
          </a:p>
          <a:p>
            <a:pPr lvl="1" indent="-342900">
              <a:spcAft>
                <a:spcPct val="75000"/>
              </a:spcAft>
              <a:buClr>
                <a:srgbClr val="FF9900"/>
              </a:buClr>
              <a:buNone/>
            </a:pPr>
            <a:endParaRPr lang="es-ES" sz="1600" dirty="0">
              <a:solidFill>
                <a:srgbClr val="FFFFFF"/>
              </a:solidFill>
            </a:endParaRPr>
          </a:p>
          <a:p>
            <a:pPr marL="233363" lvl="0" indent="-233363">
              <a:spcAft>
                <a:spcPct val="75000"/>
              </a:spcAft>
              <a:buClr>
                <a:srgbClr val="FF9900"/>
              </a:buClr>
              <a:buNone/>
            </a:pPr>
            <a:r>
              <a:rPr lang="es-ES"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800" dirty="0">
                <a:solidFill>
                  <a:srgbClr val="FFFFFF"/>
                </a:solidFill>
              </a:rPr>
              <a:t>Ejercicios de repaso </a:t>
            </a:r>
          </a:p>
          <a:p>
            <a:pPr lvl="1" indent="-342900">
              <a:spcAft>
                <a:spcPct val="75000"/>
              </a:spcAft>
              <a:buClr>
                <a:srgbClr val="FF9900"/>
              </a:buClr>
              <a:buNone/>
            </a:pPr>
            <a:r>
              <a:rPr lang="es-ES" sz="2400" b="1" dirty="0">
                <a:solidFill>
                  <a:srgbClr val="FFFFFF"/>
                </a:solidFill>
              </a:rPr>
              <a:t>13 – Enlazar desde la página origen.html a destino.html. Origen.html se encuentra en ruta/ruta1/ruta2/ruta3/origen.html y Destino.html en ruta/destino.html</a:t>
            </a:r>
          </a:p>
          <a:p>
            <a:pPr lvl="1" indent="-342900">
              <a:spcAft>
                <a:spcPct val="75000"/>
              </a:spcAft>
              <a:buClr>
                <a:srgbClr val="FF9900"/>
              </a:buClr>
              <a:buNone/>
            </a:pPr>
            <a:r>
              <a:rPr lang="es-ES" sz="2400" b="1" dirty="0">
                <a:solidFill>
                  <a:srgbClr val="FFFFFF"/>
                </a:solidFill>
              </a:rPr>
              <a:t>14 – Enlazar desde la página origen1.html a destino1.html. Origen1.html se encuentra en ruta/ruta1/ruta2/origen1.html y Destino1.html en ruta/ruta1/ruta4/destino1.html</a:t>
            </a:r>
          </a:p>
          <a:p>
            <a:pPr lvl="1" indent="-342900">
              <a:spcAft>
                <a:spcPct val="75000"/>
              </a:spcAft>
              <a:buClr>
                <a:srgbClr val="FF9900"/>
              </a:buClr>
              <a:buNone/>
            </a:pPr>
            <a:endParaRPr lang="es-ES" sz="2400" dirty="0">
              <a:solidFill>
                <a:srgbClr val="FFFFFF"/>
              </a:solidFill>
            </a:endParaRPr>
          </a:p>
          <a:p>
            <a:pPr lvl="1" indent="-342900">
              <a:spcAft>
                <a:spcPct val="75000"/>
              </a:spcAft>
              <a:buClr>
                <a:srgbClr val="FF9900"/>
              </a:buClr>
              <a:buNone/>
            </a:pPr>
            <a:endParaRPr lang="es-ES" sz="1600" dirty="0">
              <a:solidFill>
                <a:srgbClr val="FFFFFF"/>
              </a:solidFill>
            </a:endParaRPr>
          </a:p>
          <a:p>
            <a:pPr marL="233363" lvl="0" indent="-233363">
              <a:spcAft>
                <a:spcPct val="75000"/>
              </a:spcAft>
              <a:buClr>
                <a:srgbClr val="FF9900"/>
              </a:buClr>
              <a:buNone/>
            </a:pPr>
            <a:r>
              <a:rPr lang="es-ES"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800" dirty="0">
                <a:solidFill>
                  <a:srgbClr val="FFFFFF"/>
                </a:solidFill>
              </a:rPr>
              <a:t>Ejercicios de repaso </a:t>
            </a:r>
          </a:p>
          <a:p>
            <a:pPr lvl="1" indent="-342900">
              <a:spcAft>
                <a:spcPct val="75000"/>
              </a:spcAft>
              <a:buClr>
                <a:srgbClr val="FF9900"/>
              </a:buClr>
              <a:buNone/>
            </a:pPr>
            <a:r>
              <a:rPr lang="es-ES" sz="2400" b="1" dirty="0">
                <a:solidFill>
                  <a:srgbClr val="FFFFFF"/>
                </a:solidFill>
              </a:rPr>
              <a:t>15 – Enlazar desde la página origen2.html a destino2.html. Origen2.html se encuentra en ruta/ruta1/ruta2/origen2.html.Monta la estructura para que funcione con el siguiente </a:t>
            </a:r>
            <a:r>
              <a:rPr lang="es-ES" sz="2400" b="1" dirty="0" err="1">
                <a:solidFill>
                  <a:srgbClr val="FFFFFF"/>
                </a:solidFill>
              </a:rPr>
              <a:t>href</a:t>
            </a:r>
            <a:r>
              <a:rPr lang="es-ES" sz="2400" b="1" dirty="0">
                <a:solidFill>
                  <a:srgbClr val="FFFFFF"/>
                </a:solidFill>
              </a:rPr>
              <a:t>=“ruta6/destino2.html</a:t>
            </a:r>
          </a:p>
          <a:p>
            <a:pPr lvl="1" indent="-342900">
              <a:spcAft>
                <a:spcPct val="75000"/>
              </a:spcAft>
              <a:buClr>
                <a:srgbClr val="FF9900"/>
              </a:buClr>
              <a:buNone/>
            </a:pPr>
            <a:r>
              <a:rPr lang="es-ES" sz="2400" b="1" dirty="0">
                <a:solidFill>
                  <a:srgbClr val="FFFFFF"/>
                </a:solidFill>
              </a:rPr>
              <a:t>16 – Enlazar desde la página origen3.html a destino1.html. Monta la estructura para que funcione con el siguiente </a:t>
            </a:r>
            <a:r>
              <a:rPr lang="es-ES" sz="2400" b="1" dirty="0" err="1">
                <a:solidFill>
                  <a:srgbClr val="FFFFFF"/>
                </a:solidFill>
              </a:rPr>
              <a:t>href</a:t>
            </a:r>
            <a:r>
              <a:rPr lang="es-ES" sz="2400" b="1" dirty="0">
                <a:solidFill>
                  <a:srgbClr val="FFFFFF"/>
                </a:solidFill>
              </a:rPr>
              <a:t>=“../../ruta5/destino3.html</a:t>
            </a:r>
          </a:p>
          <a:p>
            <a:pPr lvl="1" indent="-342900">
              <a:spcAft>
                <a:spcPct val="75000"/>
              </a:spcAft>
              <a:buClr>
                <a:srgbClr val="FF9900"/>
              </a:buClr>
              <a:buNone/>
            </a:pPr>
            <a:endParaRPr lang="es-ES" sz="2400" dirty="0">
              <a:solidFill>
                <a:srgbClr val="FFFFFF"/>
              </a:solidFill>
            </a:endParaRPr>
          </a:p>
          <a:p>
            <a:pPr lvl="1" indent="-342900">
              <a:spcAft>
                <a:spcPct val="75000"/>
              </a:spcAft>
              <a:buClr>
                <a:srgbClr val="FF9900"/>
              </a:buClr>
              <a:buNone/>
            </a:pPr>
            <a:endParaRPr lang="es-ES" sz="1600" dirty="0">
              <a:solidFill>
                <a:srgbClr val="FFFFFF"/>
              </a:solidFill>
            </a:endParaRPr>
          </a:p>
          <a:p>
            <a:pPr marL="233363" lvl="0" indent="-233363">
              <a:spcAft>
                <a:spcPct val="75000"/>
              </a:spcAft>
              <a:buClr>
                <a:srgbClr val="FF9900"/>
              </a:buClr>
              <a:buNone/>
            </a:pPr>
            <a:r>
              <a:rPr lang="es-ES"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800" dirty="0">
                <a:solidFill>
                  <a:srgbClr val="FFFFFF"/>
                </a:solidFill>
              </a:rPr>
              <a:t>Ejercicios de repaso </a:t>
            </a:r>
          </a:p>
          <a:p>
            <a:pPr lvl="1" indent="-342900">
              <a:spcAft>
                <a:spcPct val="75000"/>
              </a:spcAft>
              <a:buClr>
                <a:srgbClr val="FF9900"/>
              </a:buClr>
              <a:buNone/>
            </a:pPr>
            <a:r>
              <a:rPr lang="es-ES" sz="2200" dirty="0">
                <a:solidFill>
                  <a:srgbClr val="FFFFFF"/>
                </a:solidFill>
              </a:rPr>
              <a:t>17 – </a:t>
            </a:r>
            <a:r>
              <a:rPr lang="es-ES" sz="2200" b="1" dirty="0"/>
              <a:t>Implementar una página que muestre una imagen llamada foto1.jpg que se encuentra en el mismo servidor y en la misma carpeta donde se localiza el archivo HTML.</a:t>
            </a:r>
          </a:p>
          <a:p>
            <a:pPr lvl="1" indent="-342900">
              <a:spcAft>
                <a:spcPct val="75000"/>
              </a:spcAft>
              <a:buClr>
                <a:srgbClr val="FF9900"/>
              </a:buClr>
              <a:buNone/>
            </a:pPr>
            <a:r>
              <a:rPr lang="es-ES" sz="2200" b="1" dirty="0">
                <a:solidFill>
                  <a:srgbClr val="FFFFFF"/>
                </a:solidFill>
              </a:rPr>
              <a:t>18 - </a:t>
            </a:r>
            <a:r>
              <a:rPr lang="es-ES" sz="2200" b="1" dirty="0"/>
              <a:t>Implementar una página que muestre una imagen llamada foto1.jpg que tenga texto alternativo.</a:t>
            </a:r>
            <a:endParaRPr lang="es-ES" sz="2200" dirty="0">
              <a:solidFill>
                <a:srgbClr val="FFFFFF"/>
              </a:solidFill>
            </a:endParaRPr>
          </a:p>
          <a:p>
            <a:pPr lvl="1" indent="-342900">
              <a:spcAft>
                <a:spcPct val="75000"/>
              </a:spcAft>
              <a:buClr>
                <a:srgbClr val="FF9900"/>
              </a:buClr>
              <a:buNone/>
            </a:pPr>
            <a:r>
              <a:rPr lang="es-ES" sz="2200" b="1" dirty="0">
                <a:solidFill>
                  <a:srgbClr val="FFFFFF"/>
                </a:solidFill>
              </a:rPr>
              <a:t>19 - Implementar una página que muestre una imagen llamada foto1.jpg que tenga texto alternativo.</a:t>
            </a:r>
          </a:p>
          <a:p>
            <a:pPr lvl="1" indent="-342900">
              <a:spcAft>
                <a:spcPct val="75000"/>
              </a:spcAft>
              <a:buClr>
                <a:srgbClr val="FF9900"/>
              </a:buClr>
              <a:buNone/>
            </a:pPr>
            <a:r>
              <a:rPr lang="es-ES" sz="2200" b="1" dirty="0">
                <a:solidFill>
                  <a:srgbClr val="FFFFFF"/>
                </a:solidFill>
              </a:rPr>
              <a:t>20 – Implementar una página que muestre una imagen y al hacer </a:t>
            </a:r>
            <a:r>
              <a:rPr lang="es-ES" sz="2200" b="1" dirty="0" err="1">
                <a:solidFill>
                  <a:srgbClr val="FFFFFF"/>
                </a:solidFill>
              </a:rPr>
              <a:t>click</a:t>
            </a:r>
            <a:r>
              <a:rPr lang="es-ES" sz="2200" b="1" dirty="0">
                <a:solidFill>
                  <a:srgbClr val="FFFFFF"/>
                </a:solidFill>
              </a:rPr>
              <a:t> sobre ella vaya a otra imagen.</a:t>
            </a:r>
            <a:endParaRPr lang="es-ES" sz="2200" dirty="0">
              <a:solidFill>
                <a:srgbClr val="FFFFFF"/>
              </a:solidFill>
            </a:endParaRPr>
          </a:p>
          <a:p>
            <a:pPr marL="233363" lvl="0" indent="-233363">
              <a:spcAft>
                <a:spcPct val="75000"/>
              </a:spcAft>
              <a:buClr>
                <a:srgbClr val="FF9900"/>
              </a:buClr>
              <a:buNone/>
            </a:pPr>
            <a:r>
              <a:rPr lang="es-ES" dirty="0">
                <a:solidFill>
                  <a:srgbClr val="FFFFFF"/>
                </a:solidFill>
              </a:rPr>
              <a: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Marcas para dar formato al documento</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7" name="Rectangle 6"/>
          <p:cNvSpPr>
            <a:spLocks noGrp="1" noChangeArrowheads="1"/>
          </p:cNvSpPr>
          <p:nvPr>
            <p:ph type="title" idx="4294967295"/>
          </p:nvPr>
        </p:nvSpPr>
        <p:spPr>
          <a:xfrm>
            <a:off x="239713" y="63500"/>
            <a:ext cx="8904287" cy="614363"/>
          </a:xfrm>
        </p:spPr>
        <p:txBody>
          <a:bodyPr/>
          <a:lstStyle/>
          <a:p>
            <a:r>
              <a:rPr lang="es-ES" sz="2000" dirty="0"/>
              <a:t>Instalación y configuración de herramientas – </a:t>
            </a:r>
            <a:r>
              <a:rPr lang="es-ES" sz="2000" dirty="0" err="1"/>
              <a:t>Notepad</a:t>
            </a:r>
            <a:r>
              <a:rPr lang="es-ES" sz="2000" dirty="0"/>
              <a:t> ++</a:t>
            </a:r>
            <a:endParaRPr lang="es-ES" dirty="0"/>
          </a:p>
        </p:txBody>
      </p:sp>
      <p:sp>
        <p:nvSpPr>
          <p:cNvPr id="135171" name="Rectangle 7"/>
          <p:cNvSpPr>
            <a:spLocks noChangeArrowheads="1"/>
          </p:cNvSpPr>
          <p:nvPr/>
        </p:nvSpPr>
        <p:spPr bwMode="auto">
          <a:xfrm>
            <a:off x="6119813" y="854075"/>
            <a:ext cx="2744787" cy="2763838"/>
          </a:xfrm>
          <a:prstGeom prst="rect">
            <a:avLst/>
          </a:prstGeom>
          <a:noFill/>
          <a:ln w="9525">
            <a:noFill/>
            <a:miter lim="800000"/>
            <a:headEnd/>
            <a:tailEnd/>
          </a:ln>
        </p:spPr>
        <p:txBody>
          <a:bodyPr/>
          <a:lstStyle/>
          <a:p>
            <a:pPr>
              <a:spcBef>
                <a:spcPct val="20000"/>
              </a:spcBef>
              <a:spcAft>
                <a:spcPct val="75000"/>
              </a:spcAft>
            </a:pPr>
            <a:r>
              <a:rPr lang="es-ES" sz="1600" b="0" dirty="0"/>
              <a:t>Editor de texto y de código fuente. Útil tanto como para HTML como para otros lenguajes de programación.</a:t>
            </a:r>
          </a:p>
        </p:txBody>
      </p:sp>
      <p:graphicFrame>
        <p:nvGraphicFramePr>
          <p:cNvPr id="135172" name="Object 4"/>
          <p:cNvGraphicFramePr>
            <a:graphicFrameLocks noChangeAspect="1"/>
          </p:cNvGraphicFramePr>
          <p:nvPr/>
        </p:nvGraphicFramePr>
        <p:xfrm>
          <a:off x="339725" y="4040188"/>
          <a:ext cx="269875" cy="303212"/>
        </p:xfrm>
        <a:graphic>
          <a:graphicData uri="http://schemas.openxmlformats.org/presentationml/2006/ole">
            <mc:AlternateContent xmlns:mc="http://schemas.openxmlformats.org/markup-compatibility/2006">
              <mc:Choice xmlns:v="urn:schemas-microsoft-com:vml" Requires="v">
                <p:oleObj name="Visio" r:id="rId3" imgW="270231" imgH="303063" progId="">
                  <p:embed/>
                </p:oleObj>
              </mc:Choice>
              <mc:Fallback>
                <p:oleObj name="Visio" r:id="rId3" imgW="270231" imgH="303063" progId="">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725" y="4040188"/>
                        <a:ext cx="269875" cy="303212"/>
                      </a:xfrm>
                      <a:prstGeom prst="rect">
                        <a:avLst/>
                      </a:prstGeom>
                      <a:noFill/>
                      <a:ln>
                        <a:noFill/>
                      </a:ln>
                      <a:effectLst/>
                      <a:extLst>
                        <a:ext uri="{909E8E84-426E-40DD-AFC4-6F175D3DCCD1}">
                          <a14:hiddenFill xmlns:a14="http://schemas.microsoft.com/office/drawing/2010/main">
                            <a:solidFill>
                              <a:srgbClr val="807E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8097" dir="2700000" algn="ctr" rotWithShape="0">
                                <a:srgbClr val="7B7A8E">
                                  <a:alpha val="74997"/>
                                </a:srgbClr>
                              </a:outerShdw>
                            </a:effectLst>
                          </a14:hiddenEffects>
                        </a:ext>
                      </a:extLst>
                    </p:spPr>
                  </p:pic>
                </p:oleObj>
              </mc:Fallback>
            </mc:AlternateContent>
          </a:graphicData>
        </a:graphic>
      </p:graphicFrame>
      <p:sp>
        <p:nvSpPr>
          <p:cNvPr id="23559" name="Line 8"/>
          <p:cNvSpPr>
            <a:spLocks noChangeShapeType="1"/>
          </p:cNvSpPr>
          <p:nvPr/>
        </p:nvSpPr>
        <p:spPr bwMode="auto">
          <a:xfrm>
            <a:off x="339725" y="3951288"/>
            <a:ext cx="8413750" cy="0"/>
          </a:xfrm>
          <a:prstGeom prst="line">
            <a:avLst/>
          </a:prstGeom>
          <a:noFill/>
          <a:ln w="12700">
            <a:solidFill>
              <a:srgbClr val="FFFFFF"/>
            </a:solidFill>
            <a:round/>
            <a:headEnd/>
            <a:tailEnd/>
          </a:ln>
        </p:spPr>
        <p:txBody>
          <a:bodyPr/>
          <a:lstStyle/>
          <a:p>
            <a:endParaRPr lang="es-ES"/>
          </a:p>
        </p:txBody>
      </p:sp>
      <p:sp>
        <p:nvSpPr>
          <p:cNvPr id="135177" name="Rectangle 9"/>
          <p:cNvSpPr>
            <a:spLocks noChangeArrowheads="1"/>
          </p:cNvSpPr>
          <p:nvPr/>
        </p:nvSpPr>
        <p:spPr bwMode="auto">
          <a:xfrm>
            <a:off x="676275" y="4006850"/>
            <a:ext cx="5940425" cy="1283428"/>
          </a:xfrm>
          <a:prstGeom prst="rect">
            <a:avLst/>
          </a:prstGeom>
          <a:noFill/>
          <a:ln w="9525">
            <a:noFill/>
            <a:miter lim="800000"/>
            <a:headEnd/>
            <a:tailEnd/>
          </a:ln>
        </p:spPr>
        <p:txBody>
          <a:bodyPr>
            <a:spAutoFit/>
          </a:bodyPr>
          <a:lstStyle/>
          <a:p>
            <a:pPr>
              <a:spcBef>
                <a:spcPct val="20000"/>
              </a:spcBef>
              <a:spcAft>
                <a:spcPct val="45000"/>
              </a:spcAft>
            </a:pPr>
            <a:r>
              <a:rPr lang="es-ES" b="0" dirty="0">
                <a:solidFill>
                  <a:srgbClr val="FFCC00"/>
                </a:solidFill>
              </a:rPr>
              <a:t>Instalación desde la página oficial.</a:t>
            </a:r>
          </a:p>
          <a:p>
            <a:pPr>
              <a:spcBef>
                <a:spcPct val="20000"/>
              </a:spcBef>
              <a:spcAft>
                <a:spcPct val="45000"/>
              </a:spcAft>
            </a:pPr>
            <a:endParaRPr lang="es-ES" dirty="0"/>
          </a:p>
          <a:p>
            <a:pPr eaLnBrk="0" hangingPunct="0"/>
            <a:endParaRPr lang="es-ES" dirty="0"/>
          </a:p>
        </p:txBody>
      </p:sp>
      <p:sp>
        <p:nvSpPr>
          <p:cNvPr id="11"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pic>
        <p:nvPicPr>
          <p:cNvPr id="2" name="Imagen 1"/>
          <p:cNvPicPr>
            <a:picLocks noChangeAspect="1"/>
          </p:cNvPicPr>
          <p:nvPr/>
        </p:nvPicPr>
        <p:blipFill>
          <a:blip r:embed="rId5"/>
          <a:stretch>
            <a:fillRect/>
          </a:stretch>
        </p:blipFill>
        <p:spPr>
          <a:xfrm>
            <a:off x="590141" y="795759"/>
            <a:ext cx="5543223" cy="2898614"/>
          </a:xfrm>
          <a:prstGeom prst="rect">
            <a:avLst/>
          </a:prstGeom>
        </p:spPr>
      </p:pic>
    </p:spTree>
    <p:extLst>
      <p:ext uri="{BB962C8B-B14F-4D97-AF65-F5344CB8AC3E}">
        <p14:creationId xmlns:p14="http://schemas.microsoft.com/office/powerpoint/2010/main" val="2875744888"/>
      </p:ext>
    </p:extLst>
  </p:cSld>
  <p:clrMapOvr>
    <a:masterClrMapping/>
  </p:clrMapOvr>
  <p:transition spd="med">
    <p:wipe dir="d"/>
  </p:transition>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dirty="0">
                <a:solidFill>
                  <a:srgbClr val="FFFFFF"/>
                </a:solidFill>
              </a:rPr>
              <a:t>Capas: bloques con contenido HTML que pueden posicionarse de manera dinámica.</a:t>
            </a:r>
          </a:p>
          <a:p>
            <a:pPr marL="233363" lvl="0" indent="-233363">
              <a:spcAft>
                <a:spcPct val="75000"/>
              </a:spcAft>
              <a:buClr>
                <a:srgbClr val="FF9900"/>
              </a:buClr>
            </a:pPr>
            <a:r>
              <a:rPr lang="es-ES" dirty="0">
                <a:solidFill>
                  <a:srgbClr val="FFFFFF"/>
                </a:solidFill>
              </a:rPr>
              <a:t>Sólo es posible utilizar todas sus ventajas si se utilizan estilos CSS.</a:t>
            </a:r>
          </a:p>
          <a:p>
            <a:pPr marL="233363" lvl="0" indent="-233363">
              <a:spcAft>
                <a:spcPct val="75000"/>
              </a:spcAft>
              <a:buClr>
                <a:srgbClr val="FF9900"/>
              </a:buClr>
            </a:pPr>
            <a:r>
              <a:rPr lang="es-ES" dirty="0">
                <a:solidFill>
                  <a:srgbClr val="FFFFFF"/>
                </a:solidFill>
              </a:rPr>
              <a:t>No pueden ser definidas completamente mediante lenguaje HTML.</a:t>
            </a:r>
          </a:p>
          <a:p>
            <a:pPr marL="233363" lvl="0" indent="-233363">
              <a:spcAft>
                <a:spcPct val="75000"/>
              </a:spcAft>
              <a:buClr>
                <a:srgbClr val="FF9900"/>
              </a:buClr>
            </a:pPr>
            <a:r>
              <a:rPr lang="es-ES" dirty="0">
                <a:solidFill>
                  <a:srgbClr val="FFFFFF"/>
                </a:solidFill>
              </a:rPr>
              <a:t>Utilizan las etiquetas &lt;</a:t>
            </a:r>
            <a:r>
              <a:rPr lang="es-ES" dirty="0" err="1">
                <a:solidFill>
                  <a:srgbClr val="FFFFFF"/>
                </a:solidFill>
              </a:rPr>
              <a:t>div</a:t>
            </a:r>
            <a:r>
              <a:rPr lang="es-ES" dirty="0">
                <a:solidFill>
                  <a:srgbClr val="FFFFFF"/>
                </a:solidFill>
              </a:rPr>
              <a:t>&gt; y &lt;/</a:t>
            </a:r>
            <a:r>
              <a:rPr lang="es-ES" dirty="0" err="1">
                <a:solidFill>
                  <a:srgbClr val="FFFFFF"/>
                </a:solidFill>
              </a:rPr>
              <a:t>div</a:t>
            </a:r>
            <a:r>
              <a:rPr lang="es-ES" dirty="0">
                <a:solidFill>
                  <a:srgbClr val="FFFFFF"/>
                </a:solidFill>
              </a:rPr>
              <a:t>&gt;.</a:t>
            </a:r>
          </a:p>
          <a:p>
            <a:pPr marL="233363" lvl="0" indent="-233363">
              <a:spcAft>
                <a:spcPct val="75000"/>
              </a:spcAft>
              <a:buClr>
                <a:srgbClr val="FF9900"/>
              </a:buClr>
              <a:buNone/>
            </a:pPr>
            <a:r>
              <a:rPr lang="es-ES" sz="1600" dirty="0">
                <a:solidFill>
                  <a:srgbClr val="FFFFFF"/>
                </a:solidFill>
              </a:rPr>
              <a:t>		</a:t>
            </a:r>
            <a:r>
              <a:rPr lang="es-ES" sz="1500" i="1" dirty="0">
                <a:solidFill>
                  <a:srgbClr val="FFFFFF"/>
                </a:solidFill>
              </a:rPr>
              <a:t>&lt;</a:t>
            </a:r>
            <a:r>
              <a:rPr lang="es-ES" sz="1500" i="1" dirty="0" err="1">
                <a:solidFill>
                  <a:srgbClr val="FFFFFF"/>
                </a:solidFill>
              </a:rPr>
              <a:t>style</a:t>
            </a:r>
            <a:r>
              <a:rPr lang="es-ES" sz="1500" i="1" dirty="0">
                <a:solidFill>
                  <a:srgbClr val="FFFFFF"/>
                </a:solidFill>
              </a:rPr>
              <a:t> </a:t>
            </a:r>
            <a:r>
              <a:rPr lang="es-ES" sz="1500" i="1" dirty="0" err="1">
                <a:solidFill>
                  <a:srgbClr val="FFFFFF"/>
                </a:solidFill>
              </a:rPr>
              <a:t>type</a:t>
            </a:r>
            <a:r>
              <a:rPr lang="es-ES" sz="1500" i="1" dirty="0">
                <a:solidFill>
                  <a:srgbClr val="FFFFFF"/>
                </a:solidFill>
              </a:rPr>
              <a:t>=“</a:t>
            </a:r>
            <a:r>
              <a:rPr lang="es-ES" sz="1500" i="1" dirty="0" err="1">
                <a:solidFill>
                  <a:srgbClr val="FFFFFF"/>
                </a:solidFill>
              </a:rPr>
              <a:t>text</a:t>
            </a:r>
            <a:r>
              <a:rPr lang="es-ES" sz="1500" i="1" dirty="0">
                <a:solidFill>
                  <a:srgbClr val="FFFFFF"/>
                </a:solidFill>
              </a:rPr>
              <a:t>/</a:t>
            </a:r>
            <a:r>
              <a:rPr lang="es-ES" sz="1500" i="1" dirty="0" err="1">
                <a:solidFill>
                  <a:srgbClr val="FFFFFF"/>
                </a:solidFill>
              </a:rPr>
              <a:t>css</a:t>
            </a:r>
            <a:r>
              <a:rPr lang="es-ES" sz="1500" i="1" dirty="0">
                <a:solidFill>
                  <a:srgbClr val="FFFFFF"/>
                </a:solidFill>
              </a:rPr>
              <a:t>”&gt;                                       &lt;</a:t>
            </a:r>
            <a:r>
              <a:rPr lang="es-ES" sz="1500" i="1" dirty="0" err="1">
                <a:solidFill>
                  <a:srgbClr val="FFFFFF"/>
                </a:solidFill>
              </a:rPr>
              <a:t>div</a:t>
            </a:r>
            <a:r>
              <a:rPr lang="es-ES" sz="1500" i="1" dirty="0">
                <a:solidFill>
                  <a:srgbClr val="FFFFFF"/>
                </a:solidFill>
              </a:rPr>
              <a:t> id=“capa”&gt;</a:t>
            </a:r>
          </a:p>
          <a:p>
            <a:pPr marL="233363" lvl="0" indent="-233363">
              <a:spcAft>
                <a:spcPct val="75000"/>
              </a:spcAft>
              <a:buClr>
                <a:srgbClr val="FF9900"/>
              </a:buClr>
              <a:buNone/>
            </a:pPr>
            <a:r>
              <a:rPr lang="es-ES" sz="1500" i="1" dirty="0">
                <a:solidFill>
                  <a:srgbClr val="FFFFFF"/>
                </a:solidFill>
              </a:rPr>
              <a:t>		    #capa {                                                              &lt;h1&gt; Capa &lt;/h1&gt;  </a:t>
            </a:r>
          </a:p>
          <a:p>
            <a:pPr marL="233363" lvl="0" indent="-233363">
              <a:spcAft>
                <a:spcPct val="75000"/>
              </a:spcAft>
              <a:buClr>
                <a:srgbClr val="FF9900"/>
              </a:buClr>
              <a:buNone/>
            </a:pPr>
            <a:r>
              <a:rPr lang="es-ES" sz="1500" i="1" dirty="0">
                <a:solidFill>
                  <a:srgbClr val="FFFFFF"/>
                </a:solidFill>
              </a:rPr>
              <a:t>			   top: 100 </a:t>
            </a:r>
            <a:r>
              <a:rPr lang="es-ES" sz="1500" i="1" dirty="0" err="1">
                <a:solidFill>
                  <a:srgbClr val="FFFFFF"/>
                </a:solidFill>
              </a:rPr>
              <a:t>px</a:t>
            </a:r>
            <a:r>
              <a:rPr lang="es-ES" sz="1500" i="1" dirty="0">
                <a:solidFill>
                  <a:srgbClr val="FFFFFF"/>
                </a:solidFill>
              </a:rPr>
              <a:t>;		              &lt;/</a:t>
            </a:r>
            <a:r>
              <a:rPr lang="es-ES" sz="1500" i="1" dirty="0" err="1">
                <a:solidFill>
                  <a:srgbClr val="FFFFFF"/>
                </a:solidFill>
              </a:rPr>
              <a:t>div</a:t>
            </a:r>
            <a:r>
              <a:rPr lang="es-ES" sz="1500" i="1" dirty="0">
                <a:solidFill>
                  <a:srgbClr val="FFFFFF"/>
                </a:solidFill>
              </a:rPr>
              <a:t>&gt;</a:t>
            </a:r>
          </a:p>
          <a:p>
            <a:pPr marL="233363" lvl="0" indent="-233363">
              <a:spcAft>
                <a:spcPct val="75000"/>
              </a:spcAft>
              <a:buClr>
                <a:srgbClr val="FF9900"/>
              </a:buClr>
              <a:buNone/>
            </a:pPr>
            <a:r>
              <a:rPr lang="es-ES" sz="1500" i="1" dirty="0">
                <a:solidFill>
                  <a:srgbClr val="FFFFFF"/>
                </a:solidFill>
              </a:rPr>
              <a:t>			   </a:t>
            </a:r>
            <a:r>
              <a:rPr lang="es-ES" sz="1500" i="1" dirty="0" err="1">
                <a:solidFill>
                  <a:srgbClr val="FFFFFF"/>
                </a:solidFill>
              </a:rPr>
              <a:t>left</a:t>
            </a:r>
            <a:r>
              <a:rPr lang="es-ES" sz="1500" i="1" dirty="0">
                <a:solidFill>
                  <a:srgbClr val="FFFFFF"/>
                </a:solidFill>
              </a:rPr>
              <a:t>: 200 </a:t>
            </a:r>
            <a:r>
              <a:rPr lang="es-ES" sz="1500" i="1" dirty="0" err="1">
                <a:solidFill>
                  <a:srgbClr val="FFFFFF"/>
                </a:solidFill>
              </a:rPr>
              <a:t>px</a:t>
            </a:r>
            <a:r>
              <a:rPr lang="es-ES" sz="1500" i="1" dirty="0">
                <a:solidFill>
                  <a:srgbClr val="FFFFFF"/>
                </a:solidFill>
              </a:rPr>
              <a:t>;</a:t>
            </a:r>
          </a:p>
          <a:p>
            <a:pPr marL="233363" lvl="0" indent="-233363">
              <a:spcAft>
                <a:spcPct val="75000"/>
              </a:spcAft>
              <a:buClr>
                <a:srgbClr val="FF9900"/>
              </a:buClr>
              <a:buNone/>
            </a:pPr>
            <a:r>
              <a:rPr lang="es-ES" sz="1500" i="1" dirty="0">
                <a:solidFill>
                  <a:srgbClr val="FFFFFF"/>
                </a:solidFill>
              </a:rPr>
              <a:t>			}</a:t>
            </a:r>
          </a:p>
          <a:p>
            <a:pPr marL="233363" lvl="0" indent="-233363">
              <a:spcAft>
                <a:spcPct val="75000"/>
              </a:spcAft>
              <a:buClr>
                <a:srgbClr val="FF9900"/>
              </a:buClr>
              <a:buNone/>
            </a:pPr>
            <a:r>
              <a:rPr lang="es-ES" sz="1500" i="1" dirty="0">
                <a:solidFill>
                  <a:srgbClr val="FFFFFF"/>
                </a:solidFill>
              </a:rPr>
              <a:t>		 &lt;/</a:t>
            </a:r>
            <a:r>
              <a:rPr lang="es-ES" sz="1500" i="1" dirty="0" err="1">
                <a:solidFill>
                  <a:srgbClr val="FFFFFF"/>
                </a:solidFill>
              </a:rPr>
              <a:t>style</a:t>
            </a:r>
            <a:r>
              <a:rPr lang="es-ES" sz="1500" i="1" dirty="0">
                <a:solidFill>
                  <a:srgbClr val="FFFFFF"/>
                </a:solidFill>
              </a:rPr>
              <a:t>&gt;</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Marcos, capas y tablas</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dirty="0">
                <a:solidFill>
                  <a:srgbClr val="FFFFFF"/>
                </a:solidFill>
              </a:rPr>
              <a:t>Tablas: nos permiten representar un elemento en diferentes filas y columnas.</a:t>
            </a:r>
          </a:p>
          <a:p>
            <a:pPr marL="233363" lvl="0" indent="-233363">
              <a:spcAft>
                <a:spcPct val="75000"/>
              </a:spcAft>
              <a:buClr>
                <a:srgbClr val="FF9900"/>
              </a:buClr>
            </a:pPr>
            <a:r>
              <a:rPr lang="es-ES" dirty="0">
                <a:solidFill>
                  <a:srgbClr val="FFFFFF"/>
                </a:solidFill>
              </a:rPr>
              <a:t>Permiten representar elementos de un forma fácil y rápida.</a:t>
            </a:r>
          </a:p>
          <a:p>
            <a:pPr marL="233363" lvl="0" indent="-233363">
              <a:spcAft>
                <a:spcPct val="75000"/>
              </a:spcAft>
              <a:buClr>
                <a:srgbClr val="FF9900"/>
              </a:buClr>
            </a:pPr>
            <a:r>
              <a:rPr lang="es-ES" dirty="0">
                <a:solidFill>
                  <a:srgbClr val="FFFFFF"/>
                </a:solidFill>
              </a:rPr>
              <a:t>Están delimitadas por las etiquetas </a:t>
            </a:r>
            <a:r>
              <a:rPr lang="es-ES" sz="1600" i="1" dirty="0">
                <a:solidFill>
                  <a:srgbClr val="FFFFFF"/>
                </a:solidFill>
              </a:rPr>
              <a:t>&lt;</a:t>
            </a:r>
            <a:r>
              <a:rPr lang="es-ES" sz="1600" i="1" dirty="0" err="1">
                <a:solidFill>
                  <a:srgbClr val="FFFFFF"/>
                </a:solidFill>
              </a:rPr>
              <a:t>table</a:t>
            </a:r>
            <a:r>
              <a:rPr lang="es-ES" sz="1600" i="1" dirty="0">
                <a:solidFill>
                  <a:srgbClr val="FFFFFF"/>
                </a:solidFill>
              </a:rPr>
              <a:t>&gt;</a:t>
            </a:r>
            <a:r>
              <a:rPr lang="es-ES" dirty="0">
                <a:solidFill>
                  <a:srgbClr val="FFFFFF"/>
                </a:solidFill>
              </a:rPr>
              <a:t> y </a:t>
            </a:r>
            <a:r>
              <a:rPr lang="es-ES" sz="1600" i="1" dirty="0">
                <a:solidFill>
                  <a:srgbClr val="FFFFFF"/>
                </a:solidFill>
              </a:rPr>
              <a:t>&lt;/</a:t>
            </a:r>
            <a:r>
              <a:rPr lang="es-ES" sz="1600" i="1" dirty="0" err="1">
                <a:solidFill>
                  <a:srgbClr val="FFFFFF"/>
                </a:solidFill>
              </a:rPr>
              <a:t>table</a:t>
            </a:r>
            <a:r>
              <a:rPr lang="es-ES" sz="1600" i="1" dirty="0">
                <a:solidFill>
                  <a:srgbClr val="FFFFFF"/>
                </a:solidFill>
              </a:rPr>
              <a:t>&gt;</a:t>
            </a:r>
            <a:r>
              <a:rPr lang="es-ES" dirty="0">
                <a:solidFill>
                  <a:srgbClr val="FFFFFF"/>
                </a:solidFill>
              </a:rPr>
              <a:t>. Se componen de filas y columnas.</a:t>
            </a:r>
          </a:p>
          <a:p>
            <a:pPr marL="633413" lvl="1" indent="-233363">
              <a:spcAft>
                <a:spcPct val="75000"/>
              </a:spcAft>
              <a:buClr>
                <a:srgbClr val="FF9900"/>
              </a:buClr>
            </a:pPr>
            <a:r>
              <a:rPr lang="es-ES" sz="1800" dirty="0">
                <a:solidFill>
                  <a:srgbClr val="FFFFFF"/>
                </a:solidFill>
              </a:rPr>
              <a:t>Las filas se identifican mediante &lt;</a:t>
            </a:r>
            <a:r>
              <a:rPr lang="es-ES" sz="1800" dirty="0" err="1">
                <a:solidFill>
                  <a:srgbClr val="FFFFFF"/>
                </a:solidFill>
              </a:rPr>
              <a:t>tr</a:t>
            </a:r>
            <a:r>
              <a:rPr lang="es-ES" sz="1800" dirty="0">
                <a:solidFill>
                  <a:srgbClr val="FFFFFF"/>
                </a:solidFill>
              </a:rPr>
              <a:t>&gt; y &lt;/</a:t>
            </a:r>
            <a:r>
              <a:rPr lang="es-ES" sz="1800" dirty="0" err="1">
                <a:solidFill>
                  <a:srgbClr val="FFFFFF"/>
                </a:solidFill>
              </a:rPr>
              <a:t>tr</a:t>
            </a:r>
            <a:r>
              <a:rPr lang="es-ES" sz="1800" dirty="0">
                <a:solidFill>
                  <a:srgbClr val="FFFFFF"/>
                </a:solidFill>
              </a:rPr>
              <a:t>&gt;.</a:t>
            </a:r>
          </a:p>
          <a:p>
            <a:pPr marL="633413" lvl="1" indent="-233363">
              <a:spcAft>
                <a:spcPct val="75000"/>
              </a:spcAft>
              <a:buClr>
                <a:srgbClr val="FF9900"/>
              </a:buClr>
            </a:pPr>
            <a:r>
              <a:rPr lang="es-ES" sz="1800" dirty="0">
                <a:solidFill>
                  <a:srgbClr val="FFFFFF"/>
                </a:solidFill>
              </a:rPr>
              <a:t>Las columnas se identifican mediante &lt;</a:t>
            </a:r>
            <a:r>
              <a:rPr lang="es-ES" sz="1800" dirty="0" err="1">
                <a:solidFill>
                  <a:srgbClr val="FFFFFF"/>
                </a:solidFill>
              </a:rPr>
              <a:t>td</a:t>
            </a:r>
            <a:r>
              <a:rPr lang="es-ES" sz="1800" dirty="0">
                <a:solidFill>
                  <a:srgbClr val="FFFFFF"/>
                </a:solidFill>
              </a:rPr>
              <a:t>&gt; y &lt;/</a:t>
            </a:r>
            <a:r>
              <a:rPr lang="es-ES" sz="1800" dirty="0" err="1">
                <a:solidFill>
                  <a:srgbClr val="FFFFFF"/>
                </a:solidFill>
              </a:rPr>
              <a:t>td</a:t>
            </a:r>
            <a:r>
              <a:rPr lang="es-ES" sz="1800" dirty="0">
                <a:solidFill>
                  <a:srgbClr val="FFFFFF"/>
                </a:solidFill>
              </a:rPr>
              <a:t>&gt;.</a:t>
            </a:r>
          </a:p>
          <a:p>
            <a:pPr marL="633413" lvl="1" indent="-233363">
              <a:spcAft>
                <a:spcPct val="75000"/>
              </a:spcAft>
              <a:buClr>
                <a:srgbClr val="FF9900"/>
              </a:buClr>
            </a:pPr>
            <a:r>
              <a:rPr lang="es-ES" sz="1800" dirty="0">
                <a:solidFill>
                  <a:srgbClr val="FFFFFF"/>
                </a:solidFill>
              </a:rPr>
              <a:t>Las casillas se rellenan de izquierda a derecha y de arriba hacia abajo.</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dirty="0">
                <a:solidFill>
                  <a:srgbClr val="005AB4"/>
                </a:solidFill>
                <a:latin typeface="+mj-lt"/>
                <a:ea typeface="+mj-ea"/>
                <a:cs typeface="+mj-cs"/>
              </a:rPr>
              <a:t>Marcos, capas y tablas</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dirty="0">
                <a:solidFill>
                  <a:srgbClr val="FFFFFF"/>
                </a:solidFill>
              </a:rPr>
              <a:t>Las imágenes son uno de los elementos más importantes de la páginas web.</a:t>
            </a:r>
          </a:p>
          <a:p>
            <a:pPr marL="233363" lvl="0" indent="-233363">
              <a:spcAft>
                <a:spcPct val="75000"/>
              </a:spcAft>
              <a:buClr>
                <a:srgbClr val="FF9900"/>
              </a:buClr>
            </a:pPr>
            <a:r>
              <a:rPr lang="es-ES" dirty="0"/>
              <a:t>Dentro de las imágenes que se pueden incluir en una página HTML se deben distinguir dos tipos: las imágenes de contenido y las imágenes </a:t>
            </a:r>
            <a:r>
              <a:rPr lang="es-ES" i="1" dirty="0"/>
              <a:t>de adorno</a:t>
            </a:r>
            <a:r>
              <a:rPr lang="es-ES" dirty="0"/>
              <a:t>.</a:t>
            </a:r>
          </a:p>
          <a:p>
            <a:pPr marL="233363" lvl="0" indent="-233363">
              <a:spcAft>
                <a:spcPct val="75000"/>
              </a:spcAft>
              <a:buClr>
                <a:srgbClr val="FF9900"/>
              </a:buClr>
            </a:pPr>
            <a:r>
              <a:rPr lang="es-ES" dirty="0"/>
              <a:t>Las imágenes de contenido son las que proporcionan información y complementan la información textual. Las imágenes </a:t>
            </a:r>
            <a:r>
              <a:rPr lang="es-ES" i="1" dirty="0"/>
              <a:t>de adorno</a:t>
            </a:r>
            <a:r>
              <a:rPr lang="es-ES" dirty="0"/>
              <a:t> son las que se utilizan para hacer bordes redondeados, para mostrar pequeños iconos en las listas de elementos, para mostrar fondos de página, etc.</a:t>
            </a:r>
          </a:p>
          <a:p>
            <a:pPr marL="233363" lvl="0" indent="-233363">
              <a:spcAft>
                <a:spcPct val="75000"/>
              </a:spcAft>
              <a:buClr>
                <a:srgbClr val="FF9900"/>
              </a:buClr>
            </a:pPr>
            <a:r>
              <a:rPr lang="es-ES" dirty="0"/>
              <a:t>Las imágenes de contenido se incluyen directamente en el código HTML mediante la etiqueta &lt;</a:t>
            </a:r>
            <a:r>
              <a:rPr lang="es-ES" dirty="0" err="1"/>
              <a:t>img</a:t>
            </a:r>
            <a:r>
              <a:rPr lang="es-ES" dirty="0"/>
              <a:t>&gt; y las imágenes de adorno no se deberían incluir en el código HTML, sino que deberían emplearse hojas de estilos CSS para mostrarlas.</a:t>
            </a:r>
            <a:endParaRPr lang="es-ES"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dirty="0">
                <a:solidFill>
                  <a:srgbClr val="FFFFFF"/>
                </a:solidFill>
              </a:rPr>
              <a:t>Atributos de las imágenes:</a:t>
            </a:r>
          </a:p>
          <a:p>
            <a:pPr marL="633413" lvl="1" indent="-233363">
              <a:spcAft>
                <a:spcPct val="75000"/>
              </a:spcAft>
              <a:buClr>
                <a:srgbClr val="FF9900"/>
              </a:buClr>
            </a:pPr>
            <a:r>
              <a:rPr lang="es-ES" dirty="0" err="1">
                <a:solidFill>
                  <a:srgbClr val="FFFFFF"/>
                </a:solidFill>
              </a:rPr>
              <a:t>src</a:t>
            </a:r>
            <a:r>
              <a:rPr lang="es-ES" dirty="0">
                <a:solidFill>
                  <a:srgbClr val="FFFFFF"/>
                </a:solidFill>
              </a:rPr>
              <a:t> = “</a:t>
            </a:r>
            <a:r>
              <a:rPr lang="es-ES" dirty="0" err="1">
                <a:solidFill>
                  <a:srgbClr val="FFFFFF"/>
                </a:solidFill>
              </a:rPr>
              <a:t>url</a:t>
            </a:r>
            <a:r>
              <a:rPr lang="es-ES" dirty="0">
                <a:solidFill>
                  <a:srgbClr val="FFFFFF"/>
                </a:solidFill>
              </a:rPr>
              <a:t>” – indica la </a:t>
            </a:r>
            <a:r>
              <a:rPr lang="es-ES" dirty="0" err="1">
                <a:solidFill>
                  <a:srgbClr val="FFFFFF"/>
                </a:solidFill>
              </a:rPr>
              <a:t>url</a:t>
            </a:r>
            <a:r>
              <a:rPr lang="es-ES" dirty="0">
                <a:solidFill>
                  <a:srgbClr val="FFFFFF"/>
                </a:solidFill>
              </a:rPr>
              <a:t> de la imagen que se muestra.</a:t>
            </a:r>
          </a:p>
          <a:p>
            <a:pPr marL="633413" lvl="1" indent="-233363">
              <a:spcAft>
                <a:spcPct val="75000"/>
              </a:spcAft>
              <a:buClr>
                <a:srgbClr val="FF9900"/>
              </a:buClr>
            </a:pPr>
            <a:r>
              <a:rPr lang="es-ES" dirty="0" err="1">
                <a:solidFill>
                  <a:srgbClr val="FFFFFF"/>
                </a:solidFill>
              </a:rPr>
              <a:t>Alt</a:t>
            </a:r>
            <a:r>
              <a:rPr lang="es-ES" dirty="0">
                <a:solidFill>
                  <a:srgbClr val="FFFFFF"/>
                </a:solidFill>
              </a:rPr>
              <a:t>= “texto” – descripción corta de la imagen.</a:t>
            </a:r>
          </a:p>
          <a:p>
            <a:pPr marL="633413" lvl="1" indent="-233363">
              <a:spcAft>
                <a:spcPct val="75000"/>
              </a:spcAft>
              <a:buClr>
                <a:srgbClr val="FF9900"/>
              </a:buClr>
            </a:pPr>
            <a:r>
              <a:rPr lang="es-ES" dirty="0" err="1">
                <a:solidFill>
                  <a:srgbClr val="FFFFFF"/>
                </a:solidFill>
              </a:rPr>
              <a:t>Longdesc</a:t>
            </a:r>
            <a:r>
              <a:rPr lang="es-ES" dirty="0">
                <a:solidFill>
                  <a:srgbClr val="FFFFFF"/>
                </a:solidFill>
              </a:rPr>
              <a:t> = “</a:t>
            </a:r>
            <a:r>
              <a:rPr lang="es-ES" dirty="0" err="1">
                <a:solidFill>
                  <a:srgbClr val="FFFFFF"/>
                </a:solidFill>
              </a:rPr>
              <a:t>url</a:t>
            </a:r>
            <a:r>
              <a:rPr lang="es-ES" dirty="0">
                <a:solidFill>
                  <a:srgbClr val="FFFFFF"/>
                </a:solidFill>
              </a:rPr>
              <a:t>” – indica una </a:t>
            </a:r>
            <a:r>
              <a:rPr lang="es-ES" dirty="0" err="1">
                <a:solidFill>
                  <a:srgbClr val="FFFFFF"/>
                </a:solidFill>
              </a:rPr>
              <a:t>url</a:t>
            </a:r>
            <a:r>
              <a:rPr lang="es-ES" dirty="0">
                <a:solidFill>
                  <a:srgbClr val="FFFFFF"/>
                </a:solidFill>
              </a:rPr>
              <a:t> en la que puede encontrarse una descripción más detallada de la imagen.</a:t>
            </a:r>
          </a:p>
          <a:p>
            <a:pPr marL="633413" lvl="1" indent="-233363">
              <a:spcAft>
                <a:spcPct val="75000"/>
              </a:spcAft>
              <a:buClr>
                <a:srgbClr val="FF9900"/>
              </a:buClr>
            </a:pPr>
            <a:r>
              <a:rPr lang="es-ES" dirty="0" err="1">
                <a:solidFill>
                  <a:srgbClr val="FFFFFF"/>
                </a:solidFill>
              </a:rPr>
              <a:t>Name</a:t>
            </a:r>
            <a:r>
              <a:rPr lang="es-ES" dirty="0">
                <a:solidFill>
                  <a:srgbClr val="FFFFFF"/>
                </a:solidFill>
              </a:rPr>
              <a:t> = “texto” – nombre del elemento imagen.</a:t>
            </a:r>
          </a:p>
          <a:p>
            <a:pPr marL="633413" lvl="1" indent="-233363">
              <a:spcAft>
                <a:spcPct val="75000"/>
              </a:spcAft>
              <a:buClr>
                <a:srgbClr val="FF9900"/>
              </a:buClr>
            </a:pPr>
            <a:r>
              <a:rPr lang="es-ES" dirty="0" err="1">
                <a:solidFill>
                  <a:srgbClr val="FFFFFF"/>
                </a:solidFill>
              </a:rPr>
              <a:t>Height</a:t>
            </a:r>
            <a:r>
              <a:rPr lang="es-ES" dirty="0">
                <a:solidFill>
                  <a:srgbClr val="FFFFFF"/>
                </a:solidFill>
              </a:rPr>
              <a:t> = “</a:t>
            </a:r>
            <a:r>
              <a:rPr lang="es-ES" dirty="0" err="1">
                <a:solidFill>
                  <a:srgbClr val="FFFFFF"/>
                </a:solidFill>
              </a:rPr>
              <a:t>unidad_de_medida</a:t>
            </a:r>
            <a:r>
              <a:rPr lang="es-ES" dirty="0">
                <a:solidFill>
                  <a:srgbClr val="FFFFFF"/>
                </a:solidFill>
              </a:rPr>
              <a:t>” – </a:t>
            </a:r>
            <a:r>
              <a:rPr lang="es-ES" dirty="0"/>
              <a:t> Indica la altura con la que se debe mostrar la imagen (no es obligatorio que coincida con la altura original de la imagen).</a:t>
            </a:r>
          </a:p>
          <a:p>
            <a:pPr marL="633413" lvl="1" indent="-233363">
              <a:spcAft>
                <a:spcPct val="75000"/>
              </a:spcAft>
              <a:buClr>
                <a:srgbClr val="FF9900"/>
              </a:buClr>
            </a:pPr>
            <a:r>
              <a:rPr lang="es-ES" dirty="0" err="1">
                <a:solidFill>
                  <a:srgbClr val="FFFFFF"/>
                </a:solidFill>
              </a:rPr>
              <a:t>Width</a:t>
            </a:r>
            <a:r>
              <a:rPr lang="es-ES" dirty="0">
                <a:solidFill>
                  <a:srgbClr val="FFFFFF"/>
                </a:solidFill>
              </a:rPr>
              <a:t> = “</a:t>
            </a:r>
            <a:r>
              <a:rPr lang="es-ES" dirty="0" err="1">
                <a:solidFill>
                  <a:srgbClr val="FFFFFF"/>
                </a:solidFill>
              </a:rPr>
              <a:t>unidad_de_medida</a:t>
            </a:r>
            <a:r>
              <a:rPr lang="es-ES" dirty="0">
                <a:solidFill>
                  <a:srgbClr val="FFFFFF"/>
                </a:solidFill>
              </a:rPr>
              <a:t>” - </a:t>
            </a:r>
            <a:r>
              <a:rPr lang="es-ES" dirty="0"/>
              <a:t> Indica la anchura con la que se debe mostrar la imagen.</a:t>
            </a:r>
            <a:endParaRPr lang="es-ES" dirty="0">
              <a:solidFill>
                <a:srgbClr val="FFFFFF"/>
              </a:solidFill>
            </a:endParaRPr>
          </a:p>
          <a:p>
            <a:pPr marL="633413" lvl="1" indent="-233363">
              <a:spcAft>
                <a:spcPct val="75000"/>
              </a:spcAft>
              <a:buClr>
                <a:srgbClr val="FF9900"/>
              </a:buClr>
            </a:pPr>
            <a:endParaRPr lang="es-ES"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dirty="0"/>
              <a:t>Los dos atributos requeridos son </a:t>
            </a:r>
            <a:r>
              <a:rPr lang="es-ES" dirty="0" err="1"/>
              <a:t>src</a:t>
            </a:r>
            <a:r>
              <a:rPr lang="es-ES" dirty="0"/>
              <a:t> y </a:t>
            </a:r>
            <a:r>
              <a:rPr lang="es-ES" dirty="0" err="1"/>
              <a:t>alt</a:t>
            </a:r>
            <a:r>
              <a:rPr lang="es-ES" dirty="0"/>
              <a:t>. El atributo </a:t>
            </a:r>
            <a:r>
              <a:rPr lang="es-ES" dirty="0" err="1"/>
              <a:t>src</a:t>
            </a:r>
            <a:r>
              <a:rPr lang="es-ES" dirty="0"/>
              <a:t> es similar al atributo </a:t>
            </a:r>
            <a:r>
              <a:rPr lang="es-ES" dirty="0" err="1"/>
              <a:t>href</a:t>
            </a:r>
            <a:r>
              <a:rPr lang="es-ES" dirty="0"/>
              <a:t> de los enlaces, ya que establece la URL de la imagen que se va a mostrar en la página. Las URL indicadas pueden ser absolutas o relativas.</a:t>
            </a:r>
          </a:p>
          <a:p>
            <a:pPr marL="233363" lvl="0" indent="-233363">
              <a:spcAft>
                <a:spcPct val="75000"/>
              </a:spcAft>
              <a:buClr>
                <a:srgbClr val="FF9900"/>
              </a:buClr>
            </a:pPr>
            <a:r>
              <a:rPr lang="es-ES" dirty="0"/>
              <a:t>El atributo </a:t>
            </a:r>
            <a:r>
              <a:rPr lang="es-ES" dirty="0" err="1"/>
              <a:t>alt</a:t>
            </a:r>
            <a:r>
              <a:rPr lang="es-ES" dirty="0"/>
              <a:t> permite describir el contenido de la imagen mediante un texto breve. Las descripciones deben tener una longitud inferior a 1024 caracteres y son útiles para las personas y dispositivos discapacitados que no pueden acceder a las imágenes.</a:t>
            </a:r>
          </a:p>
          <a:p>
            <a:pPr marL="233363" lvl="0" indent="-233363">
              <a:spcAft>
                <a:spcPct val="75000"/>
              </a:spcAft>
              <a:buClr>
                <a:srgbClr val="FF9900"/>
              </a:buClr>
            </a:pPr>
            <a:r>
              <a:rPr lang="es-ES" dirty="0">
                <a:solidFill>
                  <a:srgbClr val="FFFFFF"/>
                </a:solidFill>
              </a:rPr>
              <a:t>Ejemplo:</a:t>
            </a:r>
          </a:p>
          <a:p>
            <a:pPr marL="233363" lvl="0" indent="-233363">
              <a:spcAft>
                <a:spcPct val="75000"/>
              </a:spcAft>
              <a:buClr>
                <a:srgbClr val="FF9900"/>
              </a:buClr>
              <a:buNone/>
            </a:pPr>
            <a:r>
              <a:rPr lang="es-ES" dirty="0">
                <a:solidFill>
                  <a:srgbClr val="FFFFFF"/>
                </a:solidFill>
              </a:rPr>
              <a:t>	</a:t>
            </a:r>
            <a:r>
              <a:rPr lang="es-ES" dirty="0"/>
              <a:t> &lt;</a:t>
            </a:r>
            <a:r>
              <a:rPr lang="es-ES" dirty="0" err="1"/>
              <a:t>img</a:t>
            </a:r>
            <a:r>
              <a:rPr lang="es-ES" dirty="0"/>
              <a:t> </a:t>
            </a:r>
            <a:r>
              <a:rPr lang="es-ES" dirty="0" err="1"/>
              <a:t>src</a:t>
            </a:r>
            <a:r>
              <a:rPr lang="es-ES" dirty="0"/>
              <a:t>="logotipo.gif" </a:t>
            </a:r>
            <a:r>
              <a:rPr lang="es-ES" dirty="0" err="1"/>
              <a:t>alt</a:t>
            </a:r>
            <a:r>
              <a:rPr lang="es-ES" dirty="0"/>
              <a:t>="Logotipo de Mi Sitio" /&gt;</a:t>
            </a:r>
          </a:p>
          <a:p>
            <a:pPr marL="233363" indent="-233363">
              <a:spcAft>
                <a:spcPct val="75000"/>
              </a:spcAft>
              <a:buClr>
                <a:srgbClr val="FF9900"/>
              </a:buClr>
            </a:pPr>
            <a:r>
              <a:rPr lang="es-ES" dirty="0">
                <a:solidFill>
                  <a:srgbClr val="FFFFFF"/>
                </a:solidFill>
              </a:rPr>
              <a:t>Como &lt;</a:t>
            </a:r>
            <a:r>
              <a:rPr lang="es-ES" dirty="0" err="1">
                <a:solidFill>
                  <a:srgbClr val="FFFFFF"/>
                </a:solidFill>
              </a:rPr>
              <a:t>img</a:t>
            </a:r>
            <a:r>
              <a:rPr lang="es-ES" dirty="0">
                <a:solidFill>
                  <a:srgbClr val="FFFFFF"/>
                </a:solidFill>
              </a:rPr>
              <a:t>&gt; es una etiqueta vacía, no tiene etiqueta de cierre. No obstante, para que la página XHTML sea válida, todas las etiquetas deben estar cerradas.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dirty="0"/>
              <a:t>HTML no impone ninguna restricción sobre el formato gráfico que se puede utilizar en las imágenes, por lo que en principio la etiqueta &lt;</a:t>
            </a:r>
            <a:r>
              <a:rPr lang="es-ES" dirty="0" err="1"/>
              <a:t>img</a:t>
            </a:r>
            <a:r>
              <a:rPr lang="es-ES" dirty="0"/>
              <a:t>&gt; puede incluir cualquier formato gráfico existente. Sin embargo, si la imagen utiliza un formato poco habitual, todos o algunos navegadores no serán capaces de mostrar esa imagen.</a:t>
            </a:r>
          </a:p>
          <a:p>
            <a:pPr marL="233363" lvl="0" indent="-233363">
              <a:spcAft>
                <a:spcPct val="75000"/>
              </a:spcAft>
              <a:buClr>
                <a:srgbClr val="FF9900"/>
              </a:buClr>
            </a:pPr>
            <a:r>
              <a:rPr lang="es-ES" dirty="0"/>
              <a:t>La recomendación es utilizar uno de los tres siguientes formatos gráficos que entienden todos los navegadores modernos: GIF, JPG y PNG. </a:t>
            </a:r>
          </a:p>
          <a:p>
            <a:pPr marL="233363" lvl="0" indent="-233363">
              <a:spcAft>
                <a:spcPct val="75000"/>
              </a:spcAft>
              <a:buClr>
                <a:srgbClr val="FF9900"/>
              </a:buClr>
            </a:pPr>
            <a:r>
              <a:rPr lang="es-ES" dirty="0"/>
              <a:t>El atributo </a:t>
            </a:r>
            <a:r>
              <a:rPr lang="es-ES" dirty="0" err="1"/>
              <a:t>longdesc</a:t>
            </a:r>
            <a:r>
              <a:rPr lang="es-ES" dirty="0"/>
              <a:t> no se utiliza de forma habitual, pero permite indicar la URL en la que se puede encontrar más información sobre la imagen. Como el atributo </a:t>
            </a:r>
            <a:r>
              <a:rPr lang="es-ES" dirty="0" err="1"/>
              <a:t>alt</a:t>
            </a:r>
            <a:r>
              <a:rPr lang="es-ES" dirty="0"/>
              <a:t> sólo permite incluir descripciones de hasta 1024 caracteres, el atributo </a:t>
            </a:r>
            <a:r>
              <a:rPr lang="es-ES" dirty="0" err="1"/>
              <a:t>longdesc</a:t>
            </a:r>
            <a:r>
              <a:rPr lang="es-ES" dirty="0"/>
              <a:t> se emplea con las imágenes complejas que necesitan mucha información para ser descritas.</a:t>
            </a:r>
            <a:endParaRPr lang="es-ES"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
        <p:nvSpPr>
          <p:cNvPr id="250881" name="Rectangle 1"/>
          <p:cNvSpPr>
            <a:spLocks noChangeArrowheads="1"/>
          </p:cNvSpPr>
          <p:nvPr/>
        </p:nvSpPr>
        <p:spPr bwMode="auto">
          <a:xfrm>
            <a:off x="0" y="-184666"/>
            <a:ext cx="184731" cy="369332"/>
          </a:xfrm>
          <a:prstGeom prst="rect">
            <a:avLst/>
          </a:prstGeom>
          <a:solidFill>
            <a:srgbClr val="F5F5F5"/>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spd="med">
    <p:wipe dir="d"/>
  </p:transition>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dirty="0"/>
              <a:t>Los atributos </a:t>
            </a:r>
            <a:r>
              <a:rPr lang="es-ES" dirty="0" err="1"/>
              <a:t>width</a:t>
            </a:r>
            <a:r>
              <a:rPr lang="es-ES" dirty="0"/>
              <a:t> y </a:t>
            </a:r>
            <a:r>
              <a:rPr lang="es-ES" dirty="0" err="1"/>
              <a:t>height</a:t>
            </a:r>
            <a:r>
              <a:rPr lang="es-ES" dirty="0"/>
              <a:t> se utilizan para indicar la anchura y altura con la que se muestran las imágenes, por lo que son los más contradictorios. Como ya se ha comentado, HTML estructura de forma correcta los contenidos de la página y CSS define el aspecto gráfico con el que se muestran los contenidos. En principio, la anchura y la altura con la que se muestra una imagen es parte de su aspecto gráfico, por lo que debería ser propio de CSS y no de XHTML.</a:t>
            </a:r>
          </a:p>
          <a:p>
            <a:pPr marL="233363" lvl="0" indent="-233363">
              <a:spcAft>
                <a:spcPct val="75000"/>
              </a:spcAft>
              <a:buClr>
                <a:srgbClr val="FF9900"/>
              </a:buClr>
            </a:pPr>
            <a:r>
              <a:rPr lang="es-ES" dirty="0"/>
              <a:t>Sin embargo, en la práctica no es viable establecer la anchura y altura de todas las imágenes de contenidos mediante CSS. Si el sitio web dispone de muchas imágenes, la sobrecarga de estilos diferentes que debería definir CSS sería contraproducente. Por este motivo, los atributos </a:t>
            </a:r>
            <a:r>
              <a:rPr lang="es-ES" dirty="0" err="1"/>
              <a:t>width</a:t>
            </a:r>
            <a:r>
              <a:rPr lang="es-ES" dirty="0"/>
              <a:t> y </a:t>
            </a:r>
            <a:r>
              <a:rPr lang="es-ES" dirty="0" err="1"/>
              <a:t>height</a:t>
            </a:r>
            <a:r>
              <a:rPr lang="es-ES" dirty="0"/>
              <a:t> son la excepción a la norma de que el código HTML no haga referencia al aspecto de los contenidos.</a:t>
            </a:r>
          </a:p>
          <a:p>
            <a:pPr marL="233363" lvl="0" indent="-233363">
              <a:spcAft>
                <a:spcPct val="75000"/>
              </a:spcAft>
              <a:buClr>
                <a:srgbClr val="FF9900"/>
              </a:buClr>
            </a:pPr>
            <a:r>
              <a:rPr lang="es-ES" dirty="0"/>
              <a:t>&lt;</a:t>
            </a:r>
            <a:r>
              <a:rPr lang="es-ES" dirty="0" err="1"/>
              <a:t>img</a:t>
            </a:r>
            <a:r>
              <a:rPr lang="es-ES" dirty="0"/>
              <a:t> </a:t>
            </a:r>
            <a:r>
              <a:rPr lang="es-ES" dirty="0" err="1"/>
              <a:t>src</a:t>
            </a:r>
            <a:r>
              <a:rPr lang="es-ES" dirty="0"/>
              <a:t>="/</a:t>
            </a:r>
            <a:r>
              <a:rPr lang="es-ES" dirty="0" err="1"/>
              <a:t>imagenes</a:t>
            </a:r>
            <a:r>
              <a:rPr lang="es-ES" dirty="0"/>
              <a:t>/foto1.jpg" </a:t>
            </a:r>
            <a:r>
              <a:rPr lang="es-ES" dirty="0" err="1"/>
              <a:t>alt</a:t>
            </a:r>
            <a:r>
              <a:rPr lang="es-ES" dirty="0"/>
              <a:t>="Fotografía de un paisaje" </a:t>
            </a:r>
            <a:r>
              <a:rPr lang="es-ES" dirty="0" err="1"/>
              <a:t>width</a:t>
            </a:r>
            <a:r>
              <a:rPr lang="es-ES" dirty="0"/>
              <a:t>="200" </a:t>
            </a:r>
            <a:r>
              <a:rPr lang="es-ES" dirty="0" err="1"/>
              <a:t>height</a:t>
            </a:r>
            <a:r>
              <a:rPr lang="es-ES" dirty="0"/>
              <a:t>="350" /&gt;</a:t>
            </a:r>
            <a:endParaRPr lang="es-ES"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
        <p:nvSpPr>
          <p:cNvPr id="250881" name="Rectangle 1"/>
          <p:cNvSpPr>
            <a:spLocks noChangeArrowheads="1"/>
          </p:cNvSpPr>
          <p:nvPr/>
        </p:nvSpPr>
        <p:spPr bwMode="auto">
          <a:xfrm>
            <a:off x="0" y="-184666"/>
            <a:ext cx="184731" cy="369332"/>
          </a:xfrm>
          <a:prstGeom prst="rect">
            <a:avLst/>
          </a:prstGeom>
          <a:solidFill>
            <a:srgbClr val="F5F5F5"/>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spd="med">
    <p:wipe dir="d"/>
  </p:transition>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dirty="0"/>
              <a:t>Si el valor del atributo </a:t>
            </a:r>
            <a:r>
              <a:rPr lang="es-ES" dirty="0" err="1"/>
              <a:t>width</a:t>
            </a:r>
            <a:r>
              <a:rPr lang="es-ES" dirty="0"/>
              <a:t> o </a:t>
            </a:r>
            <a:r>
              <a:rPr lang="es-ES" dirty="0" err="1"/>
              <a:t>height</a:t>
            </a:r>
            <a:r>
              <a:rPr lang="es-ES" dirty="0"/>
              <a:t> se indica mediante un número entero, el navegador supone que hace referencia a la unidad de medida píxel.</a:t>
            </a:r>
          </a:p>
          <a:p>
            <a:pPr marL="233363" lvl="0" indent="-233363">
              <a:spcAft>
                <a:spcPct val="75000"/>
              </a:spcAft>
              <a:buClr>
                <a:srgbClr val="FF9900"/>
              </a:buClr>
            </a:pPr>
            <a:r>
              <a:rPr lang="es-ES" dirty="0"/>
              <a:t>La anchura/altura con la que se muestra una imagen no tiene que coincidir obligatoriamente con la anchura/altura real de la imagen. Sin embargo, cuando estos valores no coinciden, las imágenes se muestran deformadas y el aspecto final es muy desagradable.</a:t>
            </a:r>
          </a:p>
          <a:p>
            <a:pPr marL="233363" lvl="0" indent="-233363">
              <a:spcAft>
                <a:spcPct val="75000"/>
              </a:spcAft>
              <a:buClr>
                <a:srgbClr val="FF9900"/>
              </a:buClr>
            </a:pPr>
            <a:r>
              <a:rPr lang="es-ES" dirty="0"/>
              <a:t>Si solamente se establece la altura de la imagen, el navegador calcula la anchura necesaria para que se mantenga la proporción de la imagen. De la misma forma, si sólo se establece la anchura de la imagen, el navegador calcula la altura que hace que la imagen se siga viendo con las mismas proporciones.</a:t>
            </a:r>
            <a:endParaRPr lang="es-ES"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
        <p:nvSpPr>
          <p:cNvPr id="250881" name="Rectangle 1"/>
          <p:cNvSpPr>
            <a:spLocks noChangeArrowheads="1"/>
          </p:cNvSpPr>
          <p:nvPr/>
        </p:nvSpPr>
        <p:spPr bwMode="auto">
          <a:xfrm>
            <a:off x="0" y="-184666"/>
            <a:ext cx="184731" cy="369332"/>
          </a:xfrm>
          <a:prstGeom prst="rect">
            <a:avLst/>
          </a:prstGeom>
          <a:solidFill>
            <a:srgbClr val="F5F5F5"/>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spd="med">
    <p:wipe dir="d"/>
  </p:transition>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b="1" dirty="0"/>
              <a:t>Ejercicio 21: realizar tres páginas </a:t>
            </a:r>
            <a:r>
              <a:rPr lang="es-ES" b="1" dirty="0" err="1"/>
              <a:t>html</a:t>
            </a:r>
            <a:r>
              <a:rPr lang="es-ES" b="1" dirty="0"/>
              <a:t>. La primera contendrá una imagen que al hacer </a:t>
            </a:r>
            <a:r>
              <a:rPr lang="es-ES" b="1" dirty="0" err="1"/>
              <a:t>click</a:t>
            </a:r>
            <a:r>
              <a:rPr lang="es-ES" b="1" dirty="0"/>
              <a:t> irá a la segunda, la segunda a la tercera y la tercera a la primera.</a:t>
            </a:r>
          </a:p>
          <a:p>
            <a:pPr marL="233363" lvl="0" indent="-233363">
              <a:spcAft>
                <a:spcPct val="75000"/>
              </a:spcAft>
              <a:buClr>
                <a:srgbClr val="FF9900"/>
              </a:buClr>
            </a:pPr>
            <a:r>
              <a:rPr lang="es-ES" b="1" dirty="0">
                <a:solidFill>
                  <a:srgbClr val="FFFFFF"/>
                </a:solidFill>
              </a:rPr>
              <a:t>Ejercicio 22 : receta de comida.</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
        <p:nvSpPr>
          <p:cNvPr id="250881" name="Rectangle 1"/>
          <p:cNvSpPr>
            <a:spLocks noChangeArrowheads="1"/>
          </p:cNvSpPr>
          <p:nvPr/>
        </p:nvSpPr>
        <p:spPr bwMode="auto">
          <a:xfrm>
            <a:off x="0" y="-184666"/>
            <a:ext cx="184731" cy="369332"/>
          </a:xfrm>
          <a:prstGeom prst="rect">
            <a:avLst/>
          </a:prstGeom>
          <a:solidFill>
            <a:srgbClr val="F5F5F5"/>
          </a:solid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ES" sz="18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transition spd="med">
    <p:wipe dir="d"/>
  </p:transition>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t>Aunque el uso de los mapas de imagen se ha reducido drásticamente en los últimos años, aún se utilizan en algunos sitios.</a:t>
            </a:r>
          </a:p>
          <a:p>
            <a:pPr marL="233363" lvl="0" indent="-233363">
              <a:spcAft>
                <a:spcPct val="75000"/>
              </a:spcAft>
              <a:buClr>
                <a:srgbClr val="FF9900"/>
              </a:buClr>
            </a:pPr>
            <a:r>
              <a:rPr lang="es-ES" sz="2400" dirty="0"/>
              <a:t>Muchas agencias de viaje y sitios relacionados utilizan mapas geográficos para seleccionar el destino del viaje. La mayoría de mapas se realiza hoy en día mediante otras tecnologías, aunque algunos sitios siguen recurriendo a los mapas de imagen.</a:t>
            </a:r>
            <a:endParaRPr lang="es-ES" sz="22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7" name="Rectangle 6"/>
          <p:cNvSpPr>
            <a:spLocks noGrp="1" noChangeArrowheads="1"/>
          </p:cNvSpPr>
          <p:nvPr>
            <p:ph type="title" idx="4294967295"/>
          </p:nvPr>
        </p:nvSpPr>
        <p:spPr>
          <a:xfrm>
            <a:off x="239713" y="63500"/>
            <a:ext cx="8904287" cy="614363"/>
          </a:xfrm>
        </p:spPr>
        <p:txBody>
          <a:bodyPr/>
          <a:lstStyle/>
          <a:p>
            <a:r>
              <a:rPr lang="es-ES" sz="2000" dirty="0"/>
              <a:t>Instalación y configuración de herramientas – Adobe </a:t>
            </a:r>
            <a:r>
              <a:rPr lang="es-ES" sz="2000" dirty="0" err="1"/>
              <a:t>DreamWeaver</a:t>
            </a:r>
            <a:endParaRPr lang="es-ES" dirty="0"/>
          </a:p>
        </p:txBody>
      </p:sp>
      <p:sp>
        <p:nvSpPr>
          <p:cNvPr id="135171" name="Rectangle 7"/>
          <p:cNvSpPr>
            <a:spLocks noChangeArrowheads="1"/>
          </p:cNvSpPr>
          <p:nvPr/>
        </p:nvSpPr>
        <p:spPr bwMode="auto">
          <a:xfrm>
            <a:off x="6119813" y="854075"/>
            <a:ext cx="2744787" cy="2763838"/>
          </a:xfrm>
          <a:prstGeom prst="rect">
            <a:avLst/>
          </a:prstGeom>
          <a:noFill/>
          <a:ln w="9525">
            <a:noFill/>
            <a:miter lim="800000"/>
            <a:headEnd/>
            <a:tailEnd/>
          </a:ln>
        </p:spPr>
        <p:txBody>
          <a:bodyPr/>
          <a:lstStyle/>
          <a:p>
            <a:pPr>
              <a:spcBef>
                <a:spcPct val="20000"/>
              </a:spcBef>
              <a:spcAft>
                <a:spcPct val="75000"/>
              </a:spcAft>
            </a:pPr>
            <a:r>
              <a:rPr lang="es-ES" sz="1600" b="0" dirty="0"/>
              <a:t>Aplicación para la construcción, diseño y edición de sitios, vídeos y aplicaciones Web.</a:t>
            </a:r>
          </a:p>
        </p:txBody>
      </p:sp>
      <p:graphicFrame>
        <p:nvGraphicFramePr>
          <p:cNvPr id="135172" name="Object 4"/>
          <p:cNvGraphicFramePr>
            <a:graphicFrameLocks noChangeAspect="1"/>
          </p:cNvGraphicFramePr>
          <p:nvPr/>
        </p:nvGraphicFramePr>
        <p:xfrm>
          <a:off x="339725" y="4040188"/>
          <a:ext cx="269875" cy="303212"/>
        </p:xfrm>
        <a:graphic>
          <a:graphicData uri="http://schemas.openxmlformats.org/presentationml/2006/ole">
            <mc:AlternateContent xmlns:mc="http://schemas.openxmlformats.org/markup-compatibility/2006">
              <mc:Choice xmlns:v="urn:schemas-microsoft-com:vml" Requires="v">
                <p:oleObj name="Visio" r:id="rId3" imgW="270231" imgH="303063" progId="">
                  <p:embed/>
                </p:oleObj>
              </mc:Choice>
              <mc:Fallback>
                <p:oleObj name="Visio" r:id="rId3" imgW="270231" imgH="303063" progId="">
                  <p:embed/>
                  <p:pic>
                    <p:nvPicPr>
                      <p:cNvPr id="0" name="Picture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725" y="4040188"/>
                        <a:ext cx="269875" cy="303212"/>
                      </a:xfrm>
                      <a:prstGeom prst="rect">
                        <a:avLst/>
                      </a:prstGeom>
                      <a:noFill/>
                      <a:ln>
                        <a:noFill/>
                      </a:ln>
                      <a:effectLst/>
                      <a:extLst>
                        <a:ext uri="{909E8E84-426E-40DD-AFC4-6F175D3DCCD1}">
                          <a14:hiddenFill xmlns:a14="http://schemas.microsoft.com/office/drawing/2010/main">
                            <a:solidFill>
                              <a:srgbClr val="807E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8097" dir="2700000" algn="ctr" rotWithShape="0">
                                <a:srgbClr val="7B7A8E">
                                  <a:alpha val="74997"/>
                                </a:srgbClr>
                              </a:outerShdw>
                            </a:effectLst>
                          </a14:hiddenEffects>
                        </a:ext>
                      </a:extLst>
                    </p:spPr>
                  </p:pic>
                </p:oleObj>
              </mc:Fallback>
            </mc:AlternateContent>
          </a:graphicData>
        </a:graphic>
      </p:graphicFrame>
      <p:sp>
        <p:nvSpPr>
          <p:cNvPr id="23559" name="Line 8"/>
          <p:cNvSpPr>
            <a:spLocks noChangeShapeType="1"/>
          </p:cNvSpPr>
          <p:nvPr/>
        </p:nvSpPr>
        <p:spPr bwMode="auto">
          <a:xfrm>
            <a:off x="339725" y="3951288"/>
            <a:ext cx="8413750" cy="0"/>
          </a:xfrm>
          <a:prstGeom prst="line">
            <a:avLst/>
          </a:prstGeom>
          <a:noFill/>
          <a:ln w="12700">
            <a:solidFill>
              <a:srgbClr val="FFFFFF"/>
            </a:solidFill>
            <a:round/>
            <a:headEnd/>
            <a:tailEnd/>
          </a:ln>
        </p:spPr>
        <p:txBody>
          <a:bodyPr/>
          <a:lstStyle/>
          <a:p>
            <a:endParaRPr lang="es-ES"/>
          </a:p>
        </p:txBody>
      </p:sp>
      <p:sp>
        <p:nvSpPr>
          <p:cNvPr id="135177" name="Rectangle 9"/>
          <p:cNvSpPr>
            <a:spLocks noChangeArrowheads="1"/>
          </p:cNvSpPr>
          <p:nvPr/>
        </p:nvSpPr>
        <p:spPr bwMode="auto">
          <a:xfrm>
            <a:off x="676275" y="4006850"/>
            <a:ext cx="5940425" cy="1685077"/>
          </a:xfrm>
          <a:prstGeom prst="rect">
            <a:avLst/>
          </a:prstGeom>
          <a:noFill/>
          <a:ln w="9525">
            <a:noFill/>
            <a:miter lim="800000"/>
            <a:headEnd/>
            <a:tailEnd/>
          </a:ln>
        </p:spPr>
        <p:txBody>
          <a:bodyPr>
            <a:spAutoFit/>
          </a:bodyPr>
          <a:lstStyle/>
          <a:p>
            <a:pPr>
              <a:spcBef>
                <a:spcPct val="20000"/>
              </a:spcBef>
              <a:spcAft>
                <a:spcPct val="45000"/>
              </a:spcAft>
            </a:pPr>
            <a:r>
              <a:rPr lang="es-ES" b="0" dirty="0">
                <a:solidFill>
                  <a:srgbClr val="FFCC00"/>
                </a:solidFill>
              </a:rPr>
              <a:t>Instalación desde la página oficial.</a:t>
            </a:r>
          </a:p>
          <a:p>
            <a:pPr>
              <a:spcBef>
                <a:spcPct val="20000"/>
              </a:spcBef>
              <a:spcAft>
                <a:spcPct val="45000"/>
              </a:spcAft>
            </a:pPr>
            <a:r>
              <a:rPr lang="es-ES" b="0" dirty="0">
                <a:solidFill>
                  <a:srgbClr val="FFCC00"/>
                </a:solidFill>
              </a:rPr>
              <a:t>Configuración del entorno de trabajo.</a:t>
            </a:r>
            <a:endParaRPr lang="es-ES" dirty="0"/>
          </a:p>
          <a:p>
            <a:pPr>
              <a:spcBef>
                <a:spcPct val="20000"/>
              </a:spcBef>
              <a:spcAft>
                <a:spcPct val="45000"/>
              </a:spcAft>
            </a:pPr>
            <a:endParaRPr lang="es-ES" dirty="0"/>
          </a:p>
          <a:p>
            <a:pPr eaLnBrk="0" hangingPunct="0"/>
            <a:endParaRPr lang="es-ES" dirty="0"/>
          </a:p>
        </p:txBody>
      </p:sp>
      <p:pic>
        <p:nvPicPr>
          <p:cNvPr id="9" name="8 Imagen" descr="dreamweaver.png"/>
          <p:cNvPicPr>
            <a:picLocks noChangeAspect="1"/>
          </p:cNvPicPr>
          <p:nvPr/>
        </p:nvPicPr>
        <p:blipFill>
          <a:blip r:embed="rId5" cstate="print"/>
          <a:stretch>
            <a:fillRect/>
          </a:stretch>
        </p:blipFill>
        <p:spPr>
          <a:xfrm>
            <a:off x="351701" y="787791"/>
            <a:ext cx="5345714" cy="3083033"/>
          </a:xfrm>
          <a:prstGeom prst="rect">
            <a:avLst/>
          </a:prstGeom>
        </p:spPr>
      </p:pic>
      <p:sp>
        <p:nvSpPr>
          <p:cNvPr id="11"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Tree>
  </p:cSld>
  <p:clrMapOvr>
    <a:masterClrMapping/>
  </p:clrMapOvr>
  <p:transition spd="med">
    <p:wipe dir="d"/>
  </p:transition>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t>Un mapa de imagen permite definir diferentes zonas </a:t>
            </a:r>
            <a:r>
              <a:rPr lang="es-ES" sz="2400" i="1" dirty="0"/>
              <a:t>"</a:t>
            </a:r>
            <a:r>
              <a:rPr lang="es-ES" sz="2400" i="1" dirty="0" err="1"/>
              <a:t>pinchables</a:t>
            </a:r>
            <a:r>
              <a:rPr lang="es-ES" sz="2400" i="1" dirty="0"/>
              <a:t>"</a:t>
            </a:r>
            <a:r>
              <a:rPr lang="es-ES" sz="2400" dirty="0"/>
              <a:t> dentro de una imagen. El usuario puede pinchar sobre cada una de las zonas definidas y cada una de ellas puede apuntar a una URL diferente. </a:t>
            </a:r>
          </a:p>
          <a:p>
            <a:pPr marL="233363" lvl="0" indent="-233363">
              <a:spcAft>
                <a:spcPct val="75000"/>
              </a:spcAft>
              <a:buClr>
                <a:srgbClr val="FF9900"/>
              </a:buClr>
            </a:pPr>
            <a:r>
              <a:rPr lang="es-ES" sz="2400" dirty="0"/>
              <a:t>Las zonas o regiones que se pueden definir en una imagen se crean mediante rectángulos, círculos y polígonos. Para crear un mapa de imagen, en primer lugar se inserta la imagen original mediante la etiqueta &lt;</a:t>
            </a:r>
            <a:r>
              <a:rPr lang="es-ES" sz="2400" dirty="0" err="1"/>
              <a:t>img</a:t>
            </a:r>
            <a:r>
              <a:rPr lang="es-ES" sz="2400" dirty="0"/>
              <a:t>&gt;. A continuación, se utiliza la etiqueta &lt;</a:t>
            </a:r>
            <a:r>
              <a:rPr lang="es-ES" sz="2400" dirty="0" err="1"/>
              <a:t>map</a:t>
            </a:r>
            <a:r>
              <a:rPr lang="es-ES" sz="2400" dirty="0"/>
              <a:t>&gt; para definir las zonas o regiones de la imagen. Cada zona se define mediante la etiqueta &lt;</a:t>
            </a:r>
            <a:r>
              <a:rPr lang="es-ES" sz="2400" dirty="0" err="1"/>
              <a:t>area</a:t>
            </a:r>
            <a:r>
              <a:rPr lang="es-ES" sz="2400" dirty="0"/>
              <a:t>&gt;.</a:t>
            </a:r>
          </a:p>
          <a:p>
            <a:pPr>
              <a:buNone/>
            </a:pPr>
            <a:br>
              <a:rPr lang="es-ES" sz="2400" dirty="0"/>
            </a:br>
            <a:endParaRPr lang="es-ES" sz="22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t>Atributos del mapa de imágenes:</a:t>
            </a:r>
          </a:p>
          <a:p>
            <a:pPr marL="233363" lvl="0" indent="-233363">
              <a:spcAft>
                <a:spcPct val="75000"/>
              </a:spcAft>
              <a:buClr>
                <a:srgbClr val="FF9900"/>
              </a:buClr>
              <a:buNone/>
            </a:pPr>
            <a:r>
              <a:rPr lang="es-ES" sz="2400" dirty="0"/>
              <a:t>	</a:t>
            </a:r>
            <a:br>
              <a:rPr lang="es-ES" sz="2400" dirty="0"/>
            </a:br>
            <a:endParaRPr lang="es-ES" sz="22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graphicFrame>
        <p:nvGraphicFramePr>
          <p:cNvPr id="8" name="7 Tabla"/>
          <p:cNvGraphicFramePr>
            <a:graphicFrameLocks noGrp="1"/>
          </p:cNvGraphicFramePr>
          <p:nvPr/>
        </p:nvGraphicFramePr>
        <p:xfrm>
          <a:off x="566056" y="1397000"/>
          <a:ext cx="7630886" cy="3926115"/>
        </p:xfrm>
        <a:graphic>
          <a:graphicData uri="http://schemas.openxmlformats.org/drawingml/2006/table">
            <a:tbl>
              <a:tblPr firstRow="1" bandRow="1">
                <a:tableStyleId>{5C22544A-7EE6-4342-B048-85BDC9FD1C3A}</a:tableStyleId>
              </a:tblPr>
              <a:tblGrid>
                <a:gridCol w="3815443">
                  <a:extLst>
                    <a:ext uri="{9D8B030D-6E8A-4147-A177-3AD203B41FA5}">
                      <a16:colId xmlns:a16="http://schemas.microsoft.com/office/drawing/2014/main" val="20000"/>
                    </a:ext>
                  </a:extLst>
                </a:gridCol>
                <a:gridCol w="3815443">
                  <a:extLst>
                    <a:ext uri="{9D8B030D-6E8A-4147-A177-3AD203B41FA5}">
                      <a16:colId xmlns:a16="http://schemas.microsoft.com/office/drawing/2014/main" val="20001"/>
                    </a:ext>
                  </a:extLst>
                </a:gridCol>
              </a:tblGrid>
              <a:tr h="512713">
                <a:tc>
                  <a:txBody>
                    <a:bodyPr/>
                    <a:lstStyle/>
                    <a:p>
                      <a:r>
                        <a:rPr lang="es-ES" dirty="0"/>
                        <a:t>Atributo</a:t>
                      </a:r>
                    </a:p>
                  </a:txBody>
                  <a:tcPr/>
                </a:tc>
                <a:tc>
                  <a:txBody>
                    <a:bodyPr/>
                    <a:lstStyle/>
                    <a:p>
                      <a:r>
                        <a:rPr lang="es-ES" dirty="0"/>
                        <a:t>Descripción</a:t>
                      </a:r>
                    </a:p>
                  </a:txBody>
                  <a:tcPr/>
                </a:tc>
                <a:extLst>
                  <a:ext uri="{0D108BD9-81ED-4DB2-BD59-A6C34878D82A}">
                    <a16:rowId xmlns:a16="http://schemas.microsoft.com/office/drawing/2014/main" val="10000"/>
                  </a:ext>
                </a:extLst>
              </a:tr>
              <a:tr h="884956">
                <a:tc>
                  <a:txBody>
                    <a:bodyPr/>
                    <a:lstStyle/>
                    <a:p>
                      <a:r>
                        <a:rPr lang="es-ES" sz="2200" b="0" i="0" kern="1200" dirty="0" err="1">
                          <a:solidFill>
                            <a:schemeClr val="dk1"/>
                          </a:solidFill>
                          <a:latin typeface="+mn-lt"/>
                          <a:ea typeface="+mn-ea"/>
                          <a:cs typeface="+mn-cs"/>
                        </a:rPr>
                        <a:t>href</a:t>
                      </a:r>
                      <a:r>
                        <a:rPr lang="es-ES" sz="2200" b="0" i="0" kern="1200" dirty="0">
                          <a:solidFill>
                            <a:schemeClr val="dk1"/>
                          </a:solidFill>
                          <a:latin typeface="+mn-lt"/>
                          <a:ea typeface="+mn-ea"/>
                          <a:cs typeface="+mn-cs"/>
                        </a:rPr>
                        <a:t> = "</a:t>
                      </a:r>
                      <a:r>
                        <a:rPr lang="es-ES" sz="2200" b="0" i="0" kern="1200" dirty="0" err="1">
                          <a:solidFill>
                            <a:schemeClr val="dk1"/>
                          </a:solidFill>
                          <a:latin typeface="+mn-lt"/>
                          <a:ea typeface="+mn-ea"/>
                          <a:cs typeface="+mn-cs"/>
                        </a:rPr>
                        <a:t>url</a:t>
                      </a:r>
                      <a:r>
                        <a:rPr lang="es-ES" sz="2200" b="0" i="0" kern="1200" dirty="0">
                          <a:solidFill>
                            <a:schemeClr val="dk1"/>
                          </a:solidFill>
                          <a:latin typeface="+mn-lt"/>
                          <a:ea typeface="+mn-ea"/>
                          <a:cs typeface="+mn-cs"/>
                        </a:rPr>
                        <a:t>"</a:t>
                      </a:r>
                      <a:endParaRPr lang="es-ES" sz="2200" dirty="0"/>
                    </a:p>
                  </a:txBody>
                  <a:tcPr>
                    <a:solidFill>
                      <a:schemeClr val="accent2"/>
                    </a:solidFill>
                  </a:tcPr>
                </a:tc>
                <a:tc>
                  <a:txBody>
                    <a:bodyPr/>
                    <a:lstStyle/>
                    <a:p>
                      <a:r>
                        <a:rPr lang="es-ES" sz="2200" b="0" i="0" kern="1200" dirty="0">
                          <a:solidFill>
                            <a:schemeClr val="dk1"/>
                          </a:solidFill>
                          <a:latin typeface="+mn-lt"/>
                          <a:ea typeface="+mn-ea"/>
                          <a:cs typeface="+mn-cs"/>
                        </a:rPr>
                        <a:t>URL a la que se accede al pinchar sobre el área</a:t>
                      </a:r>
                      <a:endParaRPr lang="es-ES" sz="2200" dirty="0"/>
                    </a:p>
                  </a:txBody>
                  <a:tcPr>
                    <a:solidFill>
                      <a:schemeClr val="accent2"/>
                    </a:solidFill>
                  </a:tcPr>
                </a:tc>
                <a:extLst>
                  <a:ext uri="{0D108BD9-81ED-4DB2-BD59-A6C34878D82A}">
                    <a16:rowId xmlns:a16="http://schemas.microsoft.com/office/drawing/2014/main" val="10001"/>
                  </a:ext>
                </a:extLst>
              </a:tr>
              <a:tr h="884956">
                <a:tc>
                  <a:txBody>
                    <a:bodyPr/>
                    <a:lstStyle/>
                    <a:p>
                      <a:r>
                        <a:rPr lang="es-ES" sz="2200" b="0" i="0" kern="1200" dirty="0" err="1">
                          <a:solidFill>
                            <a:schemeClr val="dk1"/>
                          </a:solidFill>
                          <a:latin typeface="+mn-lt"/>
                          <a:ea typeface="+mn-ea"/>
                          <a:cs typeface="+mn-cs"/>
                        </a:rPr>
                        <a:t>nohref</a:t>
                      </a:r>
                      <a:r>
                        <a:rPr lang="es-ES" sz="2200" b="0" i="0" kern="1200" dirty="0">
                          <a:solidFill>
                            <a:schemeClr val="dk1"/>
                          </a:solidFill>
                          <a:latin typeface="+mn-lt"/>
                          <a:ea typeface="+mn-ea"/>
                          <a:cs typeface="+mn-cs"/>
                        </a:rPr>
                        <a:t> = "</a:t>
                      </a:r>
                      <a:r>
                        <a:rPr lang="es-ES" sz="2200" b="0" i="0" kern="1200" dirty="0" err="1">
                          <a:solidFill>
                            <a:schemeClr val="dk1"/>
                          </a:solidFill>
                          <a:latin typeface="+mn-lt"/>
                          <a:ea typeface="+mn-ea"/>
                          <a:cs typeface="+mn-cs"/>
                        </a:rPr>
                        <a:t>nohref</a:t>
                      </a:r>
                      <a:r>
                        <a:rPr lang="es-ES" sz="2200" b="0" i="0" kern="1200" dirty="0">
                          <a:solidFill>
                            <a:schemeClr val="dk1"/>
                          </a:solidFill>
                          <a:latin typeface="+mn-lt"/>
                          <a:ea typeface="+mn-ea"/>
                          <a:cs typeface="+mn-cs"/>
                        </a:rPr>
                        <a:t>"</a:t>
                      </a:r>
                      <a:endParaRPr lang="es-ES" sz="2200" dirty="0"/>
                    </a:p>
                  </a:txBody>
                  <a:tcPr>
                    <a:solidFill>
                      <a:schemeClr val="accent2"/>
                    </a:solidFill>
                  </a:tcPr>
                </a:tc>
                <a:tc>
                  <a:txBody>
                    <a:bodyPr/>
                    <a:lstStyle/>
                    <a:p>
                      <a:r>
                        <a:rPr lang="es-ES" sz="2200" b="0" i="0" kern="1200" dirty="0">
                          <a:solidFill>
                            <a:schemeClr val="dk1"/>
                          </a:solidFill>
                          <a:latin typeface="+mn-lt"/>
                          <a:ea typeface="+mn-ea"/>
                          <a:cs typeface="+mn-cs"/>
                        </a:rPr>
                        <a:t>Se emplea para las áreas que no son seleccionables</a:t>
                      </a:r>
                      <a:endParaRPr lang="es-ES" sz="2200" dirty="0"/>
                    </a:p>
                  </a:txBody>
                  <a:tcPr>
                    <a:solidFill>
                      <a:schemeClr val="accent2"/>
                    </a:solidFill>
                  </a:tcPr>
                </a:tc>
                <a:extLst>
                  <a:ext uri="{0D108BD9-81ED-4DB2-BD59-A6C34878D82A}">
                    <a16:rowId xmlns:a16="http://schemas.microsoft.com/office/drawing/2014/main" val="10002"/>
                  </a:ext>
                </a:extLst>
              </a:tr>
              <a:tr h="1643490">
                <a:tc>
                  <a:txBody>
                    <a:bodyPr/>
                    <a:lstStyle/>
                    <a:p>
                      <a:r>
                        <a:rPr lang="es-ES" sz="2200" b="0" i="0" kern="1200" dirty="0" err="1">
                          <a:solidFill>
                            <a:schemeClr val="dk1"/>
                          </a:solidFill>
                          <a:latin typeface="+mn-lt"/>
                          <a:ea typeface="+mn-ea"/>
                          <a:cs typeface="+mn-cs"/>
                        </a:rPr>
                        <a:t>shape</a:t>
                      </a:r>
                      <a:r>
                        <a:rPr lang="es-ES" sz="2200" b="0" i="0" kern="1200" dirty="0">
                          <a:solidFill>
                            <a:schemeClr val="dk1"/>
                          </a:solidFill>
                          <a:latin typeface="+mn-lt"/>
                          <a:ea typeface="+mn-ea"/>
                          <a:cs typeface="+mn-cs"/>
                        </a:rPr>
                        <a:t> = "default | </a:t>
                      </a:r>
                      <a:r>
                        <a:rPr lang="es-ES" sz="2200" b="0" i="0" kern="1200" dirty="0" err="1">
                          <a:solidFill>
                            <a:schemeClr val="dk1"/>
                          </a:solidFill>
                          <a:latin typeface="+mn-lt"/>
                          <a:ea typeface="+mn-ea"/>
                          <a:cs typeface="+mn-cs"/>
                        </a:rPr>
                        <a:t>rect</a:t>
                      </a:r>
                      <a:r>
                        <a:rPr lang="es-ES" sz="2200" b="0" i="0" kern="1200" dirty="0">
                          <a:solidFill>
                            <a:schemeClr val="dk1"/>
                          </a:solidFill>
                          <a:latin typeface="+mn-lt"/>
                          <a:ea typeface="+mn-ea"/>
                          <a:cs typeface="+mn-cs"/>
                        </a:rPr>
                        <a:t> | </a:t>
                      </a:r>
                      <a:r>
                        <a:rPr lang="es-ES" sz="2200" b="0" i="0" kern="1200" dirty="0" err="1">
                          <a:solidFill>
                            <a:schemeClr val="dk1"/>
                          </a:solidFill>
                          <a:latin typeface="+mn-lt"/>
                          <a:ea typeface="+mn-ea"/>
                          <a:cs typeface="+mn-cs"/>
                        </a:rPr>
                        <a:t>circle</a:t>
                      </a:r>
                      <a:r>
                        <a:rPr lang="es-ES" sz="2200" b="0" i="0" kern="1200" dirty="0">
                          <a:solidFill>
                            <a:schemeClr val="dk1"/>
                          </a:solidFill>
                          <a:latin typeface="+mn-lt"/>
                          <a:ea typeface="+mn-ea"/>
                          <a:cs typeface="+mn-cs"/>
                        </a:rPr>
                        <a:t> | </a:t>
                      </a:r>
                      <a:r>
                        <a:rPr lang="es-ES" sz="2200" b="0" i="0" kern="1200" dirty="0" err="1">
                          <a:solidFill>
                            <a:schemeClr val="dk1"/>
                          </a:solidFill>
                          <a:latin typeface="+mn-lt"/>
                          <a:ea typeface="+mn-ea"/>
                          <a:cs typeface="+mn-cs"/>
                        </a:rPr>
                        <a:t>poly</a:t>
                      </a:r>
                      <a:r>
                        <a:rPr lang="es-ES" sz="2200" b="0" i="0" kern="1200" dirty="0">
                          <a:solidFill>
                            <a:schemeClr val="dk1"/>
                          </a:solidFill>
                          <a:latin typeface="+mn-lt"/>
                          <a:ea typeface="+mn-ea"/>
                          <a:cs typeface="+mn-cs"/>
                        </a:rPr>
                        <a:t>"</a:t>
                      </a:r>
                      <a:endParaRPr lang="es-ES" sz="2200" dirty="0"/>
                    </a:p>
                  </a:txBody>
                  <a:tcPr>
                    <a:solidFill>
                      <a:schemeClr val="accent2"/>
                    </a:solidFill>
                  </a:tcPr>
                </a:tc>
                <a:tc>
                  <a:txBody>
                    <a:bodyPr/>
                    <a:lstStyle/>
                    <a:p>
                      <a:r>
                        <a:rPr lang="es-ES" sz="2200" b="0" i="0" kern="1200" dirty="0">
                          <a:solidFill>
                            <a:schemeClr val="dk1"/>
                          </a:solidFill>
                          <a:latin typeface="+mn-lt"/>
                          <a:ea typeface="+mn-ea"/>
                          <a:cs typeface="+mn-cs"/>
                        </a:rPr>
                        <a:t>Indica el tipo de área que se define (toda la imagen, rectangular, circular o poligonal)</a:t>
                      </a:r>
                      <a:endParaRPr lang="es-ES" sz="2200" dirty="0"/>
                    </a:p>
                  </a:txBody>
                  <a:tcPr>
                    <a:solidFill>
                      <a:schemeClr val="accent2"/>
                    </a:solidFill>
                  </a:tcPr>
                </a:tc>
                <a:extLst>
                  <a:ext uri="{0D108BD9-81ED-4DB2-BD59-A6C34878D82A}">
                    <a16:rowId xmlns:a16="http://schemas.microsoft.com/office/drawing/2014/main" val="10003"/>
                  </a:ext>
                </a:extLst>
              </a:tr>
            </a:tbl>
          </a:graphicData>
        </a:graphic>
      </p:graphicFrame>
    </p:spTree>
  </p:cSld>
  <p:clrMapOvr>
    <a:masterClrMapping/>
  </p:clrMapOvr>
  <p:transition spd="med">
    <p:wipe dir="d"/>
  </p:transition>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t>Atributos del mapa de imágenes:</a:t>
            </a:r>
          </a:p>
          <a:p>
            <a:pPr marL="233363" lvl="0" indent="-233363">
              <a:spcAft>
                <a:spcPct val="75000"/>
              </a:spcAft>
              <a:buClr>
                <a:srgbClr val="FF9900"/>
              </a:buClr>
              <a:buNone/>
            </a:pPr>
            <a:r>
              <a:rPr lang="es-ES" sz="2400" dirty="0"/>
              <a:t>	</a:t>
            </a:r>
            <a:br>
              <a:rPr lang="es-ES" sz="2400" dirty="0"/>
            </a:br>
            <a:endParaRPr lang="es-ES" sz="22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graphicFrame>
        <p:nvGraphicFramePr>
          <p:cNvPr id="8" name="7 Tabla"/>
          <p:cNvGraphicFramePr>
            <a:graphicFrameLocks noGrp="1"/>
          </p:cNvGraphicFramePr>
          <p:nvPr/>
        </p:nvGraphicFramePr>
        <p:xfrm>
          <a:off x="620486" y="1397000"/>
          <a:ext cx="8088085" cy="4176486"/>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5802085">
                  <a:extLst>
                    <a:ext uri="{9D8B030D-6E8A-4147-A177-3AD203B41FA5}">
                      <a16:colId xmlns:a16="http://schemas.microsoft.com/office/drawing/2014/main" val="20001"/>
                    </a:ext>
                  </a:extLst>
                </a:gridCol>
              </a:tblGrid>
              <a:tr h="591257">
                <a:tc>
                  <a:txBody>
                    <a:bodyPr/>
                    <a:lstStyle/>
                    <a:p>
                      <a:r>
                        <a:rPr lang="es-ES" dirty="0"/>
                        <a:t>Atributo</a:t>
                      </a:r>
                    </a:p>
                  </a:txBody>
                  <a:tcPr/>
                </a:tc>
                <a:tc>
                  <a:txBody>
                    <a:bodyPr/>
                    <a:lstStyle/>
                    <a:p>
                      <a:r>
                        <a:rPr lang="es-ES" dirty="0"/>
                        <a:t>Descripción</a:t>
                      </a:r>
                    </a:p>
                  </a:txBody>
                  <a:tcPr/>
                </a:tc>
                <a:extLst>
                  <a:ext uri="{0D108BD9-81ED-4DB2-BD59-A6C34878D82A}">
                    <a16:rowId xmlns:a16="http://schemas.microsoft.com/office/drawing/2014/main" val="10000"/>
                  </a:ext>
                </a:extLst>
              </a:tr>
              <a:tr h="3585229">
                <a:tc>
                  <a:txBody>
                    <a:bodyPr/>
                    <a:lstStyle/>
                    <a:p>
                      <a:r>
                        <a:rPr lang="es-ES" sz="2200" b="0" i="0" kern="1200" dirty="0" err="1">
                          <a:solidFill>
                            <a:schemeClr val="dk1"/>
                          </a:solidFill>
                          <a:latin typeface="+mn-lt"/>
                          <a:ea typeface="+mn-ea"/>
                          <a:cs typeface="+mn-cs"/>
                        </a:rPr>
                        <a:t>coords</a:t>
                      </a:r>
                      <a:r>
                        <a:rPr lang="es-ES" sz="2200" b="0" i="0" kern="1200" dirty="0">
                          <a:solidFill>
                            <a:schemeClr val="dk1"/>
                          </a:solidFill>
                          <a:latin typeface="+mn-lt"/>
                          <a:ea typeface="+mn-ea"/>
                          <a:cs typeface="+mn-cs"/>
                        </a:rPr>
                        <a:t> = "lista de números"</a:t>
                      </a:r>
                      <a:endParaRPr lang="es-ES" sz="2200" dirty="0"/>
                    </a:p>
                  </a:txBody>
                  <a:tcPr>
                    <a:solidFill>
                      <a:schemeClr val="accent2"/>
                    </a:solidFill>
                  </a:tcPr>
                </a:tc>
                <a:tc>
                  <a:txBody>
                    <a:bodyPr/>
                    <a:lstStyle/>
                    <a:p>
                      <a:r>
                        <a:rPr lang="es-ES" sz="2200" b="0" i="0" kern="1200" dirty="0">
                          <a:solidFill>
                            <a:schemeClr val="dk1"/>
                          </a:solidFill>
                          <a:latin typeface="+mn-lt"/>
                          <a:ea typeface="+mn-ea"/>
                          <a:cs typeface="+mn-cs"/>
                        </a:rPr>
                        <a:t>Se trata de una lista de números separados por comas que representan las coordenadas del área. Rectangular = X1,Y1,X2,Y2 (coordenadas X e Y del vértice superior izquierdo y coordenadas X e Y del vértice inferior derecho). Circular = X1,Y1,R (coordenadas X e Y del centro y radio del círculo). Poligonal = X1,Y1,X2,Y2,...,</a:t>
                      </a:r>
                      <a:r>
                        <a:rPr lang="es-ES" sz="2200" b="0" i="0" kern="1200" dirty="0" err="1">
                          <a:solidFill>
                            <a:schemeClr val="dk1"/>
                          </a:solidFill>
                          <a:latin typeface="+mn-lt"/>
                          <a:ea typeface="+mn-ea"/>
                          <a:cs typeface="+mn-cs"/>
                        </a:rPr>
                        <a:t>XnYn</a:t>
                      </a:r>
                      <a:r>
                        <a:rPr lang="es-ES" sz="2200" b="0" i="0" kern="1200" dirty="0">
                          <a:solidFill>
                            <a:schemeClr val="dk1"/>
                          </a:solidFill>
                          <a:latin typeface="+mn-lt"/>
                          <a:ea typeface="+mn-ea"/>
                          <a:cs typeface="+mn-cs"/>
                        </a:rPr>
                        <a:t> (coordenadas de los vértices del polígono)</a:t>
                      </a:r>
                      <a:endParaRPr lang="es-ES" sz="2200" dirty="0"/>
                    </a:p>
                  </a:txBody>
                  <a:tcPr>
                    <a:solidFill>
                      <a:schemeClr val="accent2"/>
                    </a:solidFill>
                  </a:tcPr>
                </a:tc>
                <a:extLst>
                  <a:ext uri="{0D108BD9-81ED-4DB2-BD59-A6C34878D82A}">
                    <a16:rowId xmlns:a16="http://schemas.microsoft.com/office/drawing/2014/main" val="10001"/>
                  </a:ext>
                </a:extLst>
              </a:tr>
            </a:tbl>
          </a:graphicData>
        </a:graphic>
      </p:graphicFrame>
    </p:spTree>
  </p:cSld>
  <p:clrMapOvr>
    <a:masterClrMapping/>
  </p:clrMapOvr>
  <p:transition spd="med">
    <p:wipe dir="d"/>
  </p:transition>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t>Ejemplo de mapa de imágenes:</a:t>
            </a:r>
          </a:p>
          <a:p>
            <a:pPr marL="233363" lvl="0" indent="-233363">
              <a:spcAft>
                <a:spcPct val="75000"/>
              </a:spcAft>
              <a:buClr>
                <a:srgbClr val="FF9900"/>
              </a:buClr>
              <a:buNone/>
            </a:pPr>
            <a:r>
              <a:rPr lang="es-ES" sz="2400" dirty="0"/>
              <a:t>	</a:t>
            </a:r>
          </a:p>
          <a:p>
            <a:pPr marL="233363" indent="-233363">
              <a:spcAft>
                <a:spcPct val="75000"/>
              </a:spcAft>
              <a:buClr>
                <a:srgbClr val="FF9900"/>
              </a:buClr>
              <a:buNone/>
            </a:pPr>
            <a:r>
              <a:rPr lang="es-ES" sz="2400" dirty="0"/>
              <a:t>	</a:t>
            </a:r>
            <a:r>
              <a:rPr lang="es-ES" sz="1800" dirty="0"/>
              <a:t>&lt;</a:t>
            </a:r>
            <a:r>
              <a:rPr lang="es-ES" sz="1800" dirty="0" err="1"/>
              <a:t>map</a:t>
            </a:r>
            <a:r>
              <a:rPr lang="es-ES" sz="1800" dirty="0"/>
              <a:t> </a:t>
            </a:r>
            <a:r>
              <a:rPr lang="es-ES" sz="1800" dirty="0" err="1"/>
              <a:t>name</a:t>
            </a:r>
            <a:r>
              <a:rPr lang="es-ES" sz="1800" dirty="0"/>
              <a:t>="mapa1"&gt; </a:t>
            </a:r>
          </a:p>
          <a:p>
            <a:pPr marL="233363" indent="-233363">
              <a:spcAft>
                <a:spcPct val="75000"/>
              </a:spcAft>
              <a:buClr>
                <a:srgbClr val="FF9900"/>
              </a:buClr>
              <a:buNone/>
            </a:pPr>
            <a:r>
              <a:rPr lang="es-ES" sz="1800" dirty="0"/>
              <a:t>    &lt;</a:t>
            </a:r>
            <a:r>
              <a:rPr lang="es-ES" sz="1800" dirty="0" err="1"/>
              <a:t>area</a:t>
            </a:r>
            <a:r>
              <a:rPr lang="es-ES" sz="1800" dirty="0"/>
              <a:t> </a:t>
            </a:r>
            <a:r>
              <a:rPr lang="es-ES" sz="1800" dirty="0" err="1"/>
              <a:t>alt</a:t>
            </a:r>
            <a:r>
              <a:rPr lang="es-ES" sz="1800" dirty="0"/>
              <a:t>="Pulsa para ver la página de mis amigos" </a:t>
            </a:r>
            <a:r>
              <a:rPr lang="es-ES" sz="1800" dirty="0" err="1"/>
              <a:t>shape</a:t>
            </a:r>
            <a:r>
              <a:rPr lang="es-ES" sz="1800" dirty="0"/>
              <a:t>="CIRCLE" </a:t>
            </a:r>
            <a:r>
              <a:rPr lang="es-ES" sz="1800" dirty="0" err="1"/>
              <a:t>coords</a:t>
            </a:r>
            <a:r>
              <a:rPr lang="es-ES" sz="1800" dirty="0"/>
              <a:t>="44,36,29" </a:t>
            </a:r>
            <a:r>
              <a:rPr lang="es-ES" sz="1800" dirty="0" err="1"/>
              <a:t>href</a:t>
            </a:r>
            <a:r>
              <a:rPr lang="es-ES" sz="1800" dirty="0"/>
              <a:t>="#"&gt;</a:t>
            </a:r>
          </a:p>
          <a:p>
            <a:pPr marL="233363" indent="-233363">
              <a:spcAft>
                <a:spcPct val="75000"/>
              </a:spcAft>
              <a:buClr>
                <a:srgbClr val="FF9900"/>
              </a:buClr>
              <a:buNone/>
            </a:pPr>
            <a:r>
              <a:rPr lang="es-ES" sz="1800" dirty="0"/>
              <a:t>    &lt;</a:t>
            </a:r>
            <a:r>
              <a:rPr lang="es-ES" sz="1800" dirty="0" err="1"/>
              <a:t>area</a:t>
            </a:r>
            <a:r>
              <a:rPr lang="es-ES" sz="1800" dirty="0"/>
              <a:t> </a:t>
            </a:r>
            <a:r>
              <a:rPr lang="es-ES" sz="1800" dirty="0" err="1"/>
              <a:t>alt</a:t>
            </a:r>
            <a:r>
              <a:rPr lang="es-ES" sz="1800" dirty="0"/>
              <a:t>="Pulsa para ver mi novia" </a:t>
            </a:r>
            <a:r>
              <a:rPr lang="es-ES" sz="1800" dirty="0" err="1"/>
              <a:t>shape</a:t>
            </a:r>
            <a:r>
              <a:rPr lang="es-ES" sz="1800" dirty="0"/>
              <a:t>="CIRCLE" </a:t>
            </a:r>
            <a:r>
              <a:rPr lang="es-ES" sz="1800" dirty="0" err="1"/>
              <a:t>coords</a:t>
            </a:r>
            <a:r>
              <a:rPr lang="es-ES" sz="1800" dirty="0"/>
              <a:t>="140,35,31" </a:t>
            </a:r>
            <a:r>
              <a:rPr lang="es-ES" sz="1800" dirty="0" err="1"/>
              <a:t>href</a:t>
            </a:r>
            <a:r>
              <a:rPr lang="es-ES" sz="1800" dirty="0"/>
              <a:t>="#"&gt; </a:t>
            </a:r>
          </a:p>
          <a:p>
            <a:pPr marL="233363" indent="-233363">
              <a:spcAft>
                <a:spcPct val="75000"/>
              </a:spcAft>
              <a:buClr>
                <a:srgbClr val="FF9900"/>
              </a:buClr>
              <a:buNone/>
            </a:pPr>
            <a:r>
              <a:rPr lang="es-ES" sz="1800" dirty="0"/>
              <a:t>    &lt;</a:t>
            </a:r>
            <a:r>
              <a:rPr lang="es-ES" sz="1800" dirty="0" err="1"/>
              <a:t>area</a:t>
            </a:r>
            <a:r>
              <a:rPr lang="es-ES" sz="1800" dirty="0"/>
              <a:t> </a:t>
            </a:r>
            <a:r>
              <a:rPr lang="es-ES" sz="1800" dirty="0" err="1"/>
              <a:t>alt</a:t>
            </a:r>
            <a:r>
              <a:rPr lang="es-ES" sz="1800" dirty="0"/>
              <a:t>="Pulsa para conocer a mi Familia" </a:t>
            </a:r>
            <a:r>
              <a:rPr lang="es-ES" sz="1800" dirty="0" err="1"/>
              <a:t>shape</a:t>
            </a:r>
            <a:r>
              <a:rPr lang="es-ES" sz="1800" dirty="0"/>
              <a:t>="</a:t>
            </a:r>
            <a:r>
              <a:rPr lang="es-ES" sz="1800" dirty="0" err="1"/>
              <a:t>circle</a:t>
            </a:r>
            <a:r>
              <a:rPr lang="es-ES" sz="1800" dirty="0"/>
              <a:t>" </a:t>
            </a:r>
            <a:r>
              <a:rPr lang="es-ES" sz="1800" dirty="0" err="1"/>
              <a:t>coords</a:t>
            </a:r>
            <a:r>
              <a:rPr lang="es-ES" sz="1800" dirty="0"/>
              <a:t>="239,37,30" </a:t>
            </a:r>
            <a:r>
              <a:rPr lang="es-ES" sz="1800" dirty="0" err="1"/>
              <a:t>href</a:t>
            </a:r>
            <a:r>
              <a:rPr lang="es-ES" sz="1800" dirty="0"/>
              <a:t>="#"&gt; </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pic>
        <p:nvPicPr>
          <p:cNvPr id="10" name="9 Imagen" descr="3907.png"/>
          <p:cNvPicPr>
            <a:picLocks noChangeAspect="1"/>
          </p:cNvPicPr>
          <p:nvPr/>
        </p:nvPicPr>
        <p:blipFill>
          <a:blip r:embed="rId3" cstate="print"/>
          <a:stretch>
            <a:fillRect/>
          </a:stretch>
        </p:blipFill>
        <p:spPr>
          <a:xfrm>
            <a:off x="544286" y="1353094"/>
            <a:ext cx="3200400" cy="777240"/>
          </a:xfrm>
          <a:prstGeom prst="rect">
            <a:avLst/>
          </a:prstGeom>
        </p:spPr>
      </p:pic>
    </p:spTree>
  </p:cSld>
  <p:clrMapOvr>
    <a:masterClrMapping/>
  </p:clrMapOvr>
  <p:transition spd="med">
    <p:wipe dir="d"/>
  </p:transition>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t>Ejemplo de mapa de imágenes:</a:t>
            </a:r>
          </a:p>
          <a:p>
            <a:pPr marL="233363" lvl="0" indent="-233363">
              <a:spcAft>
                <a:spcPct val="75000"/>
              </a:spcAft>
              <a:buClr>
                <a:srgbClr val="FF9900"/>
              </a:buClr>
              <a:buNone/>
            </a:pPr>
            <a:r>
              <a:rPr lang="es-ES" sz="2400" dirty="0"/>
              <a:t>	</a:t>
            </a:r>
          </a:p>
          <a:p>
            <a:pPr marL="233363" indent="-233363">
              <a:spcAft>
                <a:spcPct val="75000"/>
              </a:spcAft>
              <a:buClr>
                <a:srgbClr val="FF9900"/>
              </a:buClr>
              <a:buNone/>
            </a:pPr>
            <a:r>
              <a:rPr lang="es-ES" sz="1800" dirty="0"/>
              <a:t>&lt;</a:t>
            </a:r>
            <a:r>
              <a:rPr lang="es-ES" sz="1800" dirty="0" err="1"/>
              <a:t>area</a:t>
            </a:r>
            <a:r>
              <a:rPr lang="es-ES" sz="1800" dirty="0"/>
              <a:t> </a:t>
            </a:r>
            <a:r>
              <a:rPr lang="es-ES" sz="1800" dirty="0" err="1"/>
              <a:t>alt</a:t>
            </a:r>
            <a:r>
              <a:rPr lang="es-ES" sz="1800" dirty="0"/>
              <a:t>="Pulsa para conocer mi trabajo" </a:t>
            </a:r>
            <a:r>
              <a:rPr lang="es-ES" sz="1800" dirty="0" err="1"/>
              <a:t>shape</a:t>
            </a:r>
            <a:r>
              <a:rPr lang="es-ES" sz="1800" dirty="0"/>
              <a:t>="CIRCLE" </a:t>
            </a:r>
            <a:r>
              <a:rPr lang="es-ES" sz="1800" dirty="0" err="1"/>
              <a:t>coords</a:t>
            </a:r>
            <a:r>
              <a:rPr lang="es-ES" sz="1800" dirty="0"/>
              <a:t>="336,36,31" </a:t>
            </a:r>
            <a:r>
              <a:rPr lang="es-ES" sz="1800" dirty="0" err="1"/>
              <a:t>href</a:t>
            </a:r>
            <a:r>
              <a:rPr lang="es-ES" sz="1800" dirty="0"/>
              <a:t>="#"&gt; &lt;/</a:t>
            </a:r>
            <a:r>
              <a:rPr lang="es-ES" sz="1800" dirty="0" err="1"/>
              <a:t>map</a:t>
            </a:r>
            <a:r>
              <a:rPr lang="es-ES" sz="1800" dirty="0"/>
              <a:t>&gt; </a:t>
            </a:r>
          </a:p>
          <a:p>
            <a:pPr marL="233363" indent="-233363">
              <a:spcAft>
                <a:spcPct val="75000"/>
              </a:spcAft>
              <a:buClr>
                <a:srgbClr val="FF9900"/>
              </a:buClr>
              <a:buNone/>
            </a:pPr>
            <a:r>
              <a:rPr lang="es-ES" sz="1800" dirty="0"/>
              <a:t>&lt;</a:t>
            </a:r>
            <a:r>
              <a:rPr lang="es-ES" sz="1800" dirty="0" err="1"/>
              <a:t>img</a:t>
            </a:r>
            <a:r>
              <a:rPr lang="es-ES" sz="1800" dirty="0"/>
              <a:t> </a:t>
            </a:r>
            <a:r>
              <a:rPr lang="es-ES" sz="1800" dirty="0" err="1"/>
              <a:t>src</a:t>
            </a:r>
            <a:r>
              <a:rPr lang="es-ES" sz="1800" dirty="0"/>
              <a:t>="</a:t>
            </a:r>
            <a:r>
              <a:rPr lang="es-ES" sz="1800" dirty="0" err="1"/>
              <a:t>images</a:t>
            </a:r>
            <a:r>
              <a:rPr lang="es-ES" sz="1800" dirty="0"/>
              <a:t>/</a:t>
            </a:r>
            <a:r>
              <a:rPr lang="es-ES" sz="1800" dirty="0" err="1"/>
              <a:t>html</a:t>
            </a:r>
            <a:r>
              <a:rPr lang="es-ES" sz="1800" dirty="0"/>
              <a:t>/mapa1.gif" </a:t>
            </a:r>
            <a:r>
              <a:rPr lang="es-ES" sz="1800" dirty="0" err="1"/>
              <a:t>width</a:t>
            </a:r>
            <a:r>
              <a:rPr lang="es-ES" sz="1800" dirty="0"/>
              <a:t>="380" </a:t>
            </a:r>
            <a:r>
              <a:rPr lang="es-ES" sz="1800" dirty="0" err="1"/>
              <a:t>height</a:t>
            </a:r>
            <a:r>
              <a:rPr lang="es-ES" sz="1800" dirty="0"/>
              <a:t>="72" </a:t>
            </a:r>
          </a:p>
          <a:p>
            <a:pPr marL="233363" indent="-233363">
              <a:spcAft>
                <a:spcPct val="75000"/>
              </a:spcAft>
              <a:buClr>
                <a:srgbClr val="FF9900"/>
              </a:buClr>
              <a:buNone/>
            </a:pPr>
            <a:r>
              <a:rPr lang="es-ES" sz="1800" dirty="0" err="1"/>
              <a:t>alt</a:t>
            </a:r>
            <a:r>
              <a:rPr lang="es-ES" sz="1800" dirty="0"/>
              <a:t>="Pulsa en cada una de los círculos." </a:t>
            </a:r>
            <a:r>
              <a:rPr lang="es-ES" sz="1800" dirty="0" err="1"/>
              <a:t>border</a:t>
            </a:r>
            <a:r>
              <a:rPr lang="es-ES" sz="1800" dirty="0"/>
              <a:t>="0" </a:t>
            </a:r>
            <a:r>
              <a:rPr lang="es-ES" sz="1800" dirty="0" err="1"/>
              <a:t>usemap</a:t>
            </a:r>
            <a:r>
              <a:rPr lang="es-ES" sz="1800" dirty="0"/>
              <a:t>="#mapa1"&gt; </a:t>
            </a:r>
          </a:p>
          <a:p>
            <a:pPr marL="233363" indent="-233363">
              <a:spcAft>
                <a:spcPct val="75000"/>
              </a:spcAft>
              <a:buClr>
                <a:srgbClr val="FF9900"/>
              </a:buClr>
              <a:buNone/>
            </a:pPr>
            <a:r>
              <a:rPr lang="es-ES" sz="1800" dirty="0"/>
              <a:t>&lt;</a:t>
            </a:r>
            <a:r>
              <a:rPr lang="es-ES" sz="1800" dirty="0" err="1"/>
              <a:t>br</a:t>
            </a:r>
            <a:r>
              <a:rPr lang="es-ES" sz="1800" dirty="0"/>
              <a:t>&gt; Pulsa en los círculos para acceder a las secciones!</a:t>
            </a:r>
          </a:p>
          <a:p>
            <a:pPr marL="233363" indent="-233363">
              <a:spcAft>
                <a:spcPct val="75000"/>
              </a:spcAft>
              <a:buClr>
                <a:srgbClr val="FF9900"/>
              </a:buClr>
              <a:buNone/>
            </a:pPr>
            <a:endParaRPr lang="es-ES" sz="1800" dirty="0"/>
          </a:p>
          <a:p>
            <a:pPr marL="233363" indent="-233363">
              <a:spcAft>
                <a:spcPct val="75000"/>
              </a:spcAft>
              <a:buClr>
                <a:srgbClr val="FF9900"/>
              </a:buClr>
              <a:buNone/>
            </a:pPr>
            <a:r>
              <a:rPr lang="es-ES" sz="2400" b="1" dirty="0">
                <a:solidFill>
                  <a:srgbClr val="FFFFFF"/>
                </a:solidFill>
              </a:rPr>
              <a:t>Ejercicio 23 : mapa de imágenes.</a:t>
            </a:r>
          </a:p>
          <a:p>
            <a:pPr marL="233363" indent="-233363">
              <a:spcAft>
                <a:spcPct val="75000"/>
              </a:spcAft>
              <a:buClr>
                <a:srgbClr val="FF9900"/>
              </a:buClr>
              <a:buNone/>
            </a:pPr>
            <a:endParaRPr lang="es-ES" sz="24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pic>
        <p:nvPicPr>
          <p:cNvPr id="10" name="9 Imagen" descr="3907.png"/>
          <p:cNvPicPr>
            <a:picLocks noChangeAspect="1"/>
          </p:cNvPicPr>
          <p:nvPr/>
        </p:nvPicPr>
        <p:blipFill>
          <a:blip r:embed="rId3" cstate="print"/>
          <a:stretch>
            <a:fillRect/>
          </a:stretch>
        </p:blipFill>
        <p:spPr>
          <a:xfrm>
            <a:off x="544286" y="1353094"/>
            <a:ext cx="3200400" cy="777240"/>
          </a:xfrm>
          <a:prstGeom prst="rect">
            <a:avLst/>
          </a:prstGeom>
        </p:spPr>
      </p:pic>
    </p:spTree>
  </p:cSld>
  <p:clrMapOvr>
    <a:masterClrMapping/>
  </p:clrMapOvr>
  <p:transition spd="med">
    <p:wipe dir="d"/>
  </p:transition>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t>Además de las imágenes, HTML permite incluir en las páginas web otros elementos mucho más complejos, como </a:t>
            </a:r>
            <a:r>
              <a:rPr lang="es-ES" sz="2400" i="1" dirty="0" err="1"/>
              <a:t>applets</a:t>
            </a:r>
            <a:r>
              <a:rPr lang="es-ES" sz="2400" dirty="0"/>
              <a:t> de Java y vídeos en formato QuickTime o Flash. La mayoría de este tipo de contenidos no los interpreta el navegador directamente, sino que hace uso de pequeños programas llamados </a:t>
            </a:r>
            <a:r>
              <a:rPr lang="es-ES" sz="2400" i="1" dirty="0" err="1"/>
              <a:t>plugins</a:t>
            </a:r>
            <a:r>
              <a:rPr lang="es-ES" sz="2400" dirty="0"/>
              <a:t> y que se encargan de tratar con este tipo de elementos complejos.</a:t>
            </a:r>
          </a:p>
          <a:p>
            <a:pPr marL="233363" lvl="0" indent="-233363">
              <a:spcAft>
                <a:spcPct val="75000"/>
              </a:spcAft>
              <a:buClr>
                <a:srgbClr val="FF9900"/>
              </a:buClr>
            </a:pPr>
            <a:r>
              <a:rPr lang="es-ES" sz="2400" dirty="0"/>
              <a:t>La etiqueta &lt;</a:t>
            </a:r>
            <a:r>
              <a:rPr lang="es-ES" sz="2400" dirty="0" err="1"/>
              <a:t>object</a:t>
            </a:r>
            <a:r>
              <a:rPr lang="es-ES" sz="2400" dirty="0"/>
              <a:t>&gt; es la que permite </a:t>
            </a:r>
            <a:r>
              <a:rPr lang="es-ES" sz="2400" i="1" dirty="0"/>
              <a:t>"embeber"</a:t>
            </a:r>
            <a:r>
              <a:rPr lang="es-ES" sz="2400" dirty="0"/>
              <a:t> o incluir en las páginas HTML cualquier tipo de contenido complejo</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t>Atributos de la etiqueta &lt;</a:t>
            </a:r>
            <a:r>
              <a:rPr lang="es-ES" sz="2400" dirty="0" err="1"/>
              <a:t>object</a:t>
            </a:r>
            <a:r>
              <a:rPr lang="es-ES" sz="2400" dirty="0"/>
              <a:t>&gt;:</a:t>
            </a:r>
          </a:p>
          <a:p>
            <a:pPr marL="233363" lvl="0" indent="-233363">
              <a:spcAft>
                <a:spcPct val="75000"/>
              </a:spcAft>
              <a:buClr>
                <a:srgbClr val="FF9900"/>
              </a:buClr>
              <a:buNone/>
            </a:pPr>
            <a:endParaRPr lang="es-ES" sz="2400" dirty="0"/>
          </a:p>
          <a:p>
            <a:pPr marL="233363" lvl="0" indent="-233363">
              <a:spcAft>
                <a:spcPct val="75000"/>
              </a:spcAft>
              <a:buClr>
                <a:srgbClr val="FF9900"/>
              </a:buClr>
              <a:buNone/>
            </a:pPr>
            <a:endParaRPr lang="es-ES" sz="24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graphicFrame>
        <p:nvGraphicFramePr>
          <p:cNvPr id="6" name="5 Tabla"/>
          <p:cNvGraphicFramePr>
            <a:graphicFrameLocks noGrp="1"/>
          </p:cNvGraphicFramePr>
          <p:nvPr/>
        </p:nvGraphicFramePr>
        <p:xfrm>
          <a:off x="544286" y="1516742"/>
          <a:ext cx="7696200" cy="4127137"/>
        </p:xfrm>
        <a:graphic>
          <a:graphicData uri="http://schemas.openxmlformats.org/drawingml/2006/table">
            <a:tbl>
              <a:tblPr firstRow="1" bandRow="1">
                <a:tableStyleId>{5C22544A-7EE6-4342-B048-85BDC9FD1C3A}</a:tableStyleId>
              </a:tblPr>
              <a:tblGrid>
                <a:gridCol w="3848100">
                  <a:extLst>
                    <a:ext uri="{9D8B030D-6E8A-4147-A177-3AD203B41FA5}">
                      <a16:colId xmlns:a16="http://schemas.microsoft.com/office/drawing/2014/main" val="20000"/>
                    </a:ext>
                  </a:extLst>
                </a:gridCol>
                <a:gridCol w="3848100">
                  <a:extLst>
                    <a:ext uri="{9D8B030D-6E8A-4147-A177-3AD203B41FA5}">
                      <a16:colId xmlns:a16="http://schemas.microsoft.com/office/drawing/2014/main" val="20001"/>
                    </a:ext>
                  </a:extLst>
                </a:gridCol>
              </a:tblGrid>
              <a:tr h="743857">
                <a:tc>
                  <a:txBody>
                    <a:bodyPr/>
                    <a:lstStyle/>
                    <a:p>
                      <a:r>
                        <a:rPr lang="es-ES" sz="2200" dirty="0"/>
                        <a:t>Atributo</a:t>
                      </a:r>
                    </a:p>
                  </a:txBody>
                  <a:tcPr>
                    <a:solidFill>
                      <a:schemeClr val="accent2"/>
                    </a:solidFill>
                  </a:tcPr>
                </a:tc>
                <a:tc>
                  <a:txBody>
                    <a:bodyPr/>
                    <a:lstStyle/>
                    <a:p>
                      <a:r>
                        <a:rPr lang="es-ES" sz="2200" dirty="0"/>
                        <a:t>Descripción</a:t>
                      </a:r>
                    </a:p>
                  </a:txBody>
                  <a:tcPr>
                    <a:solidFill>
                      <a:schemeClr val="accent2"/>
                    </a:solidFill>
                  </a:tcPr>
                </a:tc>
                <a:extLst>
                  <a:ext uri="{0D108BD9-81ED-4DB2-BD59-A6C34878D82A}">
                    <a16:rowId xmlns:a16="http://schemas.microsoft.com/office/drawing/2014/main" val="10000"/>
                  </a:ext>
                </a:extLst>
              </a:tr>
              <a:tr h="743857">
                <a:tc>
                  <a:txBody>
                    <a:bodyPr/>
                    <a:lstStyle/>
                    <a:p>
                      <a:r>
                        <a:rPr lang="es-ES" sz="2200" b="0" i="0" kern="1200" dirty="0">
                          <a:solidFill>
                            <a:schemeClr val="dk1"/>
                          </a:solidFill>
                          <a:latin typeface="+mn-lt"/>
                          <a:ea typeface="+mn-ea"/>
                          <a:cs typeface="+mn-cs"/>
                        </a:rPr>
                        <a:t>data = "</a:t>
                      </a:r>
                      <a:r>
                        <a:rPr lang="es-ES" sz="2200" b="0" i="0" kern="1200" dirty="0" err="1">
                          <a:solidFill>
                            <a:schemeClr val="dk1"/>
                          </a:solidFill>
                          <a:latin typeface="+mn-lt"/>
                          <a:ea typeface="+mn-ea"/>
                          <a:cs typeface="+mn-cs"/>
                        </a:rPr>
                        <a:t>url</a:t>
                      </a:r>
                      <a:r>
                        <a:rPr lang="es-ES" sz="2200" b="0" i="0" kern="1200" dirty="0">
                          <a:solidFill>
                            <a:schemeClr val="dk1"/>
                          </a:solidFill>
                          <a:latin typeface="+mn-lt"/>
                          <a:ea typeface="+mn-ea"/>
                          <a:cs typeface="+mn-cs"/>
                        </a:rPr>
                        <a:t>"</a:t>
                      </a:r>
                      <a:endParaRPr lang="es-ES" sz="2200" dirty="0"/>
                    </a:p>
                  </a:txBody>
                  <a:tcPr>
                    <a:solidFill>
                      <a:schemeClr val="accent2"/>
                    </a:solidFill>
                  </a:tcPr>
                </a:tc>
                <a:tc>
                  <a:txBody>
                    <a:bodyPr/>
                    <a:lstStyle/>
                    <a:p>
                      <a:r>
                        <a:rPr lang="es-ES" sz="2200" b="0" i="0" kern="1200" dirty="0">
                          <a:solidFill>
                            <a:schemeClr val="dk1"/>
                          </a:solidFill>
                          <a:latin typeface="+mn-lt"/>
                          <a:ea typeface="+mn-ea"/>
                          <a:cs typeface="+mn-cs"/>
                        </a:rPr>
                        <a:t>la URL de los datos que utiliza el objeto</a:t>
                      </a:r>
                      <a:endParaRPr lang="es-ES" sz="2200" dirty="0"/>
                    </a:p>
                  </a:txBody>
                  <a:tcPr>
                    <a:solidFill>
                      <a:schemeClr val="accent2"/>
                    </a:solidFill>
                  </a:tcPr>
                </a:tc>
                <a:extLst>
                  <a:ext uri="{0D108BD9-81ED-4DB2-BD59-A6C34878D82A}">
                    <a16:rowId xmlns:a16="http://schemas.microsoft.com/office/drawing/2014/main" val="10001"/>
                  </a:ext>
                </a:extLst>
              </a:tr>
              <a:tr h="743857">
                <a:tc>
                  <a:txBody>
                    <a:bodyPr/>
                    <a:lstStyle/>
                    <a:p>
                      <a:r>
                        <a:rPr lang="es-ES" sz="2200" b="0" i="0" kern="1200" dirty="0" err="1">
                          <a:solidFill>
                            <a:schemeClr val="dk1"/>
                          </a:solidFill>
                          <a:latin typeface="+mn-lt"/>
                          <a:ea typeface="+mn-ea"/>
                          <a:cs typeface="+mn-cs"/>
                        </a:rPr>
                        <a:t>classid</a:t>
                      </a:r>
                      <a:r>
                        <a:rPr lang="es-ES" sz="2200" b="0" i="0" kern="1200" dirty="0">
                          <a:solidFill>
                            <a:schemeClr val="dk1"/>
                          </a:solidFill>
                          <a:latin typeface="+mn-lt"/>
                          <a:ea typeface="+mn-ea"/>
                          <a:cs typeface="+mn-cs"/>
                        </a:rPr>
                        <a:t>, </a:t>
                      </a:r>
                      <a:r>
                        <a:rPr lang="es-ES" sz="2200" b="0" i="0" kern="1200" dirty="0" err="1">
                          <a:solidFill>
                            <a:schemeClr val="dk1"/>
                          </a:solidFill>
                          <a:latin typeface="+mn-lt"/>
                          <a:ea typeface="+mn-ea"/>
                          <a:cs typeface="+mn-cs"/>
                        </a:rPr>
                        <a:t>codebase</a:t>
                      </a:r>
                      <a:r>
                        <a:rPr lang="es-ES" sz="2200" b="0" i="0" kern="1200" dirty="0">
                          <a:solidFill>
                            <a:schemeClr val="dk1"/>
                          </a:solidFill>
                          <a:latin typeface="+mn-lt"/>
                          <a:ea typeface="+mn-ea"/>
                          <a:cs typeface="+mn-cs"/>
                        </a:rPr>
                        <a:t>, </a:t>
                      </a:r>
                      <a:r>
                        <a:rPr lang="es-ES" sz="2200" b="0" i="0" kern="1200" dirty="0" err="1">
                          <a:solidFill>
                            <a:schemeClr val="dk1"/>
                          </a:solidFill>
                          <a:latin typeface="+mn-lt"/>
                          <a:ea typeface="+mn-ea"/>
                          <a:cs typeface="+mn-cs"/>
                        </a:rPr>
                        <a:t>codetype</a:t>
                      </a:r>
                      <a:endParaRPr lang="es-ES" sz="2200" dirty="0"/>
                    </a:p>
                  </a:txBody>
                  <a:tcPr>
                    <a:solidFill>
                      <a:schemeClr val="accent2"/>
                    </a:solidFill>
                  </a:tcPr>
                </a:tc>
                <a:tc>
                  <a:txBody>
                    <a:bodyPr/>
                    <a:lstStyle/>
                    <a:p>
                      <a:r>
                        <a:rPr lang="es-ES" sz="2200" b="0" i="0" kern="1200" dirty="0">
                          <a:solidFill>
                            <a:schemeClr val="dk1"/>
                          </a:solidFill>
                          <a:latin typeface="+mn-lt"/>
                          <a:ea typeface="+mn-ea"/>
                          <a:cs typeface="+mn-cs"/>
                        </a:rPr>
                        <a:t>Información específica que depende del tipo de objeto</a:t>
                      </a:r>
                      <a:endParaRPr lang="es-ES" sz="2200" dirty="0"/>
                    </a:p>
                  </a:txBody>
                  <a:tcPr>
                    <a:solidFill>
                      <a:schemeClr val="accent2"/>
                    </a:solidFill>
                  </a:tcPr>
                </a:tc>
                <a:extLst>
                  <a:ext uri="{0D108BD9-81ED-4DB2-BD59-A6C34878D82A}">
                    <a16:rowId xmlns:a16="http://schemas.microsoft.com/office/drawing/2014/main" val="10002"/>
                  </a:ext>
                </a:extLst>
              </a:tr>
              <a:tr h="743857">
                <a:tc>
                  <a:txBody>
                    <a:bodyPr/>
                    <a:lstStyle/>
                    <a:p>
                      <a:r>
                        <a:rPr lang="es-ES" sz="2200" b="0" i="0" kern="1200" dirty="0" err="1">
                          <a:solidFill>
                            <a:schemeClr val="dk1"/>
                          </a:solidFill>
                          <a:latin typeface="+mn-lt"/>
                          <a:ea typeface="+mn-ea"/>
                          <a:cs typeface="+mn-cs"/>
                        </a:rPr>
                        <a:t>type</a:t>
                      </a:r>
                      <a:endParaRPr lang="es-ES" sz="2200" dirty="0"/>
                    </a:p>
                  </a:txBody>
                  <a:tcPr>
                    <a:solidFill>
                      <a:schemeClr val="accent2"/>
                    </a:solidFill>
                  </a:tcPr>
                </a:tc>
                <a:tc>
                  <a:txBody>
                    <a:bodyPr/>
                    <a:lstStyle/>
                    <a:p>
                      <a:r>
                        <a:rPr lang="es-ES" sz="2200" b="0" i="0" kern="1200" dirty="0">
                          <a:solidFill>
                            <a:schemeClr val="dk1"/>
                          </a:solidFill>
                          <a:latin typeface="+mn-lt"/>
                          <a:ea typeface="+mn-ea"/>
                          <a:cs typeface="+mn-cs"/>
                        </a:rPr>
                        <a:t>Indica el tipo de contenido de los datos</a:t>
                      </a:r>
                      <a:endParaRPr lang="es-ES" sz="2200" dirty="0"/>
                    </a:p>
                  </a:txBody>
                  <a:tcPr>
                    <a:solidFill>
                      <a:schemeClr val="accent2"/>
                    </a:solidFill>
                  </a:tcPr>
                </a:tc>
                <a:extLst>
                  <a:ext uri="{0D108BD9-81ED-4DB2-BD59-A6C34878D82A}">
                    <a16:rowId xmlns:a16="http://schemas.microsoft.com/office/drawing/2014/main" val="10003"/>
                  </a:ext>
                </a:extLst>
              </a:tr>
              <a:tr h="743857">
                <a:tc>
                  <a:txBody>
                    <a:bodyPr/>
                    <a:lstStyle/>
                    <a:p>
                      <a:r>
                        <a:rPr lang="es-ES" sz="2200" dirty="0" err="1"/>
                        <a:t>height,width</a:t>
                      </a:r>
                      <a:endParaRPr lang="es-ES" sz="2200" dirty="0"/>
                    </a:p>
                  </a:txBody>
                  <a:tcPr>
                    <a:solidFill>
                      <a:schemeClr val="accent2"/>
                    </a:solidFill>
                  </a:tcPr>
                </a:tc>
                <a:tc>
                  <a:txBody>
                    <a:bodyPr/>
                    <a:lstStyle/>
                    <a:p>
                      <a:r>
                        <a:rPr lang="es-ES" sz="2200" b="0" i="0" kern="1200" dirty="0">
                          <a:solidFill>
                            <a:schemeClr val="dk1"/>
                          </a:solidFill>
                          <a:latin typeface="+mn-lt"/>
                          <a:ea typeface="+mn-ea"/>
                          <a:cs typeface="+mn-cs"/>
                        </a:rPr>
                        <a:t>Indica la altura y altura con la que se debe mostrar el objeto</a:t>
                      </a:r>
                      <a:endParaRPr lang="es-ES" sz="2200" dirty="0"/>
                    </a:p>
                  </a:txBody>
                  <a:tcPr>
                    <a:solidFill>
                      <a:schemeClr val="accent2"/>
                    </a:solidFill>
                  </a:tcPr>
                </a:tc>
                <a:extLst>
                  <a:ext uri="{0D108BD9-81ED-4DB2-BD59-A6C34878D82A}">
                    <a16:rowId xmlns:a16="http://schemas.microsoft.com/office/drawing/2014/main" val="10004"/>
                  </a:ext>
                </a:extLst>
              </a:tr>
            </a:tbl>
          </a:graphicData>
        </a:graphic>
      </p:graphicFrame>
    </p:spTree>
  </p:cSld>
  <p:clrMapOvr>
    <a:masterClrMapping/>
  </p:clrMapOvr>
  <p:transition spd="med">
    <p:wipe dir="d"/>
  </p:transition>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t>El propio estándar de HTML incluye ejemplos de uso de esta etiqueta. Incluir un vídeo en formato MPEG:</a:t>
            </a:r>
            <a:endParaRPr lang="es-ES" sz="2200" dirty="0"/>
          </a:p>
          <a:p>
            <a:pPr marL="233363" lvl="0" indent="-233363">
              <a:spcAft>
                <a:spcPct val="75000"/>
              </a:spcAft>
              <a:buClr>
                <a:srgbClr val="FF9900"/>
              </a:buClr>
              <a:buNone/>
            </a:pPr>
            <a:r>
              <a:rPr lang="es-ES" sz="2200" dirty="0"/>
              <a:t>   &lt;</a:t>
            </a:r>
            <a:r>
              <a:rPr lang="es-ES" sz="2200" dirty="0" err="1"/>
              <a:t>object</a:t>
            </a:r>
            <a:r>
              <a:rPr lang="es-ES" sz="2200" dirty="0"/>
              <a:t> data="PlanetaTierra.mpeg“ </a:t>
            </a:r>
            <a:r>
              <a:rPr lang="es-ES" sz="2200" dirty="0" err="1"/>
              <a:t>type</a:t>
            </a:r>
            <a:r>
              <a:rPr lang="es-ES" sz="2200" dirty="0"/>
              <a:t>="</a:t>
            </a:r>
            <a:r>
              <a:rPr lang="es-ES" sz="2200" dirty="0" err="1"/>
              <a:t>application</a:t>
            </a:r>
            <a:r>
              <a:rPr lang="es-ES" sz="2200" dirty="0"/>
              <a:t>/</a:t>
            </a:r>
            <a:r>
              <a:rPr lang="es-ES" sz="2200" dirty="0" err="1"/>
              <a:t>mpeg</a:t>
            </a:r>
            <a:r>
              <a:rPr lang="es-ES" sz="2200" dirty="0"/>
              <a:t>" /&gt;</a:t>
            </a:r>
          </a:p>
          <a:p>
            <a:pPr marL="233363" lvl="0" indent="-233363">
              <a:spcAft>
                <a:spcPct val="75000"/>
              </a:spcAft>
              <a:buClr>
                <a:srgbClr val="FF9900"/>
              </a:buClr>
            </a:pPr>
            <a:r>
              <a:rPr lang="es-ES" sz="2400" dirty="0"/>
              <a:t>También se pueden incluir varias versiones alternativas de un mismo contenido. Así, si el navegador no es capaz de interpretar el formato por defecto, puede optar por cualquiera de los otros formatos alternativos:</a:t>
            </a:r>
          </a:p>
          <a:p>
            <a:pPr marL="233363" lvl="0" indent="-233363">
              <a:spcAft>
                <a:spcPct val="75000"/>
              </a:spcAft>
              <a:buClr>
                <a:srgbClr val="FF9900"/>
              </a:buClr>
              <a:buNone/>
            </a:pPr>
            <a:r>
              <a:rPr lang="es-ES" sz="2400" dirty="0"/>
              <a:t>	</a:t>
            </a:r>
            <a:endParaRPr lang="es-ES" sz="22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t>A los objetos también se les puede pasar información adicional en forma de parámetros mediante la etiqueta &lt;</a:t>
            </a:r>
            <a:r>
              <a:rPr lang="es-ES" sz="2400" dirty="0" err="1"/>
              <a:t>param</a:t>
            </a:r>
            <a:r>
              <a:rPr lang="es-ES" sz="2400" dirty="0"/>
              <a:t>&gt;.</a:t>
            </a:r>
          </a:p>
          <a:p>
            <a:pPr marL="233363" lvl="0" indent="-233363">
              <a:spcAft>
                <a:spcPct val="75000"/>
              </a:spcAft>
              <a:buClr>
                <a:srgbClr val="FF9900"/>
              </a:buClr>
              <a:buNone/>
            </a:pPr>
            <a:r>
              <a:rPr lang="es-ES" sz="2400" dirty="0">
                <a:solidFill>
                  <a:srgbClr val="FFFFFF"/>
                </a:solidFill>
              </a:rPr>
              <a:t>	</a:t>
            </a:r>
            <a:r>
              <a:rPr lang="pt-BR" sz="2200" dirty="0"/>
              <a:t>&lt;</a:t>
            </a:r>
            <a:r>
              <a:rPr lang="pt-BR" sz="2200" dirty="0" err="1"/>
              <a:t>object</a:t>
            </a:r>
            <a:r>
              <a:rPr lang="pt-BR" sz="2200" dirty="0"/>
              <a:t> data="..." </a:t>
            </a:r>
            <a:r>
              <a:rPr lang="pt-BR" sz="2200" dirty="0" err="1"/>
              <a:t>type</a:t>
            </a:r>
            <a:r>
              <a:rPr lang="pt-BR" sz="2200" dirty="0"/>
              <a:t>="..."&gt; </a:t>
            </a:r>
          </a:p>
          <a:p>
            <a:pPr marL="233363" lvl="0" indent="-233363">
              <a:spcAft>
                <a:spcPct val="75000"/>
              </a:spcAft>
              <a:buClr>
                <a:srgbClr val="FF9900"/>
              </a:buClr>
              <a:buNone/>
            </a:pPr>
            <a:r>
              <a:rPr lang="pt-BR" sz="2200" dirty="0"/>
              <a:t>     &lt;param </a:t>
            </a:r>
            <a:r>
              <a:rPr lang="pt-BR" sz="2200" dirty="0" err="1"/>
              <a:t>name</a:t>
            </a:r>
            <a:r>
              <a:rPr lang="pt-BR" sz="2200" dirty="0"/>
              <a:t>="parametro1" </a:t>
            </a:r>
            <a:r>
              <a:rPr lang="pt-BR" sz="2200" dirty="0" err="1"/>
              <a:t>value</a:t>
            </a:r>
            <a:r>
              <a:rPr lang="pt-BR" sz="2200" dirty="0"/>
              <a:t>="40" /&gt; </a:t>
            </a:r>
          </a:p>
          <a:p>
            <a:pPr marL="233363" lvl="0" indent="-233363">
              <a:spcAft>
                <a:spcPct val="75000"/>
              </a:spcAft>
              <a:buClr>
                <a:srgbClr val="FF9900"/>
              </a:buClr>
              <a:buNone/>
            </a:pPr>
            <a:r>
              <a:rPr lang="pt-BR" sz="2200" dirty="0"/>
              <a:t>     &lt;param </a:t>
            </a:r>
            <a:r>
              <a:rPr lang="pt-BR" sz="2200" dirty="0" err="1"/>
              <a:t>name</a:t>
            </a:r>
            <a:r>
              <a:rPr lang="pt-BR" sz="2200" dirty="0"/>
              <a:t>="parametro2" </a:t>
            </a:r>
            <a:r>
              <a:rPr lang="pt-BR" sz="2200" dirty="0" err="1"/>
              <a:t>value</a:t>
            </a:r>
            <a:r>
              <a:rPr lang="pt-BR" sz="2200" dirty="0"/>
              <a:t>="20" /&gt; </a:t>
            </a:r>
          </a:p>
          <a:p>
            <a:pPr marL="233363" lvl="0" indent="-233363">
              <a:spcAft>
                <a:spcPct val="75000"/>
              </a:spcAft>
              <a:buClr>
                <a:srgbClr val="FF9900"/>
              </a:buClr>
              <a:buNone/>
            </a:pPr>
            <a:r>
              <a:rPr lang="pt-BR" sz="2200" dirty="0"/>
              <a:t>     &lt;param </a:t>
            </a:r>
            <a:r>
              <a:rPr lang="pt-BR" sz="2200" dirty="0" err="1"/>
              <a:t>name</a:t>
            </a:r>
            <a:r>
              <a:rPr lang="pt-BR" sz="2200" dirty="0"/>
              <a:t>="parametro3" </a:t>
            </a:r>
            <a:r>
              <a:rPr lang="pt-BR" sz="2200" dirty="0" err="1"/>
              <a:t>value</a:t>
            </a:r>
            <a:r>
              <a:rPr lang="pt-BR" sz="2200" dirty="0"/>
              <a:t>="texto de </a:t>
            </a:r>
            <a:r>
              <a:rPr lang="pt-BR" sz="2200" dirty="0" err="1"/>
              <a:t>prueba</a:t>
            </a:r>
            <a:r>
              <a:rPr lang="pt-BR" sz="2200" dirty="0"/>
              <a:t>" /&gt; </a:t>
            </a:r>
          </a:p>
          <a:p>
            <a:pPr marL="233363" lvl="0" indent="-233363">
              <a:spcAft>
                <a:spcPct val="75000"/>
              </a:spcAft>
              <a:buClr>
                <a:srgbClr val="FF9900"/>
              </a:buClr>
              <a:buNone/>
            </a:pPr>
            <a:r>
              <a:rPr lang="pt-BR" sz="2200" dirty="0"/>
              <a:t>   &lt;/</a:t>
            </a:r>
            <a:r>
              <a:rPr lang="pt-BR" sz="2200" dirty="0" err="1"/>
              <a:t>object</a:t>
            </a:r>
            <a:r>
              <a:rPr lang="pt-BR" sz="2200" dirty="0"/>
              <a:t>&gt;</a:t>
            </a:r>
            <a:endParaRPr lang="es-ES" sz="2200" dirty="0">
              <a:solidFill>
                <a:srgbClr val="FFFFFF"/>
              </a:solidFill>
            </a:endParaRP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t>Uno de los principales inconvenientes de &lt;</a:t>
            </a:r>
            <a:r>
              <a:rPr lang="es-ES" sz="2400" dirty="0" err="1"/>
              <a:t>object</a:t>
            </a:r>
            <a:r>
              <a:rPr lang="es-ES" sz="2400" dirty="0"/>
              <a:t>&gt; es la forma de incluir vídeos en formato Flash en las páginas HTML. Si se utiliza el siguiente código:</a:t>
            </a:r>
            <a:endParaRPr lang="es-ES" sz="2400" dirty="0">
              <a:solidFill>
                <a:srgbClr val="FFFFFF"/>
              </a:solidFill>
            </a:endParaRPr>
          </a:p>
          <a:p>
            <a:pPr marL="233363" lvl="0" indent="-233363">
              <a:spcAft>
                <a:spcPct val="75000"/>
              </a:spcAft>
              <a:buClr>
                <a:srgbClr val="FF9900"/>
              </a:buClr>
              <a:buNone/>
            </a:pPr>
            <a:r>
              <a:rPr lang="es-ES" sz="2400" dirty="0">
                <a:solidFill>
                  <a:srgbClr val="FFFFFF"/>
                </a:solidFill>
              </a:rPr>
              <a:t>   </a:t>
            </a:r>
            <a:r>
              <a:rPr lang="es-ES" sz="2400" dirty="0"/>
              <a:t>&lt;</a:t>
            </a:r>
            <a:r>
              <a:rPr lang="es-ES" sz="2400" dirty="0" err="1"/>
              <a:t>object</a:t>
            </a:r>
            <a:r>
              <a:rPr lang="es-ES" sz="2400" dirty="0"/>
              <a:t> data="nombre_video.swf" </a:t>
            </a:r>
            <a:r>
              <a:rPr lang="es-ES" sz="2400" dirty="0" err="1"/>
              <a:t>type</a:t>
            </a:r>
            <a:r>
              <a:rPr lang="es-ES" sz="2400" dirty="0"/>
              <a:t>="</a:t>
            </a:r>
            <a:r>
              <a:rPr lang="es-ES" sz="2400" dirty="0" err="1"/>
              <a:t>application</a:t>
            </a:r>
            <a:r>
              <a:rPr lang="es-ES" sz="2400" dirty="0"/>
              <a:t>/x-</a:t>
            </a:r>
            <a:r>
              <a:rPr lang="es-ES" sz="2400" dirty="0" err="1"/>
              <a:t>shockwave</a:t>
            </a:r>
            <a:r>
              <a:rPr lang="es-ES" sz="2400" dirty="0"/>
              <a:t>-flash"&gt;&lt;/</a:t>
            </a:r>
            <a:r>
              <a:rPr lang="es-ES" sz="2400" dirty="0" err="1"/>
              <a:t>object</a:t>
            </a:r>
            <a:r>
              <a:rPr lang="es-ES" sz="2400" dirty="0"/>
              <a:t>&gt;</a:t>
            </a:r>
          </a:p>
          <a:p>
            <a:pPr marL="233363" indent="-233363">
              <a:spcAft>
                <a:spcPct val="75000"/>
              </a:spcAft>
              <a:buClr>
                <a:srgbClr val="FF9900"/>
              </a:buClr>
            </a:pPr>
            <a:r>
              <a:rPr lang="es-ES" sz="2400" dirty="0"/>
              <a:t>El elemento anterior es correcto desde el punto de vista técnico, pero provoca que algunos navegadores no visualicen el vídeo hasta que se ha descargado completamente. Si se trata de un vídeo largo, esta solución no es válida para el usuario.</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Text Box 5"/>
          <p:cNvSpPr txBox="1">
            <a:spLocks noGrp="1"/>
          </p:cNvSpPr>
          <p:nvPr/>
        </p:nvSpPr>
        <p:spPr bwMode="auto">
          <a:xfrm>
            <a:off x="2717800" y="6200775"/>
            <a:ext cx="3708400" cy="476250"/>
          </a:xfrm>
          <a:prstGeom prst="rect">
            <a:avLst/>
          </a:prstGeom>
          <a:noFill/>
          <a:ln w="9525">
            <a:noFill/>
            <a:miter lim="800000"/>
            <a:headEnd/>
            <a:tailEnd/>
          </a:ln>
        </p:spPr>
        <p:txBody>
          <a:bodyPr anchor="b" anchorCtr="1"/>
          <a:lstStyle/>
          <a:p>
            <a:pPr algn="ctr"/>
            <a:r>
              <a:rPr lang="es-ES" sz="1600" b="0">
                <a:solidFill>
                  <a:srgbClr val="005AB4"/>
                </a:solidFill>
              </a:rPr>
              <a:t>Crear su primera presentación</a:t>
            </a:r>
          </a:p>
        </p:txBody>
      </p:sp>
      <p:sp>
        <p:nvSpPr>
          <p:cNvPr id="23557" name="Rectangle 6"/>
          <p:cNvSpPr>
            <a:spLocks noGrp="1" noChangeArrowheads="1"/>
          </p:cNvSpPr>
          <p:nvPr>
            <p:ph type="title" idx="4294967295"/>
          </p:nvPr>
        </p:nvSpPr>
        <p:spPr>
          <a:xfrm>
            <a:off x="239713" y="63500"/>
            <a:ext cx="8904287" cy="614363"/>
          </a:xfrm>
        </p:spPr>
        <p:txBody>
          <a:bodyPr/>
          <a:lstStyle/>
          <a:p>
            <a:r>
              <a:rPr lang="es-ES" sz="2000" dirty="0"/>
              <a:t>Instalación y configuración de herramientas – </a:t>
            </a:r>
            <a:r>
              <a:rPr lang="es-ES" sz="2000" dirty="0" err="1"/>
              <a:t>Brackets</a:t>
            </a:r>
            <a:endParaRPr lang="es-ES" dirty="0"/>
          </a:p>
        </p:txBody>
      </p:sp>
      <p:sp>
        <p:nvSpPr>
          <p:cNvPr id="135171" name="Rectangle 7"/>
          <p:cNvSpPr>
            <a:spLocks noChangeArrowheads="1"/>
          </p:cNvSpPr>
          <p:nvPr/>
        </p:nvSpPr>
        <p:spPr bwMode="auto">
          <a:xfrm>
            <a:off x="5809957" y="858129"/>
            <a:ext cx="3054643" cy="2759784"/>
          </a:xfrm>
          <a:prstGeom prst="rect">
            <a:avLst/>
          </a:prstGeom>
          <a:noFill/>
          <a:ln w="9525">
            <a:noFill/>
            <a:miter lim="800000"/>
            <a:headEnd/>
            <a:tailEnd/>
          </a:ln>
        </p:spPr>
        <p:txBody>
          <a:bodyPr/>
          <a:lstStyle/>
          <a:p>
            <a:pPr>
              <a:spcBef>
                <a:spcPct val="20000"/>
              </a:spcBef>
              <a:spcAft>
                <a:spcPct val="75000"/>
              </a:spcAft>
            </a:pPr>
            <a:r>
              <a:rPr lang="es-ES" sz="1600" b="0" dirty="0"/>
              <a:t>Editor gratuito de código abierto con un enfoque centrado en el desarrollo Web.</a:t>
            </a:r>
          </a:p>
        </p:txBody>
      </p:sp>
      <p:graphicFrame>
        <p:nvGraphicFramePr>
          <p:cNvPr id="135172" name="Object 4"/>
          <p:cNvGraphicFramePr>
            <a:graphicFrameLocks noChangeAspect="1"/>
          </p:cNvGraphicFramePr>
          <p:nvPr/>
        </p:nvGraphicFramePr>
        <p:xfrm>
          <a:off x="339725" y="4040188"/>
          <a:ext cx="269875" cy="303212"/>
        </p:xfrm>
        <a:graphic>
          <a:graphicData uri="http://schemas.openxmlformats.org/presentationml/2006/ole">
            <mc:AlternateContent xmlns:mc="http://schemas.openxmlformats.org/markup-compatibility/2006">
              <mc:Choice xmlns:v="urn:schemas-microsoft-com:vml" Requires="v">
                <p:oleObj name="Visio" r:id="rId3" imgW="270231" imgH="303063" progId="">
                  <p:embed/>
                </p:oleObj>
              </mc:Choice>
              <mc:Fallback>
                <p:oleObj name="Visio" r:id="rId3" imgW="270231" imgH="303063" progId="">
                  <p:embed/>
                  <p:pic>
                    <p:nvPicPr>
                      <p:cNvPr id="0" name="Picture 7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725" y="4040188"/>
                        <a:ext cx="269875" cy="303212"/>
                      </a:xfrm>
                      <a:prstGeom prst="rect">
                        <a:avLst/>
                      </a:prstGeom>
                      <a:noFill/>
                      <a:ln>
                        <a:noFill/>
                      </a:ln>
                      <a:effectLst/>
                      <a:extLst>
                        <a:ext uri="{909E8E84-426E-40DD-AFC4-6F175D3DCCD1}">
                          <a14:hiddenFill xmlns:a14="http://schemas.microsoft.com/office/drawing/2010/main">
                            <a:solidFill>
                              <a:srgbClr val="807EB0"/>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8097" dir="2700000" algn="ctr" rotWithShape="0">
                                <a:srgbClr val="7B7A8E">
                                  <a:alpha val="74997"/>
                                </a:srgbClr>
                              </a:outerShdw>
                            </a:effectLst>
                          </a14:hiddenEffects>
                        </a:ext>
                      </a:extLst>
                    </p:spPr>
                  </p:pic>
                </p:oleObj>
              </mc:Fallback>
            </mc:AlternateContent>
          </a:graphicData>
        </a:graphic>
      </p:graphicFrame>
      <p:sp>
        <p:nvSpPr>
          <p:cNvPr id="23559" name="Line 8"/>
          <p:cNvSpPr>
            <a:spLocks noChangeShapeType="1"/>
          </p:cNvSpPr>
          <p:nvPr/>
        </p:nvSpPr>
        <p:spPr bwMode="auto">
          <a:xfrm>
            <a:off x="339725" y="3951288"/>
            <a:ext cx="8413750" cy="0"/>
          </a:xfrm>
          <a:prstGeom prst="line">
            <a:avLst/>
          </a:prstGeom>
          <a:noFill/>
          <a:ln w="12700">
            <a:solidFill>
              <a:srgbClr val="FFFFFF"/>
            </a:solidFill>
            <a:round/>
            <a:headEnd/>
            <a:tailEnd/>
          </a:ln>
        </p:spPr>
        <p:txBody>
          <a:bodyPr/>
          <a:lstStyle/>
          <a:p>
            <a:endParaRPr lang="es-ES"/>
          </a:p>
        </p:txBody>
      </p:sp>
      <p:sp>
        <p:nvSpPr>
          <p:cNvPr id="135177" name="Rectangle 9"/>
          <p:cNvSpPr>
            <a:spLocks noChangeArrowheads="1"/>
          </p:cNvSpPr>
          <p:nvPr/>
        </p:nvSpPr>
        <p:spPr bwMode="auto">
          <a:xfrm>
            <a:off x="676275" y="4006850"/>
            <a:ext cx="5940425" cy="1685077"/>
          </a:xfrm>
          <a:prstGeom prst="rect">
            <a:avLst/>
          </a:prstGeom>
          <a:noFill/>
          <a:ln w="9525">
            <a:noFill/>
            <a:miter lim="800000"/>
            <a:headEnd/>
            <a:tailEnd/>
          </a:ln>
        </p:spPr>
        <p:txBody>
          <a:bodyPr>
            <a:spAutoFit/>
          </a:bodyPr>
          <a:lstStyle/>
          <a:p>
            <a:pPr>
              <a:spcBef>
                <a:spcPct val="20000"/>
              </a:spcBef>
              <a:spcAft>
                <a:spcPct val="45000"/>
              </a:spcAft>
            </a:pPr>
            <a:r>
              <a:rPr lang="es-ES" b="0" dirty="0">
                <a:solidFill>
                  <a:srgbClr val="FFCC00"/>
                </a:solidFill>
              </a:rPr>
              <a:t>Instalación desde la página oficial.</a:t>
            </a:r>
          </a:p>
          <a:p>
            <a:pPr>
              <a:spcBef>
                <a:spcPct val="20000"/>
              </a:spcBef>
              <a:spcAft>
                <a:spcPct val="45000"/>
              </a:spcAft>
            </a:pPr>
            <a:r>
              <a:rPr lang="es-ES" b="0" dirty="0">
                <a:solidFill>
                  <a:srgbClr val="FFCC00"/>
                </a:solidFill>
              </a:rPr>
              <a:t>Configuración de los paquetes del programa. </a:t>
            </a:r>
            <a:endParaRPr lang="es-ES" dirty="0"/>
          </a:p>
          <a:p>
            <a:pPr>
              <a:spcBef>
                <a:spcPct val="20000"/>
              </a:spcBef>
              <a:spcAft>
                <a:spcPct val="45000"/>
              </a:spcAft>
            </a:pPr>
            <a:endParaRPr lang="es-ES" dirty="0"/>
          </a:p>
          <a:p>
            <a:pPr eaLnBrk="0" hangingPunct="0"/>
            <a:endParaRPr lang="es-ES" dirty="0"/>
          </a:p>
        </p:txBody>
      </p:sp>
      <p:pic>
        <p:nvPicPr>
          <p:cNvPr id="9" name="8 Imagen" descr="brackets-editor.gif"/>
          <p:cNvPicPr>
            <a:picLocks noChangeAspect="1"/>
          </p:cNvPicPr>
          <p:nvPr/>
        </p:nvPicPr>
        <p:blipFill>
          <a:blip r:embed="rId5" cstate="print"/>
          <a:stretch>
            <a:fillRect/>
          </a:stretch>
        </p:blipFill>
        <p:spPr>
          <a:xfrm>
            <a:off x="348981" y="756504"/>
            <a:ext cx="5095215" cy="3112111"/>
          </a:xfrm>
          <a:prstGeom prst="rect">
            <a:avLst/>
          </a:prstGeom>
        </p:spPr>
      </p:pic>
    </p:spTree>
  </p:cSld>
  <p:clrMapOvr>
    <a:masterClrMapping/>
  </p:clrMapOvr>
  <p:transition spd="med">
    <p:wipe dir="d"/>
  </p:transition>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400" dirty="0"/>
              <a:t>Por este motivo, se utiliza una solución alternativa para incluir vídeos Flash en las páginas HTML: el uso de la etiqueta &lt;</a:t>
            </a:r>
            <a:r>
              <a:rPr lang="es-ES" sz="2400" dirty="0" err="1"/>
              <a:t>embed</a:t>
            </a:r>
            <a:r>
              <a:rPr lang="es-ES" sz="2400" dirty="0"/>
              <a:t>&gt;. Aunque esta solución funciona correctamente, no se trata de una solución válida desde el punto de vista del estándar de XHTML, por lo que las páginas que incluyan esta solución no pasarán correctamente el proceso de validación.</a:t>
            </a:r>
          </a:p>
          <a:p>
            <a:pPr marL="233363" lvl="0" indent="-233363">
              <a:spcAft>
                <a:spcPct val="75000"/>
              </a:spcAft>
              <a:buClr>
                <a:srgbClr val="FF9900"/>
              </a:buClr>
            </a:pPr>
            <a:r>
              <a:rPr lang="es-ES" sz="2400" dirty="0"/>
              <a:t>Este es el motivo por el que los sitios web más populares de vídeos en formato Flash proporcionan un código similar al siguiente para incluir sus vídeos en las páginas HTML:</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lvl="0" indent="-233363">
              <a:spcAft>
                <a:spcPct val="75000"/>
              </a:spcAft>
              <a:buClr>
                <a:srgbClr val="FF9900"/>
              </a:buClr>
            </a:pPr>
            <a:r>
              <a:rPr lang="es-ES" sz="2200" dirty="0"/>
              <a:t>&lt;</a:t>
            </a:r>
            <a:r>
              <a:rPr lang="es-ES" sz="2200" dirty="0" err="1"/>
              <a:t>object</a:t>
            </a:r>
            <a:r>
              <a:rPr lang="es-ES" sz="2200" dirty="0"/>
              <a:t> </a:t>
            </a:r>
            <a:r>
              <a:rPr lang="es-ES" sz="2200" dirty="0" err="1"/>
              <a:t>width</a:t>
            </a:r>
            <a:r>
              <a:rPr lang="es-ES" sz="2200" dirty="0"/>
              <a:t>="425" </a:t>
            </a:r>
            <a:r>
              <a:rPr lang="es-ES" sz="2200" dirty="0" err="1"/>
              <a:t>height</a:t>
            </a:r>
            <a:r>
              <a:rPr lang="es-ES" sz="2200" dirty="0"/>
              <a:t>="350"&gt; </a:t>
            </a:r>
          </a:p>
          <a:p>
            <a:pPr marL="233363" lvl="0" indent="-233363">
              <a:spcAft>
                <a:spcPct val="75000"/>
              </a:spcAft>
              <a:buClr>
                <a:srgbClr val="FF9900"/>
              </a:buClr>
              <a:buNone/>
            </a:pPr>
            <a:r>
              <a:rPr lang="es-ES" sz="2200" dirty="0"/>
              <a:t>  &lt;</a:t>
            </a:r>
            <a:r>
              <a:rPr lang="es-ES" sz="2200" dirty="0" err="1"/>
              <a:t>param</a:t>
            </a:r>
            <a:r>
              <a:rPr lang="es-ES" sz="2200" dirty="0"/>
              <a:t> </a:t>
            </a:r>
            <a:r>
              <a:rPr lang="es-ES" sz="2200" dirty="0" err="1"/>
              <a:t>name</a:t>
            </a:r>
            <a:r>
              <a:rPr lang="es-ES" sz="2200" dirty="0"/>
              <a:t>="</a:t>
            </a:r>
            <a:r>
              <a:rPr lang="es-ES" sz="2200" dirty="0" err="1"/>
              <a:t>movie</a:t>
            </a:r>
            <a:r>
              <a:rPr lang="es-ES" sz="2200" dirty="0"/>
              <a:t>" </a:t>
            </a:r>
            <a:r>
              <a:rPr lang="es-ES" sz="2200" dirty="0" err="1"/>
              <a:t>value</a:t>
            </a:r>
            <a:r>
              <a:rPr lang="es-ES" sz="2200" dirty="0"/>
              <a:t>="http://www.youtube.com/v/MsH0rBWCYjs"&gt;&lt;/param&gt; &lt;</a:t>
            </a:r>
            <a:r>
              <a:rPr lang="es-ES" sz="2200" dirty="0" err="1"/>
              <a:t>param</a:t>
            </a:r>
            <a:r>
              <a:rPr lang="es-ES" sz="2200" dirty="0"/>
              <a:t> </a:t>
            </a:r>
            <a:r>
              <a:rPr lang="es-ES" sz="2200" dirty="0" err="1"/>
              <a:t>name</a:t>
            </a:r>
            <a:r>
              <a:rPr lang="es-ES" sz="2200" dirty="0"/>
              <a:t>="</a:t>
            </a:r>
            <a:r>
              <a:rPr lang="es-ES" sz="2200" dirty="0" err="1"/>
              <a:t>wmode</a:t>
            </a:r>
            <a:r>
              <a:rPr lang="es-ES" sz="2200" dirty="0"/>
              <a:t>" </a:t>
            </a:r>
            <a:r>
              <a:rPr lang="es-ES" sz="2200" dirty="0" err="1"/>
              <a:t>value</a:t>
            </a:r>
            <a:r>
              <a:rPr lang="es-ES" sz="2200" dirty="0"/>
              <a:t>="</a:t>
            </a:r>
            <a:r>
              <a:rPr lang="es-ES" sz="2200" dirty="0" err="1"/>
              <a:t>transparent</a:t>
            </a:r>
            <a:r>
              <a:rPr lang="es-ES" sz="2200" dirty="0"/>
              <a:t>"&gt;&lt;/</a:t>
            </a:r>
            <a:r>
              <a:rPr lang="es-ES" sz="2200" dirty="0" err="1"/>
              <a:t>param</a:t>
            </a:r>
            <a:r>
              <a:rPr lang="es-ES" sz="2200" dirty="0"/>
              <a:t>&gt; </a:t>
            </a:r>
          </a:p>
          <a:p>
            <a:pPr marL="233363" lvl="0" indent="-233363">
              <a:spcAft>
                <a:spcPct val="75000"/>
              </a:spcAft>
              <a:buClr>
                <a:srgbClr val="FF9900"/>
              </a:buClr>
              <a:buNone/>
            </a:pPr>
            <a:r>
              <a:rPr lang="es-ES" sz="2200" dirty="0"/>
              <a:t>   &lt;</a:t>
            </a:r>
            <a:r>
              <a:rPr lang="es-ES" sz="2200" dirty="0" err="1"/>
              <a:t>embed</a:t>
            </a:r>
            <a:r>
              <a:rPr lang="es-ES" sz="2200" dirty="0"/>
              <a:t> </a:t>
            </a:r>
            <a:r>
              <a:rPr lang="es-ES" sz="2200" dirty="0" err="1"/>
              <a:t>src</a:t>
            </a:r>
            <a:r>
              <a:rPr lang="es-ES" sz="2200" dirty="0"/>
              <a:t>="http://www.youtube.com/v/MsH0rBWCYjs" </a:t>
            </a:r>
            <a:r>
              <a:rPr lang="es-ES" sz="2200" dirty="0" err="1"/>
              <a:t>type</a:t>
            </a:r>
            <a:r>
              <a:rPr lang="es-ES" sz="2200" dirty="0"/>
              <a:t>="</a:t>
            </a:r>
            <a:r>
              <a:rPr lang="es-ES" sz="2200" dirty="0" err="1"/>
              <a:t>application</a:t>
            </a:r>
            <a:r>
              <a:rPr lang="es-ES" sz="2200" dirty="0"/>
              <a:t>/x-</a:t>
            </a:r>
            <a:r>
              <a:rPr lang="es-ES" sz="2200" dirty="0" err="1"/>
              <a:t>shockwave</a:t>
            </a:r>
            <a:r>
              <a:rPr lang="es-ES" sz="2200" dirty="0"/>
              <a:t>-flash" </a:t>
            </a:r>
            <a:r>
              <a:rPr lang="es-ES" sz="2200" dirty="0" err="1"/>
              <a:t>wmode</a:t>
            </a:r>
            <a:r>
              <a:rPr lang="es-ES" sz="2200" dirty="0"/>
              <a:t>="</a:t>
            </a:r>
            <a:r>
              <a:rPr lang="es-ES" sz="2200" dirty="0" err="1"/>
              <a:t>transparent</a:t>
            </a:r>
            <a:r>
              <a:rPr lang="es-ES" sz="2200" dirty="0"/>
              <a:t>" </a:t>
            </a:r>
            <a:r>
              <a:rPr lang="es-ES" sz="2200" dirty="0" err="1"/>
              <a:t>width</a:t>
            </a:r>
            <a:r>
              <a:rPr lang="es-ES" sz="2200" dirty="0"/>
              <a:t>="425" </a:t>
            </a:r>
            <a:r>
              <a:rPr lang="es-ES" sz="2200" dirty="0" err="1"/>
              <a:t>height</a:t>
            </a:r>
            <a:r>
              <a:rPr lang="es-ES" sz="2200" dirty="0"/>
              <a:t>="350"&gt;</a:t>
            </a:r>
          </a:p>
          <a:p>
            <a:pPr marL="233363" lvl="0" indent="-233363">
              <a:spcAft>
                <a:spcPct val="75000"/>
              </a:spcAft>
              <a:buClr>
                <a:srgbClr val="FF9900"/>
              </a:buClr>
              <a:buNone/>
            </a:pPr>
            <a:r>
              <a:rPr lang="es-ES" sz="2200" dirty="0"/>
              <a:t>   &lt;/</a:t>
            </a:r>
            <a:r>
              <a:rPr lang="es-ES" sz="2200" dirty="0" err="1"/>
              <a:t>embed</a:t>
            </a:r>
            <a:r>
              <a:rPr lang="es-ES" sz="2200" dirty="0"/>
              <a:t>&gt; </a:t>
            </a:r>
          </a:p>
          <a:p>
            <a:pPr marL="233363" lvl="0" indent="-233363">
              <a:spcAft>
                <a:spcPct val="75000"/>
              </a:spcAft>
              <a:buClr>
                <a:srgbClr val="FF9900"/>
              </a:buClr>
              <a:buNone/>
            </a:pPr>
            <a:r>
              <a:rPr lang="es-ES" sz="2200" dirty="0"/>
              <a:t>   &lt;/</a:t>
            </a:r>
            <a:r>
              <a:rPr lang="es-ES" sz="2200" dirty="0" err="1"/>
              <a:t>object</a:t>
            </a:r>
            <a:r>
              <a:rPr lang="es-ES" sz="2200" dirty="0"/>
              <a:t>&gt;</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200" dirty="0"/>
              <a:t>Audio en HTML5: </a:t>
            </a:r>
            <a:r>
              <a:rPr lang="es-ES" sz="2400" dirty="0"/>
              <a:t>forma parte de la nueva especificación de HTML5 y nos permite empotrar archivos de audio en nuestros proyectos web sin necesidad de utilizar </a:t>
            </a:r>
            <a:r>
              <a:rPr lang="es-ES" sz="2400" dirty="0" err="1"/>
              <a:t>plugins</a:t>
            </a:r>
            <a:r>
              <a:rPr lang="es-ES" sz="2400" dirty="0"/>
              <a:t> adicionales como Flash.</a:t>
            </a:r>
          </a:p>
          <a:p>
            <a:pPr marL="233363" indent="-233363">
              <a:spcAft>
                <a:spcPct val="75000"/>
              </a:spcAft>
              <a:buClr>
                <a:srgbClr val="FF9900"/>
              </a:buClr>
            </a:pPr>
            <a:r>
              <a:rPr lang="es-ES" sz="2400" dirty="0"/>
              <a:t>El nuevo elemento permite el uso de diferentes formatos de archivo puesto que los formatos que soportan los diferentes navegadores no son parte del estándar sino que depende de la implementación de cada fabricante. </a:t>
            </a:r>
          </a:p>
          <a:p>
            <a:pPr marL="233363" indent="-233363">
              <a:spcAft>
                <a:spcPct val="75000"/>
              </a:spcAft>
              <a:buClr>
                <a:srgbClr val="FF9900"/>
              </a:buClr>
            </a:pPr>
            <a:r>
              <a:rPr lang="es-ES" sz="2400" dirty="0"/>
              <a:t>La etiqueta para audio en HTML5 es &lt;audio&gt;.</a:t>
            </a:r>
            <a:endParaRPr lang="es-ES" sz="22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200" dirty="0"/>
              <a:t>&lt;audio </a:t>
            </a:r>
            <a:r>
              <a:rPr lang="es-ES" sz="2200" dirty="0" err="1"/>
              <a:t>src</a:t>
            </a:r>
            <a:r>
              <a:rPr lang="es-ES" sz="2200" dirty="0"/>
              <a:t>=“archivo.mp3”&gt; &lt;/audio&gt;</a:t>
            </a:r>
          </a:p>
          <a:p>
            <a:pPr marL="233363" indent="-233363">
              <a:spcAft>
                <a:spcPct val="75000"/>
              </a:spcAft>
              <a:buClr>
                <a:srgbClr val="FF9900"/>
              </a:buClr>
            </a:pPr>
            <a:r>
              <a:rPr lang="es-ES" sz="2400" dirty="0"/>
              <a:t>Lo que se encuentre entre las etiquetas audio solo será tenido en cuenta por navegadores </a:t>
            </a:r>
            <a:r>
              <a:rPr lang="es-ES" sz="2400" b="1" dirty="0"/>
              <a:t>que no soportan</a:t>
            </a:r>
            <a:r>
              <a:rPr lang="es-ES" sz="2400" dirty="0"/>
              <a:t> la nueva etiqueta.</a:t>
            </a:r>
          </a:p>
          <a:p>
            <a:pPr marL="233363" indent="-233363">
              <a:spcAft>
                <a:spcPct val="75000"/>
              </a:spcAft>
              <a:buClr>
                <a:srgbClr val="FF9900"/>
              </a:buClr>
            </a:pPr>
            <a:r>
              <a:rPr lang="es-ES" sz="2400" dirty="0"/>
              <a:t>Los formatos de audio más utilizados son </a:t>
            </a:r>
            <a:r>
              <a:rPr lang="es-ES" sz="2400" dirty="0" err="1"/>
              <a:t>wav</a:t>
            </a:r>
            <a:r>
              <a:rPr lang="es-ES" sz="2400" dirty="0"/>
              <a:t>, mp3, mp4, </a:t>
            </a:r>
            <a:r>
              <a:rPr lang="es-ES" sz="2400" dirty="0" err="1"/>
              <a:t>ogg</a:t>
            </a:r>
            <a:r>
              <a:rPr lang="es-ES" sz="2400" dirty="0"/>
              <a:t>, etc.</a:t>
            </a:r>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200" dirty="0"/>
              <a:t>Atributos de audio: los más importantes son:</a:t>
            </a:r>
          </a:p>
          <a:p>
            <a:pPr marL="633413" lvl="1" indent="-233363">
              <a:spcAft>
                <a:spcPct val="75000"/>
              </a:spcAft>
              <a:buClr>
                <a:srgbClr val="FF9900"/>
              </a:buClr>
            </a:pPr>
            <a:r>
              <a:rPr lang="es-ES" sz="2200" dirty="0" err="1"/>
              <a:t>Autoplay</a:t>
            </a:r>
            <a:r>
              <a:rPr lang="es-ES" sz="2200" dirty="0"/>
              <a:t>:  es un atributo booleano. Está o no está, no necesita tener un valor asociado. Este atributo reproduce automáticamente el archivo. Se recomienda no usarlo.</a:t>
            </a:r>
          </a:p>
          <a:p>
            <a:pPr marL="633413" lvl="1" indent="-233363">
              <a:spcAft>
                <a:spcPct val="75000"/>
              </a:spcAft>
              <a:buClr>
                <a:srgbClr val="FF9900"/>
              </a:buClr>
              <a:buNone/>
            </a:pPr>
            <a:r>
              <a:rPr lang="it-IT" sz="2400" dirty="0"/>
              <a:t>&lt;audio autoplay src="mi-archivo-de-audio.mp3"&gt;&lt;/audio&gt;</a:t>
            </a:r>
          </a:p>
          <a:p>
            <a:pPr marL="633413" lvl="1" indent="-233363">
              <a:spcAft>
                <a:spcPct val="75000"/>
              </a:spcAft>
              <a:buClr>
                <a:srgbClr val="FF9900"/>
              </a:buClr>
            </a:pPr>
            <a:r>
              <a:rPr lang="es-ES" sz="2200" dirty="0" err="1"/>
              <a:t>loop</a:t>
            </a:r>
            <a:r>
              <a:rPr lang="es-ES" sz="2200" dirty="0"/>
              <a:t>:  Este atributo, como su nombre indica, nos permite indicar si queremos reproducir el archivo en bucle. Usarlo en combinación con </a:t>
            </a:r>
            <a:r>
              <a:rPr lang="es-ES" sz="2200" dirty="0" err="1"/>
              <a:t>autoplay</a:t>
            </a:r>
            <a:r>
              <a:rPr lang="es-ES" sz="2200" dirty="0"/>
              <a:t> no se recomienda.</a:t>
            </a:r>
          </a:p>
          <a:p>
            <a:pPr marL="633413" lvl="1" indent="-233363">
              <a:spcAft>
                <a:spcPct val="75000"/>
              </a:spcAft>
              <a:buClr>
                <a:srgbClr val="FF9900"/>
              </a:buClr>
              <a:buNone/>
            </a:pPr>
            <a:r>
              <a:rPr lang="it-IT" sz="2400" dirty="0"/>
              <a:t>&lt;audio src="mi.mp3" autoplay loop&gt;&lt;/audio&gt;</a:t>
            </a:r>
            <a:endParaRPr lang="es-ES" sz="22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200" dirty="0"/>
              <a:t>Atributos de audio: los más importantes son:</a:t>
            </a:r>
          </a:p>
          <a:p>
            <a:pPr marL="633413" lvl="1" indent="-233363">
              <a:spcAft>
                <a:spcPct val="75000"/>
              </a:spcAft>
              <a:buClr>
                <a:srgbClr val="FF9900"/>
              </a:buClr>
            </a:pPr>
            <a:r>
              <a:rPr lang="es-ES" sz="2200" dirty="0" err="1"/>
              <a:t>preload</a:t>
            </a:r>
            <a:r>
              <a:rPr lang="es-ES" sz="2200" dirty="0"/>
              <a:t>:  sirve para precargar tus archivos de audio. no es booleano y tiene tres valores: </a:t>
            </a:r>
            <a:r>
              <a:rPr lang="es-ES" sz="2200" b="1" dirty="0"/>
              <a:t>media, auto y </a:t>
            </a:r>
            <a:r>
              <a:rPr lang="es-ES" sz="2200" b="1" dirty="0" err="1"/>
              <a:t>none</a:t>
            </a:r>
            <a:r>
              <a:rPr lang="es-ES" sz="2200" dirty="0"/>
              <a:t>. Si no quieres que tus archivos de audio se precarguen, añádeles </a:t>
            </a:r>
            <a:r>
              <a:rPr lang="es-ES" sz="2200" i="1" dirty="0" err="1"/>
              <a:t>preload</a:t>
            </a:r>
            <a:r>
              <a:rPr lang="es-ES" sz="2200" i="1" dirty="0"/>
              <a:t>= "</a:t>
            </a:r>
            <a:r>
              <a:rPr lang="es-ES" sz="2200" i="1" dirty="0" err="1"/>
              <a:t>none</a:t>
            </a:r>
            <a:r>
              <a:rPr lang="es-ES" sz="2200" i="1" dirty="0"/>
              <a:t>"</a:t>
            </a:r>
            <a:r>
              <a:rPr lang="es-ES" sz="2200" dirty="0"/>
              <a:t>. La precarga está bien si tienes uno o dos archivos, pero si tienes muchos va a ralentizar mucho la carga de tu página.</a:t>
            </a:r>
          </a:p>
          <a:p>
            <a:pPr marL="633413" lvl="1" indent="-233363">
              <a:spcAft>
                <a:spcPct val="75000"/>
              </a:spcAft>
              <a:buClr>
                <a:srgbClr val="FF9900"/>
              </a:buClr>
              <a:buNone/>
            </a:pPr>
            <a:r>
              <a:rPr lang="it-IT" sz="2400" dirty="0"/>
              <a:t>&lt;audio src="mi.mp3" preload="none"&gt;&lt;/audio&gt;</a:t>
            </a:r>
          </a:p>
          <a:p>
            <a:pPr marL="633413" lvl="1" indent="-233363">
              <a:spcAft>
                <a:spcPct val="75000"/>
              </a:spcAft>
              <a:buClr>
                <a:srgbClr val="FF9900"/>
              </a:buClr>
              <a:buNone/>
            </a:pPr>
            <a:endParaRPr lang="es-ES" sz="22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200" dirty="0"/>
              <a:t>Atributos de audio: los más importantes son:</a:t>
            </a:r>
          </a:p>
          <a:p>
            <a:pPr marL="633413" lvl="1" indent="-233363">
              <a:spcAft>
                <a:spcPct val="75000"/>
              </a:spcAft>
              <a:buClr>
                <a:srgbClr val="FF9900"/>
              </a:buClr>
            </a:pPr>
            <a:r>
              <a:rPr lang="es-ES" sz="2200" dirty="0" err="1"/>
              <a:t>controls</a:t>
            </a:r>
            <a:r>
              <a:rPr lang="es-ES" sz="2200" dirty="0"/>
              <a:t>:  atributo booleano que nos permite disponer de un panel de control nativo de cada navegador para, obviamente, controlar la reproducción.</a:t>
            </a:r>
          </a:p>
          <a:p>
            <a:pPr marL="633413" lvl="1" indent="-233363">
              <a:spcAft>
                <a:spcPct val="75000"/>
              </a:spcAft>
              <a:buClr>
                <a:srgbClr val="FF9900"/>
              </a:buClr>
              <a:buNone/>
            </a:pPr>
            <a:r>
              <a:rPr lang="it-IT" sz="2400" dirty="0"/>
              <a:t>&lt;audio src="mi.mp3" controls&gt;&lt;/audio&gt;</a:t>
            </a:r>
          </a:p>
          <a:p>
            <a:pPr marL="633413" lvl="1" indent="-233363">
              <a:spcAft>
                <a:spcPct val="75000"/>
              </a:spcAft>
              <a:buClr>
                <a:srgbClr val="FF9900"/>
              </a:buClr>
              <a:buNone/>
            </a:pPr>
            <a:endParaRPr lang="es-ES" sz="22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200" dirty="0"/>
              <a:t>El problema con el elemento de audio no está en la especificación, que es bastante clara, ni en la etiqueta. El problema a la hora de insertar sonido en HTML5 radica en los formatos de audio.</a:t>
            </a:r>
          </a:p>
          <a:p>
            <a:pPr marL="233363" indent="-233363">
              <a:spcAft>
                <a:spcPct val="75000"/>
              </a:spcAft>
              <a:buClr>
                <a:srgbClr val="FF9900"/>
              </a:buClr>
            </a:pPr>
            <a:r>
              <a:rPr lang="es-ES" sz="2200" dirty="0"/>
              <a:t>Aunque el formato MP3 es omnipresente y nos resulta muy familiar, no es un formato abierto. Debido a esto ningún programa puede descodificar y reproducir archivos MP3 sin tener que pagar dinero.</a:t>
            </a:r>
          </a:p>
          <a:p>
            <a:pPr marL="233363" indent="-233363">
              <a:spcAft>
                <a:spcPct val="75000"/>
              </a:spcAft>
              <a:buClr>
                <a:srgbClr val="FF9900"/>
              </a:buClr>
            </a:pPr>
            <a:endParaRPr lang="es-ES" sz="22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200" dirty="0"/>
              <a:t>Por suerte hay una buena manera de utilizar la etiqueta audio sin tener que elegir un sólo formato de archivo. En lugar de sólo utilizar el atributo </a:t>
            </a:r>
            <a:r>
              <a:rPr lang="es-ES" sz="2200" dirty="0" err="1"/>
              <a:t>src</a:t>
            </a:r>
            <a:r>
              <a:rPr lang="es-ES" sz="2200" dirty="0"/>
              <a:t> en la etiqueta &lt;audio&gt; podemos especificar múltiples formatos de archivo de distintas fuentes así:</a:t>
            </a:r>
          </a:p>
          <a:p>
            <a:pPr marL="233363" indent="-233363">
              <a:spcAft>
                <a:spcPct val="75000"/>
              </a:spcAft>
              <a:buClr>
                <a:srgbClr val="FF9900"/>
              </a:buClr>
              <a:buNone/>
            </a:pPr>
            <a:r>
              <a:rPr lang="es-ES" sz="2200" dirty="0"/>
              <a:t>	</a:t>
            </a:r>
            <a:r>
              <a:rPr lang="es-ES" sz="2400" dirty="0"/>
              <a:t>&lt;audio </a:t>
            </a:r>
            <a:r>
              <a:rPr lang="es-ES" sz="2400" dirty="0" err="1"/>
              <a:t>controls</a:t>
            </a:r>
            <a:r>
              <a:rPr lang="es-ES" sz="2400" dirty="0"/>
              <a:t>&gt; </a:t>
            </a:r>
          </a:p>
          <a:p>
            <a:pPr marL="233363" indent="-233363">
              <a:spcAft>
                <a:spcPct val="75000"/>
              </a:spcAft>
              <a:buClr>
                <a:srgbClr val="FF9900"/>
              </a:buClr>
              <a:buNone/>
            </a:pPr>
            <a:r>
              <a:rPr lang="es-ES" sz="2400" dirty="0"/>
              <a:t>&lt;</a:t>
            </a:r>
            <a:r>
              <a:rPr lang="es-ES" sz="2400" dirty="0" err="1"/>
              <a:t>source</a:t>
            </a:r>
            <a:r>
              <a:rPr lang="es-ES" sz="2400" dirty="0"/>
              <a:t> </a:t>
            </a:r>
            <a:r>
              <a:rPr lang="es-ES" sz="2400" dirty="0" err="1"/>
              <a:t>src</a:t>
            </a:r>
            <a:r>
              <a:rPr lang="es-ES" sz="2400" dirty="0"/>
              <a:t>="mi-audio.ogg" </a:t>
            </a:r>
            <a:r>
              <a:rPr lang="es-ES" sz="2400" dirty="0" err="1"/>
              <a:t>type</a:t>
            </a:r>
            <a:r>
              <a:rPr lang="es-ES" sz="2400" dirty="0"/>
              <a:t>="audio/</a:t>
            </a:r>
            <a:r>
              <a:rPr lang="es-ES" sz="2400" dirty="0" err="1"/>
              <a:t>ogg</a:t>
            </a:r>
            <a:r>
              <a:rPr lang="es-ES" sz="2400" dirty="0"/>
              <a:t>"&gt; </a:t>
            </a:r>
          </a:p>
          <a:p>
            <a:pPr marL="233363" indent="-233363">
              <a:spcAft>
                <a:spcPct val="75000"/>
              </a:spcAft>
              <a:buClr>
                <a:srgbClr val="FF9900"/>
              </a:buClr>
              <a:buNone/>
            </a:pPr>
            <a:r>
              <a:rPr lang="es-ES" sz="2400" dirty="0"/>
              <a:t>&lt;</a:t>
            </a:r>
            <a:r>
              <a:rPr lang="es-ES" sz="2400" dirty="0" err="1"/>
              <a:t>source</a:t>
            </a:r>
            <a:r>
              <a:rPr lang="es-ES" sz="2400" dirty="0"/>
              <a:t> </a:t>
            </a:r>
            <a:r>
              <a:rPr lang="es-ES" sz="2400" dirty="0" err="1"/>
              <a:t>src</a:t>
            </a:r>
            <a:r>
              <a:rPr lang="es-ES" sz="2400" dirty="0"/>
              <a:t>="mi-audio.mp3" </a:t>
            </a:r>
            <a:r>
              <a:rPr lang="es-ES" sz="2400" dirty="0" err="1"/>
              <a:t>type</a:t>
            </a:r>
            <a:r>
              <a:rPr lang="es-ES" sz="2400" dirty="0"/>
              <a:t>="audio/</a:t>
            </a:r>
            <a:r>
              <a:rPr lang="es-ES" sz="2400" dirty="0" err="1"/>
              <a:t>mpeg</a:t>
            </a:r>
            <a:r>
              <a:rPr lang="es-ES" sz="2400" dirty="0"/>
              <a:t>"&gt; </a:t>
            </a:r>
          </a:p>
          <a:p>
            <a:pPr marL="233363" indent="-233363">
              <a:spcAft>
                <a:spcPct val="75000"/>
              </a:spcAft>
              <a:buClr>
                <a:srgbClr val="FF9900"/>
              </a:buClr>
              <a:buNone/>
            </a:pPr>
            <a:r>
              <a:rPr lang="es-ES" sz="2400" dirty="0"/>
              <a:t>&lt;</a:t>
            </a:r>
            <a:r>
              <a:rPr lang="es-ES" sz="2400" dirty="0" err="1"/>
              <a:t>source</a:t>
            </a:r>
            <a:r>
              <a:rPr lang="es-ES" sz="2400" dirty="0"/>
              <a:t> </a:t>
            </a:r>
            <a:r>
              <a:rPr lang="es-ES" sz="2400" dirty="0" err="1"/>
              <a:t>src</a:t>
            </a:r>
            <a:r>
              <a:rPr lang="es-ES" sz="2400" dirty="0"/>
              <a:t>="mi-audio.wav" </a:t>
            </a:r>
            <a:r>
              <a:rPr lang="es-ES" sz="2400" dirty="0" err="1"/>
              <a:t>type</a:t>
            </a:r>
            <a:r>
              <a:rPr lang="es-ES" sz="2400" dirty="0"/>
              <a:t>="audio/</a:t>
            </a:r>
            <a:r>
              <a:rPr lang="es-ES" sz="2400" dirty="0" err="1"/>
              <a:t>wav</a:t>
            </a:r>
            <a:r>
              <a:rPr lang="es-ES" sz="2400" dirty="0"/>
              <a:t>"&gt; </a:t>
            </a:r>
          </a:p>
          <a:p>
            <a:pPr marL="233363" indent="-233363">
              <a:spcAft>
                <a:spcPct val="75000"/>
              </a:spcAft>
              <a:buClr>
                <a:srgbClr val="FF9900"/>
              </a:buClr>
              <a:buNone/>
            </a:pPr>
            <a:r>
              <a:rPr lang="es-ES" sz="2400" dirty="0"/>
              <a:t>&lt;/audio&gt;</a:t>
            </a:r>
            <a:endParaRPr lang="es-ES" sz="22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3" name="Rectangle 3"/>
          <p:cNvSpPr>
            <a:spLocks noGrp="1" noChangeArrowheads="1"/>
          </p:cNvSpPr>
          <p:nvPr>
            <p:ph type="title" idx="4294967295"/>
          </p:nvPr>
        </p:nvSpPr>
        <p:spPr>
          <a:xfrm>
            <a:off x="214313" y="73024"/>
            <a:ext cx="8229600" cy="531887"/>
          </a:xfrm>
        </p:spPr>
        <p:txBody>
          <a:bodyPr/>
          <a:lstStyle/>
          <a:p>
            <a:pPr eaLnBrk="1" hangingPunct="1"/>
            <a:r>
              <a:rPr lang="es-ES" dirty="0"/>
              <a:t>		</a:t>
            </a:r>
          </a:p>
        </p:txBody>
      </p:sp>
      <p:sp>
        <p:nvSpPr>
          <p:cNvPr id="16387" name="Rectangle 4"/>
          <p:cNvSpPr>
            <a:spLocks noGrp="1" noChangeArrowheads="1"/>
          </p:cNvSpPr>
          <p:nvPr>
            <p:ph type="body" idx="4294967295"/>
          </p:nvPr>
        </p:nvSpPr>
        <p:spPr>
          <a:xfrm>
            <a:off x="228600" y="865188"/>
            <a:ext cx="8431213" cy="5338664"/>
          </a:xfrm>
        </p:spPr>
        <p:txBody>
          <a:bodyPr/>
          <a:lstStyle/>
          <a:p>
            <a:pPr marL="233363" indent="-233363">
              <a:spcAft>
                <a:spcPct val="75000"/>
              </a:spcAft>
              <a:buClr>
                <a:srgbClr val="FF9900"/>
              </a:buClr>
            </a:pPr>
            <a:r>
              <a:rPr lang="es-ES" sz="2400" dirty="0"/>
              <a:t>Video en HTML5: forma parte de la nueva especificación de HTML5. Permite insertar archivos de video en nuestros proyectos web.</a:t>
            </a:r>
          </a:p>
          <a:p>
            <a:pPr marL="233363" indent="-233363">
              <a:spcAft>
                <a:spcPct val="75000"/>
              </a:spcAft>
              <a:buClr>
                <a:srgbClr val="FF9900"/>
              </a:buClr>
            </a:pPr>
            <a:r>
              <a:rPr lang="es-ES" sz="2400" dirty="0"/>
              <a:t>Es tan sencillo como:</a:t>
            </a:r>
          </a:p>
          <a:p>
            <a:pPr marL="233363" indent="-233363">
              <a:spcAft>
                <a:spcPct val="75000"/>
              </a:spcAft>
              <a:buClr>
                <a:srgbClr val="FF9900"/>
              </a:buClr>
              <a:buNone/>
            </a:pPr>
            <a:r>
              <a:rPr lang="es-ES" sz="2400" dirty="0"/>
              <a:t>		&lt;video </a:t>
            </a:r>
            <a:r>
              <a:rPr lang="es-ES" sz="2400" dirty="0" err="1"/>
              <a:t>src</a:t>
            </a:r>
            <a:r>
              <a:rPr lang="es-ES" sz="2400" dirty="0"/>
              <a:t>=discurso.mp4&gt;&lt;/video&gt; </a:t>
            </a:r>
          </a:p>
          <a:p>
            <a:pPr marL="233363" indent="-233363">
              <a:spcAft>
                <a:spcPct val="75000"/>
              </a:spcAft>
              <a:buClr>
                <a:srgbClr val="FF9900"/>
              </a:buClr>
            </a:pPr>
            <a:r>
              <a:rPr lang="es-ES" sz="2400" dirty="0"/>
              <a:t>Todo lo que se muestre dentro de la etiqueta video se mostrará en aquellos navegadores que no soporten esta etiqueta.</a:t>
            </a:r>
          </a:p>
          <a:p>
            <a:pPr marL="233363" indent="-233363">
              <a:spcAft>
                <a:spcPct val="75000"/>
              </a:spcAft>
              <a:buClr>
                <a:srgbClr val="FF9900"/>
              </a:buClr>
              <a:buNone/>
            </a:pPr>
            <a:endParaRPr lang="es-ES" sz="2400" dirty="0"/>
          </a:p>
          <a:p>
            <a:pPr marL="233363" indent="-233363">
              <a:spcAft>
                <a:spcPct val="75000"/>
              </a:spcAft>
              <a:buClr>
                <a:srgbClr val="FF9900"/>
              </a:buClr>
            </a:pPr>
            <a:endParaRPr lang="es-ES" sz="2200" dirty="0"/>
          </a:p>
        </p:txBody>
      </p:sp>
      <p:sp>
        <p:nvSpPr>
          <p:cNvPr id="4" name="Rectangle 3"/>
          <p:cNvSpPr txBox="1">
            <a:spLocks noChangeArrowheads="1"/>
          </p:cNvSpPr>
          <p:nvPr/>
        </p:nvSpPr>
        <p:spPr bwMode="auto">
          <a:xfrm>
            <a:off x="493322" y="6255773"/>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s-ES" sz="2000" b="0" i="0" u="none" strike="noStrike" kern="1200" cap="none" spc="0" normalizeH="0" baseline="0" noProof="0" dirty="0">
                <a:ln>
                  <a:noFill/>
                </a:ln>
                <a:solidFill>
                  <a:srgbClr val="005AB4"/>
                </a:solidFill>
                <a:effectLst/>
                <a:uLnTx/>
                <a:uFillTx/>
                <a:latin typeface="+mj-lt"/>
                <a:ea typeface="+mj-ea"/>
                <a:cs typeface="+mj-cs"/>
              </a:rPr>
              <a:t>Creación de páginas web con el lenguaje de marcas</a:t>
            </a:r>
            <a:r>
              <a:rPr kumimoji="0" lang="es-ES" sz="3200" b="0" i="0" u="none" strike="noStrike" kern="1200" cap="none" spc="0" normalizeH="0" baseline="0" noProof="0" dirty="0">
                <a:ln>
                  <a:noFill/>
                </a:ln>
                <a:solidFill>
                  <a:srgbClr val="005AB4"/>
                </a:solidFill>
                <a:effectLst/>
                <a:uLnTx/>
                <a:uFillTx/>
                <a:latin typeface="+mj-lt"/>
                <a:ea typeface="+mj-ea"/>
                <a:cs typeface="+mj-cs"/>
              </a:rPr>
              <a:t>		</a:t>
            </a:r>
          </a:p>
        </p:txBody>
      </p:sp>
      <p:sp>
        <p:nvSpPr>
          <p:cNvPr id="7" name="Rectangle 3"/>
          <p:cNvSpPr txBox="1">
            <a:spLocks noChangeArrowheads="1"/>
          </p:cNvSpPr>
          <p:nvPr/>
        </p:nvSpPr>
        <p:spPr bwMode="auto">
          <a:xfrm>
            <a:off x="240103" y="42204"/>
            <a:ext cx="8229600" cy="531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s-ES" sz="2000" b="0" noProof="0" dirty="0">
                <a:solidFill>
                  <a:srgbClr val="005AB4"/>
                </a:solidFill>
                <a:latin typeface="+mj-lt"/>
                <a:ea typeface="+mj-ea"/>
                <a:cs typeface="+mj-cs"/>
              </a:rPr>
              <a:t>Imágenes y elementos multimedia</a:t>
            </a:r>
            <a:endParaRPr kumimoji="0" lang="es-ES" sz="2000" b="0" i="0" u="none" strike="noStrike" kern="1200" cap="none" spc="0" normalizeH="0" baseline="0" noProof="0" dirty="0">
              <a:ln>
                <a:noFill/>
              </a:ln>
              <a:solidFill>
                <a:srgbClr val="005AB4"/>
              </a:solidFill>
              <a:effectLst/>
              <a:uLnTx/>
              <a:uFillTx/>
              <a:latin typeface="+mj-lt"/>
              <a:ea typeface="+mj-ea"/>
              <a:cs typeface="+mj-cs"/>
            </a:endParaRPr>
          </a:p>
        </p:txBody>
      </p:sp>
    </p:spTree>
  </p:cSld>
  <p:clrMapOvr>
    <a:masterClrMapping/>
  </p:clrMapOvr>
  <p:transition spd="med">
    <p:wipe dir="d"/>
  </p:transition>
</p:sld>
</file>

<file path=ppt/tags/tag1.xml><?xml version="1.0" encoding="utf-8"?>
<p:tagLst xmlns:a="http://schemas.openxmlformats.org/drawingml/2006/main" xmlns:r="http://schemas.openxmlformats.org/officeDocument/2006/relationships" xmlns:p="http://schemas.openxmlformats.org/presentationml/2006/main">
  <p:tag name="TIMING" val="|0.3"/>
</p:tagLst>
</file>

<file path=ppt/theme/theme1.xml><?xml version="1.0" encoding="utf-8"?>
<a:theme xmlns:a="http://schemas.openxmlformats.org/drawingml/2006/main" name="Presentación de formación, PowerPoint 2007- Crear su primera presentación">
  <a:themeElements>
    <a:clrScheme name="moje">
      <a:dk1>
        <a:srgbClr val="FFFFFF"/>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800080"/>
      </a:folHlink>
    </a:clrScheme>
    <a:fontScheme name="1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IE"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IE" sz="1800" b="1" i="0" u="none" strike="noStrike" cap="none" normalizeH="0" baseline="0" smtClean="0">
            <a:ln>
              <a:noFill/>
            </a:ln>
            <a:solidFill>
              <a:schemeClr val="tx1"/>
            </a:solidFill>
            <a:effectLst/>
            <a:latin typeface="Arial" charset="0"/>
          </a:defRPr>
        </a:defPPr>
      </a:lstStyle>
    </a:lnDef>
  </a:objectDefaults>
  <a:extraClrSchemeLst/>
</a:theme>
</file>

<file path=ppt/theme/theme2.xml><?xml version="1.0" encoding="utf-8"?>
<a:theme xmlns:a="http://schemas.openxmlformats.org/drawingml/2006/main" name="2_Default Design">
  <a:themeElements>
    <a:clrScheme name="moje">
      <a:dk1>
        <a:srgbClr val="FFFFFF"/>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FFFF"/>
      </a:hlink>
      <a:folHlink>
        <a:srgbClr val="800080"/>
      </a:folHlink>
    </a:clrScheme>
    <a:fontScheme name="2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IE"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IE" sz="1800" b="1" i="0" u="none" strike="noStrike" cap="none" normalizeH="0" baseline="0" smtClean="0">
            <a:ln>
              <a:noFill/>
            </a:ln>
            <a:solidFill>
              <a:schemeClr val="tx1"/>
            </a:solidFill>
            <a:effectLst/>
            <a:latin typeface="Arial" charset="0"/>
          </a:defRPr>
        </a:defPPr>
      </a:lst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Presentación de formación, PowerPoint 2007- Crear su primera presentación</Template>
  <TotalTime>31422</TotalTime>
  <Words>17327</Words>
  <Application>Microsoft Office PowerPoint</Application>
  <PresentationFormat>Presentación en pantalla (4:3)</PresentationFormat>
  <Paragraphs>1858</Paragraphs>
  <Slides>199</Slides>
  <Notes>186</Notes>
  <HiddenSlides>0</HiddenSlides>
  <MMClips>0</MMClips>
  <ScaleCrop>false</ScaleCrop>
  <HeadingPairs>
    <vt:vector size="8" baseType="variant">
      <vt:variant>
        <vt:lpstr>Fuentes usadas</vt:lpstr>
      </vt:variant>
      <vt:variant>
        <vt:i4>2</vt:i4>
      </vt:variant>
      <vt:variant>
        <vt:lpstr>Tema</vt:lpstr>
      </vt:variant>
      <vt:variant>
        <vt:i4>2</vt:i4>
      </vt:variant>
      <vt:variant>
        <vt:lpstr>Servidores OLE incrustados</vt:lpstr>
      </vt:variant>
      <vt:variant>
        <vt:i4>1</vt:i4>
      </vt:variant>
      <vt:variant>
        <vt:lpstr>Títulos de diapositiva</vt:lpstr>
      </vt:variant>
      <vt:variant>
        <vt:i4>199</vt:i4>
      </vt:variant>
    </vt:vector>
  </HeadingPairs>
  <TitlesOfParts>
    <vt:vector size="204" baseType="lpstr">
      <vt:lpstr>Arial</vt:lpstr>
      <vt:lpstr>Wingdings</vt:lpstr>
      <vt:lpstr>Presentación de formación, PowerPoint 2007- Crear su primera presentación</vt:lpstr>
      <vt:lpstr>2_Default Design</vt:lpstr>
      <vt:lpstr>Visio</vt:lpstr>
      <vt:lpstr>Lenguajes de marcas </vt:lpstr>
      <vt:lpstr>Creación de páginas web con los lenguajes de marcas  </vt:lpstr>
      <vt:lpstr>Lenguaje de marcas  </vt:lpstr>
      <vt:lpstr>Compatibilidad </vt:lpstr>
      <vt:lpstr>Editores de Texto</vt:lpstr>
      <vt:lpstr>Instalación y configuración de herramientas – Sublime Text</vt:lpstr>
      <vt:lpstr>Instalación y configuración de herramientas – Notepad ++</vt:lpstr>
      <vt:lpstr>Instalación y configuración de herramientas – Adobe DreamWeaver</vt:lpstr>
      <vt:lpstr>Instalación y configuración de herramientas – Brackets</vt:lpstr>
      <vt:lpstr>Instalación y configuración de herramientas – Visual Studio Code</vt:lpstr>
      <vt:lpstr>Navegadores Web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Presentación de PowerPoint</vt:lpstr>
      <vt:lpstr>Presentación de PowerPoint</vt:lpstr>
      <vt:lpstr>Presentación de PowerPoint</vt:lpstr>
      <vt:lpstr>Presentación de PowerPoint</vt:lpstr>
      <vt:lpstr>Presentación de PowerPoint</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Nuevos elementos estructurales HTML5</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y elaboración de páginas Web</dc:title>
  <dc:creator>David</dc:creator>
  <cp:lastModifiedBy>Luffi</cp:lastModifiedBy>
  <cp:revision>847</cp:revision>
  <dcterms:created xsi:type="dcterms:W3CDTF">2017-02-03T07:03:27Z</dcterms:created>
  <dcterms:modified xsi:type="dcterms:W3CDTF">2023-08-22T16:20:49Z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TC102066033082</vt:lpwstr>
  </property>
</Properties>
</file>