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DCE1-CCA7-4EB9-A958-E7B69A54BC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3B7005-E11C-4BC5-8063-4DDD73248B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494A34-7162-4D02-B53B-D8A5E77E81F5}"/>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5" name="Footer Placeholder 4">
            <a:extLst>
              <a:ext uri="{FF2B5EF4-FFF2-40B4-BE49-F238E27FC236}">
                <a16:creationId xmlns:a16="http://schemas.microsoft.com/office/drawing/2014/main" id="{219452D7-735C-426A-809A-854A7D725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B3CE3-5377-4BC9-A7F6-83182051C431}"/>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85816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3339-3549-4E31-890B-8FB3F2530A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B84B53-DB27-43FD-8A46-2E3A9AED1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D37EF-F20A-41F4-9B6B-CC4C5361230C}"/>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5" name="Footer Placeholder 4">
            <a:extLst>
              <a:ext uri="{FF2B5EF4-FFF2-40B4-BE49-F238E27FC236}">
                <a16:creationId xmlns:a16="http://schemas.microsoft.com/office/drawing/2014/main" id="{F95B82A0-5689-415E-B592-F47E71FA1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9D056-DEC5-4516-AD66-0EACA11B859C}"/>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26479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EC3C2C-88AA-4DFB-A211-65AC552339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1CB807-D895-4B84-99E3-1CE3433339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EA23D-8A7D-4816-AD98-630281E7D978}"/>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5" name="Footer Placeholder 4">
            <a:extLst>
              <a:ext uri="{FF2B5EF4-FFF2-40B4-BE49-F238E27FC236}">
                <a16:creationId xmlns:a16="http://schemas.microsoft.com/office/drawing/2014/main" id="{0AD4B865-78B1-4BB8-AD44-7B5F1D056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D6388-18FE-4A2F-BEC2-26B483B50F60}"/>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93192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CAED-9F2E-454D-9B0F-93EA6BA80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3F4260-08A1-4D7F-A497-97CE997C09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09B45-C73C-49A9-8E02-D1395603ADBC}"/>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5" name="Footer Placeholder 4">
            <a:extLst>
              <a:ext uri="{FF2B5EF4-FFF2-40B4-BE49-F238E27FC236}">
                <a16:creationId xmlns:a16="http://schemas.microsoft.com/office/drawing/2014/main" id="{79EBA46B-B8F0-45B9-9CEC-83A50FD27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B2E0F-7DEA-49C2-88C9-C12F7B62107A}"/>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395906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052D-2339-4747-A376-A9D933C9E3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98FC3-15E5-4804-B5E3-9100FAD06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DB4B0-5533-44E1-80F8-BF1A5355EE04}"/>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5" name="Footer Placeholder 4">
            <a:extLst>
              <a:ext uri="{FF2B5EF4-FFF2-40B4-BE49-F238E27FC236}">
                <a16:creationId xmlns:a16="http://schemas.microsoft.com/office/drawing/2014/main" id="{F829AC07-31AB-463C-860E-9B600253A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F72D5-C6FD-4B8D-B8EF-0968E69BBC80}"/>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171337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4D91-FC05-4577-88BD-C5CAC273D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9A995-E5CF-4A1A-BC4F-02B381C7FC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8DAD5A-FEB7-4855-B97A-BB43427931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D0415A-019C-45BC-9187-F7AC827C3AD6}"/>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6" name="Footer Placeholder 5">
            <a:extLst>
              <a:ext uri="{FF2B5EF4-FFF2-40B4-BE49-F238E27FC236}">
                <a16:creationId xmlns:a16="http://schemas.microsoft.com/office/drawing/2014/main" id="{CF551EC8-400E-40D7-8002-242FEEB61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3DA39-5ADA-4BDA-B2A8-D17E377A88C7}"/>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248915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83B8-32BE-4B97-86A7-DD44592333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C50BB6-1AD5-48AB-9B43-23998235F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A0780-EC59-43E3-BE27-F157514228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2FC93A-DE5B-4C01-9E17-0592AE1B3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9BEFC-A488-430F-A009-42F6C3604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E5AA6-48B2-4E07-96C9-1BFD330C12E7}"/>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8" name="Footer Placeholder 7">
            <a:extLst>
              <a:ext uri="{FF2B5EF4-FFF2-40B4-BE49-F238E27FC236}">
                <a16:creationId xmlns:a16="http://schemas.microsoft.com/office/drawing/2014/main" id="{2937F0AD-2F74-4D9E-8B5D-763A2AE7E5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828042-87C6-454D-9D68-EA2118644D16}"/>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98978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9DEE-C42A-4627-9550-0DCBDA4ED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EEC22D-A6DA-4268-9F6F-5D4FE308F7D7}"/>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4" name="Footer Placeholder 3">
            <a:extLst>
              <a:ext uri="{FF2B5EF4-FFF2-40B4-BE49-F238E27FC236}">
                <a16:creationId xmlns:a16="http://schemas.microsoft.com/office/drawing/2014/main" id="{B6D167B6-5F94-4E7C-8DDB-F0E5A18402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1BF66D-14B3-423F-B49D-F315A90658CE}"/>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421239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C635E2-8A63-42CD-AEA6-F8DF4AD2F97B}"/>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3" name="Footer Placeholder 2">
            <a:extLst>
              <a:ext uri="{FF2B5EF4-FFF2-40B4-BE49-F238E27FC236}">
                <a16:creationId xmlns:a16="http://schemas.microsoft.com/office/drawing/2014/main" id="{97554477-3F8B-4297-853C-3D914DB26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C4F02-F859-46A8-BB2B-0D72DB170BAD}"/>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58143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D306-E06C-4AEA-A41E-769188AA4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003DD1-8285-4A20-AFBF-F0EB9727A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6CC798-78D4-4EDD-A1A3-99FFC3949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5367A-7236-441A-9EE3-D222F5FA9BAB}"/>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6" name="Footer Placeholder 5">
            <a:extLst>
              <a:ext uri="{FF2B5EF4-FFF2-40B4-BE49-F238E27FC236}">
                <a16:creationId xmlns:a16="http://schemas.microsoft.com/office/drawing/2014/main" id="{BEF6D581-8E4E-4ECA-B73E-372818B9B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85017-81A7-4A25-B43A-D24FF7620B85}"/>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163009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DB6F-B368-4897-B3FB-76C7FD249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AF0313-7549-4447-88EE-9BFE41C7E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344499-F88A-4907-A136-CFFA871D9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753A8-3ADD-4435-BB69-A36D8EF209E0}"/>
              </a:ext>
            </a:extLst>
          </p:cNvPr>
          <p:cNvSpPr>
            <a:spLocks noGrp="1"/>
          </p:cNvSpPr>
          <p:nvPr>
            <p:ph type="dt" sz="half" idx="10"/>
          </p:nvPr>
        </p:nvSpPr>
        <p:spPr/>
        <p:txBody>
          <a:bodyPr/>
          <a:lstStyle/>
          <a:p>
            <a:fld id="{FE65EB7B-2DA3-4890-9A56-A1E29A630EA1}" type="datetimeFigureOut">
              <a:rPr lang="en-US" smtClean="0"/>
              <a:t>12-May-22</a:t>
            </a:fld>
            <a:endParaRPr lang="en-US"/>
          </a:p>
        </p:txBody>
      </p:sp>
      <p:sp>
        <p:nvSpPr>
          <p:cNvPr id="6" name="Footer Placeholder 5">
            <a:extLst>
              <a:ext uri="{FF2B5EF4-FFF2-40B4-BE49-F238E27FC236}">
                <a16:creationId xmlns:a16="http://schemas.microsoft.com/office/drawing/2014/main" id="{F5F47E1F-300A-4CF3-918A-245F42116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1752D-13EE-45CA-B52C-5AC5BFD81967}"/>
              </a:ext>
            </a:extLst>
          </p:cNvPr>
          <p:cNvSpPr>
            <a:spLocks noGrp="1"/>
          </p:cNvSpPr>
          <p:nvPr>
            <p:ph type="sldNum" sz="quarter" idx="12"/>
          </p:nvPr>
        </p:nvSpPr>
        <p:spPr/>
        <p:txBody>
          <a:bodyPr/>
          <a:lstStyle/>
          <a:p>
            <a:fld id="{54DEFCE3-670E-4D5A-A653-A11629736975}" type="slidenum">
              <a:rPr lang="en-US" smtClean="0"/>
              <a:t>‹#›</a:t>
            </a:fld>
            <a:endParaRPr lang="en-US"/>
          </a:p>
        </p:txBody>
      </p:sp>
    </p:spTree>
    <p:extLst>
      <p:ext uri="{BB962C8B-B14F-4D97-AF65-F5344CB8AC3E}">
        <p14:creationId xmlns:p14="http://schemas.microsoft.com/office/powerpoint/2010/main" val="180485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21B5C-EEB4-40F4-97BD-4931424A4B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DA73C4-87EF-4AD9-8EC2-C46E68E4E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A70CD-E2BD-418B-A765-BA18E0655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5EB7B-2DA3-4890-9A56-A1E29A630EA1}" type="datetimeFigureOut">
              <a:rPr lang="en-US" smtClean="0"/>
              <a:t>12-May-22</a:t>
            </a:fld>
            <a:endParaRPr lang="en-US"/>
          </a:p>
        </p:txBody>
      </p:sp>
      <p:sp>
        <p:nvSpPr>
          <p:cNvPr id="5" name="Footer Placeholder 4">
            <a:extLst>
              <a:ext uri="{FF2B5EF4-FFF2-40B4-BE49-F238E27FC236}">
                <a16:creationId xmlns:a16="http://schemas.microsoft.com/office/drawing/2014/main" id="{BEE69012-6C27-40BD-B864-94194EA89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49DD32-BED1-48F3-8266-A7BFCE0B6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EFCE3-670E-4D5A-A653-A11629736975}" type="slidenum">
              <a:rPr lang="en-US" smtClean="0"/>
              <a:t>‹#›</a:t>
            </a:fld>
            <a:endParaRPr lang="en-US"/>
          </a:p>
        </p:txBody>
      </p:sp>
    </p:spTree>
    <p:extLst>
      <p:ext uri="{BB962C8B-B14F-4D97-AF65-F5344CB8AC3E}">
        <p14:creationId xmlns:p14="http://schemas.microsoft.com/office/powerpoint/2010/main" val="359526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computing.dcu.ie/~humphrys/Notes/Networks/data.polynomial.html" TargetMode="External"/><Relationship Id="rId3" Type="http://schemas.openxmlformats.org/officeDocument/2006/relationships/hyperlink" Target="https://ro.wikipedia.org/wiki/Cyclic_redundancy_check" TargetMode="External"/><Relationship Id="rId7" Type="http://schemas.openxmlformats.org/officeDocument/2006/relationships/hyperlink" Target="https://www.lddgo.net/en/encrypt/crc" TargetMode="External"/><Relationship Id="rId2" Type="http://schemas.openxmlformats.org/officeDocument/2006/relationships/hyperlink" Target="http://users.ece.cmu.edu/~koopman/crc/index.html" TargetMode="External"/><Relationship Id="rId1" Type="http://schemas.openxmlformats.org/officeDocument/2006/relationships/slideLayout" Target="../slideLayouts/slideLayout2.xml"/><Relationship Id="rId6" Type="http://schemas.openxmlformats.org/officeDocument/2006/relationships/hyperlink" Target="https://reveng.sourceforge.io/crc-catalogue/all.htm" TargetMode="External"/><Relationship Id="rId5" Type="http://schemas.openxmlformats.org/officeDocument/2006/relationships/hyperlink" Target="https://en.wikipedia.org/wiki/Cyclic_redundancy_check#table" TargetMode="External"/><Relationship Id="rId4" Type="http://schemas.openxmlformats.org/officeDocument/2006/relationships/hyperlink" Target="https://ro.wikipedia.org/wiki/Distan%C8%9B%C4%83_Hamm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veng.sourceforge.io/crc-catalogue/all.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5F4A-8B2E-4E89-BE6D-D4C8760DA833}"/>
              </a:ext>
            </a:extLst>
          </p:cNvPr>
          <p:cNvSpPr>
            <a:spLocks noGrp="1"/>
          </p:cNvSpPr>
          <p:nvPr>
            <p:ph type="ctrTitle"/>
          </p:nvPr>
        </p:nvSpPr>
        <p:spPr>
          <a:xfrm>
            <a:off x="1523999" y="2471414"/>
            <a:ext cx="9144000" cy="943744"/>
          </a:xfrm>
        </p:spPr>
        <p:txBody>
          <a:bodyPr>
            <a:normAutofit/>
          </a:bodyPr>
          <a:lstStyle/>
          <a:p>
            <a:r>
              <a:rPr lang="en-US" sz="5400" dirty="0">
                <a:effectLst>
                  <a:outerShdw blurRad="38100" dist="38100" dir="2700000" algn="tl">
                    <a:srgbClr val="000000">
                      <a:alpha val="43137"/>
                    </a:srgbClr>
                  </a:outerShdw>
                </a:effectLst>
              </a:rPr>
              <a:t>Sumă de control (Checksum)</a:t>
            </a:r>
          </a:p>
        </p:txBody>
      </p:sp>
      <p:sp>
        <p:nvSpPr>
          <p:cNvPr id="3" name="Subtitle 2">
            <a:extLst>
              <a:ext uri="{FF2B5EF4-FFF2-40B4-BE49-F238E27FC236}">
                <a16:creationId xmlns:a16="http://schemas.microsoft.com/office/drawing/2014/main" id="{269626CA-FEBC-4752-9DA0-0A81FBDE0F70}"/>
              </a:ext>
            </a:extLst>
          </p:cNvPr>
          <p:cNvSpPr>
            <a:spLocks noGrp="1"/>
          </p:cNvSpPr>
          <p:nvPr>
            <p:ph type="subTitle" idx="1"/>
          </p:nvPr>
        </p:nvSpPr>
        <p:spPr>
          <a:xfrm>
            <a:off x="1523999" y="3752673"/>
            <a:ext cx="9144000" cy="547175"/>
          </a:xfrm>
        </p:spPr>
        <p:txBody>
          <a:bodyPr>
            <a:normAutofit/>
          </a:bodyPr>
          <a:lstStyle/>
          <a:p>
            <a:r>
              <a:rPr lang="en-US" sz="2000" dirty="0">
                <a:effectLst>
                  <a:outerShdw blurRad="38100" dist="38100" dir="2700000" algn="tl">
                    <a:srgbClr val="000000">
                      <a:alpha val="43137"/>
                    </a:srgbClr>
                  </a:outerShdw>
                </a:effectLst>
              </a:rPr>
              <a:t>Metodă de detectare a erorilor bazată pe teoria polinoamelor de lungime maximă.</a:t>
            </a:r>
          </a:p>
        </p:txBody>
      </p:sp>
      <p:sp>
        <p:nvSpPr>
          <p:cNvPr id="4" name="TextBox 3">
            <a:extLst>
              <a:ext uri="{FF2B5EF4-FFF2-40B4-BE49-F238E27FC236}">
                <a16:creationId xmlns:a16="http://schemas.microsoft.com/office/drawing/2014/main" id="{5EF320A5-2ED9-446D-BC59-E05FADBCCAF7}"/>
              </a:ext>
            </a:extLst>
          </p:cNvPr>
          <p:cNvSpPr txBox="1"/>
          <p:nvPr/>
        </p:nvSpPr>
        <p:spPr>
          <a:xfrm>
            <a:off x="2915264" y="360607"/>
            <a:ext cx="6361471" cy="954107"/>
          </a:xfrm>
          <a:prstGeom prst="rect">
            <a:avLst/>
          </a:prstGeom>
          <a:noFill/>
        </p:spPr>
        <p:txBody>
          <a:bodyPr wrap="square" rtlCol="0">
            <a:spAutoFit/>
          </a:bodyPr>
          <a:lstStyle/>
          <a:p>
            <a:pPr algn="ctr"/>
            <a:r>
              <a:rPr lang="en-US" sz="2800" dirty="0"/>
              <a:t>Proiect sincretic I SDA – Grupul B</a:t>
            </a:r>
          </a:p>
          <a:p>
            <a:pPr algn="ctr"/>
            <a:r>
              <a:rPr lang="en-US" sz="2800" dirty="0"/>
              <a:t>Anul II, Informatică</a:t>
            </a:r>
          </a:p>
        </p:txBody>
      </p:sp>
      <p:sp>
        <p:nvSpPr>
          <p:cNvPr id="5" name="TextBox 4">
            <a:extLst>
              <a:ext uri="{FF2B5EF4-FFF2-40B4-BE49-F238E27FC236}">
                <a16:creationId xmlns:a16="http://schemas.microsoft.com/office/drawing/2014/main" id="{5D5A01FC-9C70-4265-B6A7-3511086411BC}"/>
              </a:ext>
            </a:extLst>
          </p:cNvPr>
          <p:cNvSpPr txBox="1"/>
          <p:nvPr/>
        </p:nvSpPr>
        <p:spPr>
          <a:xfrm>
            <a:off x="7718323" y="5997246"/>
            <a:ext cx="4385187" cy="646331"/>
          </a:xfrm>
          <a:prstGeom prst="rect">
            <a:avLst/>
          </a:prstGeom>
          <a:noFill/>
        </p:spPr>
        <p:txBody>
          <a:bodyPr wrap="square" rtlCol="0">
            <a:spAutoFit/>
          </a:bodyPr>
          <a:lstStyle/>
          <a:p>
            <a:pPr algn="ctr"/>
            <a:r>
              <a:rPr lang="en-US" dirty="0"/>
              <a:t>proiect realizat de: Păcurariu Rareș-Adrian</a:t>
            </a:r>
          </a:p>
          <a:p>
            <a:pPr algn="ctr"/>
            <a:r>
              <a:rPr lang="en-US" dirty="0"/>
              <a:t>profesor coordonator: ș.l. dr. ing Bocan Valer</a:t>
            </a:r>
          </a:p>
        </p:txBody>
      </p:sp>
    </p:spTree>
    <p:extLst>
      <p:ext uri="{BB962C8B-B14F-4D97-AF65-F5344CB8AC3E}">
        <p14:creationId xmlns:p14="http://schemas.microsoft.com/office/powerpoint/2010/main" val="78738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91508A-2950-08D6-8347-0B7A4FEC809B}"/>
              </a:ext>
            </a:extLst>
          </p:cNvPr>
          <p:cNvSpPr txBox="1"/>
          <p:nvPr/>
        </p:nvSpPr>
        <p:spPr>
          <a:xfrm>
            <a:off x="152400" y="102800"/>
            <a:ext cx="118872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E61F2CF3-FD8F-5B69-FB28-1615F8711DD3}"/>
              </a:ext>
            </a:extLst>
          </p:cNvPr>
          <p:cNvSpPr txBox="1"/>
          <p:nvPr/>
        </p:nvSpPr>
        <p:spPr>
          <a:xfrm>
            <a:off x="152400" y="102800"/>
            <a:ext cx="11887200" cy="2031325"/>
          </a:xfrm>
          <a:prstGeom prst="rect">
            <a:avLst/>
          </a:prstGeom>
          <a:noFill/>
        </p:spPr>
        <p:txBody>
          <a:bodyPr wrap="square" rtlCol="0">
            <a:spAutoFit/>
          </a:bodyPr>
          <a:lstStyle/>
          <a:p>
            <a:pPr marL="285750" indent="-285750">
              <a:buFont typeface="Arial" panose="020B0604020202020204" pitchFamily="34" charset="0"/>
              <a:buChar char="•"/>
            </a:pPr>
            <a:r>
              <a:rPr lang="en-US" i="1" dirty="0"/>
              <a:t>rezultat</a:t>
            </a:r>
            <a:r>
              <a:rPr lang="en-US" dirty="0"/>
              <a:t> este registrul în care se va află codul CRC.</a:t>
            </a:r>
          </a:p>
          <a:p>
            <a:pPr marL="285750" indent="-285750">
              <a:buFont typeface="Arial" panose="020B0604020202020204" pitchFamily="34" charset="0"/>
              <a:buChar char="•"/>
            </a:pPr>
            <a:r>
              <a:rPr lang="en-US" dirty="0"/>
              <a:t>Pentru CRC32 și CRC16, se “calculează” și un termen pe baza fiecărui caracter din șirul de intrare, făcându-se un AND cu 0xFF (1111 1111) pentru a obține un index (octet) corespunzător din tabelul de căutare generat anterior, după care se face XOR cu octetul cel mai semnificativ din rezultat.</a:t>
            </a:r>
          </a:p>
          <a:p>
            <a:pPr marL="285750" indent="-285750">
              <a:buFont typeface="Arial" panose="020B0604020202020204" pitchFamily="34" charset="0"/>
              <a:buChar char="•"/>
            </a:pPr>
            <a:r>
              <a:rPr lang="en-US" dirty="0"/>
              <a:t>•Pentru CRC7, este și mai simplu, se parcurge fiecare caracter din șir și se adaugă la rezultat elementul corespunzător din tabelul de căutare pe baza de XOR că și mai sus. La final rezultatul este shiftat la dreapta cu o poziție pentru a “scapă” de MSB și a rămâne doar cu 7 biți.</a:t>
            </a:r>
          </a:p>
        </p:txBody>
      </p:sp>
      <p:pic>
        <p:nvPicPr>
          <p:cNvPr id="9" name="Picture 8">
            <a:extLst>
              <a:ext uri="{FF2B5EF4-FFF2-40B4-BE49-F238E27FC236}">
                <a16:creationId xmlns:a16="http://schemas.microsoft.com/office/drawing/2014/main" id="{0170E1A7-A068-C8A9-2675-A422EBDD94F5}"/>
              </a:ext>
            </a:extLst>
          </p:cNvPr>
          <p:cNvPicPr>
            <a:picLocks noChangeAspect="1"/>
          </p:cNvPicPr>
          <p:nvPr/>
        </p:nvPicPr>
        <p:blipFill>
          <a:blip r:embed="rId2"/>
          <a:stretch>
            <a:fillRect/>
          </a:stretch>
        </p:blipFill>
        <p:spPr>
          <a:xfrm>
            <a:off x="1485246" y="2124295"/>
            <a:ext cx="9221508" cy="4704209"/>
          </a:xfrm>
          <a:prstGeom prst="rect">
            <a:avLst/>
          </a:prstGeom>
        </p:spPr>
      </p:pic>
    </p:spTree>
    <p:extLst>
      <p:ext uri="{BB962C8B-B14F-4D97-AF65-F5344CB8AC3E}">
        <p14:creationId xmlns:p14="http://schemas.microsoft.com/office/powerpoint/2010/main" val="367815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BD49-804B-4650-A3C6-713C718EE23E}"/>
              </a:ext>
            </a:extLst>
          </p:cNvPr>
          <p:cNvSpPr>
            <a:spLocks noGrp="1"/>
          </p:cNvSpPr>
          <p:nvPr>
            <p:ph type="title"/>
          </p:nvPr>
        </p:nvSpPr>
        <p:spPr>
          <a:xfrm>
            <a:off x="838200" y="191730"/>
            <a:ext cx="10515600" cy="1053792"/>
          </a:xfrm>
        </p:spPr>
        <p:txBody>
          <a:bodyPr/>
          <a:lstStyle/>
          <a:p>
            <a:r>
              <a:rPr lang="en-US" dirty="0"/>
              <a:t>Eficacitatea detecției de erori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C9BE3-2238-26B1-01CA-929213D7351B}"/>
                  </a:ext>
                </a:extLst>
              </p:cNvPr>
              <p:cNvSpPr>
                <a:spLocks noGrp="1"/>
              </p:cNvSpPr>
              <p:nvPr>
                <p:ph idx="1"/>
              </p:nvPr>
            </p:nvSpPr>
            <p:spPr>
              <a:xfrm>
                <a:off x="671052" y="1170039"/>
                <a:ext cx="10515600" cy="5476567"/>
              </a:xfrm>
            </p:spPr>
            <p:txBody>
              <a:bodyPr>
                <a:normAutofit/>
              </a:bodyPr>
              <a:lstStyle/>
              <a:p>
                <a:r>
                  <a:rPr lang="en-US" dirty="0"/>
                  <a:t>Pentru un CRC pe n biți (CRC-n), sunt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valori ale acelui CRC.</a:t>
                </a:r>
              </a:p>
              <a:p>
                <a:r>
                  <a:rPr lang="en-US" dirty="0"/>
                  <a:t>Probabilitatea ca o eroare sa fie detectată este de 100-</a:t>
                </a:r>
                <a:r>
                  <a:rPr lang="en-US" b="0"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en>
                    </m:f>
                  </m:oMath>
                </a14:m>
                <a:r>
                  <a:rPr lang="en-US" dirty="0"/>
                  <a:t>.</a:t>
                </a:r>
              </a:p>
              <a:p>
                <a:r>
                  <a:rPr lang="en-US" dirty="0"/>
                  <a:t>Probabilitatea ca un mesaj (cu erori) să aibă același CRC ca și mesajul original este de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m:t>
                        </m:r>
                        <m:r>
                          <a:rPr lang="en-US" b="0" i="1" smtClean="0">
                            <a:latin typeface="Cambria Math" panose="02040503050406030204" pitchFamily="18" charset="0"/>
                          </a:rPr>
                          <m:t>𝑛</m:t>
                        </m:r>
                      </m:sup>
                    </m:sSup>
                  </m:oMath>
                </a14:m>
                <a:r>
                  <a:rPr lang="en-US" dirty="0"/>
                  <a:t> sau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en>
                    </m:f>
                  </m:oMath>
                </a14:m>
                <a:r>
                  <a:rPr lang="en-US" dirty="0"/>
                  <a:t>. Asadar ne rezulta:</a:t>
                </a:r>
              </a:p>
              <a:p>
                <a:pPr lvl="1"/>
                <a:r>
                  <a:rPr lang="en-US" dirty="0"/>
                  <a:t>Pentru CRC-32: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−32</m:t>
                        </m:r>
                      </m:sup>
                    </m:sSup>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32</m:t>
                            </m:r>
                          </m:sup>
                        </m:sSup>
                      </m:den>
                    </m:f>
                  </m:oMath>
                </a14:m>
                <a:r>
                  <a:rPr lang="en-US" dirty="0"/>
                  <a:t> = un numar foarte mic =&gt; se vor detecta erorile cu o probabilitate care tinde spre 100%.</a:t>
                </a:r>
              </a:p>
              <a:p>
                <a:pPr lvl="1"/>
                <a:r>
                  <a:rPr lang="en-US" dirty="0"/>
                  <a:t>Pentru CRC-16: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16</m:t>
                            </m:r>
                          </m:sup>
                        </m:sSup>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65535</m:t>
                        </m:r>
                      </m:den>
                    </m:f>
                  </m:oMath>
                </a14:m>
                <a:r>
                  <a:rPr lang="en-US" dirty="0"/>
                  <a:t> = 0.0015% =&gt; se vor detecta erorile cu o probabilitate de 99.998%</a:t>
                </a:r>
              </a:p>
              <a:p>
                <a:pPr lvl="1"/>
                <a:r>
                  <a:rPr lang="en-US" dirty="0"/>
                  <a:t>Pentru CRC-7: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−7</m:t>
                        </m:r>
                      </m:sup>
                    </m:sSup>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7</m:t>
                            </m:r>
                          </m:sup>
                        </m:sSup>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128</m:t>
                        </m:r>
                      </m:den>
                    </m:f>
                  </m:oMath>
                </a14:m>
                <a:r>
                  <a:rPr lang="en-US" dirty="0"/>
                  <a:t> = 0.0078 =&gt; se vor detecta erorile cu o probabilitate de 99.992%</a:t>
                </a:r>
              </a:p>
            </p:txBody>
          </p:sp>
        </mc:Choice>
        <mc:Fallback xmlns="">
          <p:sp>
            <p:nvSpPr>
              <p:cNvPr id="3" name="Content Placeholder 2">
                <a:extLst>
                  <a:ext uri="{FF2B5EF4-FFF2-40B4-BE49-F238E27FC236}">
                    <a16:creationId xmlns:a16="http://schemas.microsoft.com/office/drawing/2014/main" id="{B5CC9BE3-2238-26B1-01CA-929213D7351B}"/>
                  </a:ext>
                </a:extLst>
              </p:cNvPr>
              <p:cNvSpPr>
                <a:spLocks noGrp="1" noRot="1" noChangeAspect="1" noMove="1" noResize="1" noEditPoints="1" noAdjustHandles="1" noChangeArrowheads="1" noChangeShapeType="1" noTextEdit="1"/>
              </p:cNvSpPr>
              <p:nvPr>
                <p:ph idx="1"/>
              </p:nvPr>
            </p:nvSpPr>
            <p:spPr>
              <a:xfrm>
                <a:off x="671052" y="1170039"/>
                <a:ext cx="10515600" cy="5476567"/>
              </a:xfrm>
              <a:blipFill>
                <a:blip r:embed="rId2"/>
                <a:stretch>
                  <a:fillRect l="-1043" t="-1893" r="-58"/>
                </a:stretch>
              </a:blipFill>
            </p:spPr>
            <p:txBody>
              <a:bodyPr/>
              <a:lstStyle/>
              <a:p>
                <a:r>
                  <a:rPr lang="en-US">
                    <a:noFill/>
                  </a:rPr>
                  <a:t> </a:t>
                </a:r>
              </a:p>
            </p:txBody>
          </p:sp>
        </mc:Fallback>
      </mc:AlternateContent>
    </p:spTree>
    <p:extLst>
      <p:ext uri="{BB962C8B-B14F-4D97-AF65-F5344CB8AC3E}">
        <p14:creationId xmlns:p14="http://schemas.microsoft.com/office/powerpoint/2010/main" val="184003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3C75-2222-A328-ACC6-BEA63C876C4D}"/>
              </a:ext>
            </a:extLst>
          </p:cNvPr>
          <p:cNvSpPr>
            <a:spLocks noGrp="1"/>
          </p:cNvSpPr>
          <p:nvPr>
            <p:ph type="title"/>
          </p:nvPr>
        </p:nvSpPr>
        <p:spPr/>
        <p:txBody>
          <a:bodyPr/>
          <a:lstStyle/>
          <a:p>
            <a:r>
              <a:rPr lang="en-US" dirty="0"/>
              <a:t>Bibliografie:</a:t>
            </a:r>
          </a:p>
        </p:txBody>
      </p:sp>
      <p:sp>
        <p:nvSpPr>
          <p:cNvPr id="3" name="Content Placeholder 2">
            <a:extLst>
              <a:ext uri="{FF2B5EF4-FFF2-40B4-BE49-F238E27FC236}">
                <a16:creationId xmlns:a16="http://schemas.microsoft.com/office/drawing/2014/main" id="{F34FCFBC-7A05-D3D2-26A0-DB0A0F289CAC}"/>
              </a:ext>
            </a:extLst>
          </p:cNvPr>
          <p:cNvSpPr>
            <a:spLocks noGrp="1"/>
          </p:cNvSpPr>
          <p:nvPr>
            <p:ph idx="1"/>
          </p:nvPr>
        </p:nvSpPr>
        <p:spPr>
          <a:xfrm>
            <a:off x="838200" y="1425677"/>
            <a:ext cx="10515600" cy="4751286"/>
          </a:xfrm>
        </p:spPr>
        <p:txBody>
          <a:bodyPr>
            <a:normAutofit/>
          </a:bodyPr>
          <a:lstStyle/>
          <a:p>
            <a:r>
              <a:rPr lang="en-US" dirty="0">
                <a:hlinkClick r:id="rId2"/>
              </a:rPr>
              <a:t>http://users.ece.cmu.edu/~koopman/crc/index.html</a:t>
            </a:r>
            <a:endParaRPr lang="en-US" dirty="0"/>
          </a:p>
          <a:p>
            <a:r>
              <a:rPr lang="en-US" dirty="0">
                <a:hlinkClick r:id="rId3"/>
              </a:rPr>
              <a:t>https://ro.wikipedia.org/wiki/Cyclic_redundancy_check</a:t>
            </a:r>
            <a:endParaRPr lang="en-US" dirty="0"/>
          </a:p>
          <a:p>
            <a:r>
              <a:rPr lang="en-US" dirty="0">
                <a:hlinkClick r:id="rId4"/>
              </a:rPr>
              <a:t>https://ro.wikipedia.org/wiki/Distan%C8%9B%C4%83_Hamming</a:t>
            </a:r>
            <a:endParaRPr lang="en-US" dirty="0"/>
          </a:p>
          <a:p>
            <a:r>
              <a:rPr lang="en-US" dirty="0">
                <a:hlinkClick r:id="rId5"/>
              </a:rPr>
              <a:t>https://en.wikipedia.org/wiki/Cyclic_redundancy_check#table</a:t>
            </a:r>
            <a:endParaRPr lang="en-US" dirty="0"/>
          </a:p>
          <a:p>
            <a:r>
              <a:rPr lang="en-US" dirty="0">
                <a:hlinkClick r:id="rId6"/>
              </a:rPr>
              <a:t>https://reveng.sourceforge.io/crc-catalogue/all.htm</a:t>
            </a:r>
            <a:endParaRPr lang="en-US" dirty="0"/>
          </a:p>
          <a:p>
            <a:r>
              <a:rPr lang="en-US" dirty="0">
                <a:hlinkClick r:id="rId7"/>
              </a:rPr>
              <a:t>https://www.lddgo.net/en/encrypt/crc</a:t>
            </a:r>
            <a:endParaRPr lang="en-US" dirty="0"/>
          </a:p>
          <a:p>
            <a:r>
              <a:rPr lang="en-US" dirty="0">
                <a:hlinkClick r:id="rId8"/>
              </a:rPr>
              <a:t>https://www.computing.dcu.ie/~humphrys/Notes/Networks/data.polynomial.html</a:t>
            </a:r>
            <a:endParaRPr lang="en-US" dirty="0"/>
          </a:p>
          <a:p>
            <a:endParaRPr lang="en-US" dirty="0"/>
          </a:p>
        </p:txBody>
      </p:sp>
    </p:spTree>
    <p:extLst>
      <p:ext uri="{BB962C8B-B14F-4D97-AF65-F5344CB8AC3E}">
        <p14:creationId xmlns:p14="http://schemas.microsoft.com/office/powerpoint/2010/main" val="188901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43DEB-8A18-43F1-8844-B860F7D66241}"/>
              </a:ext>
            </a:extLst>
          </p:cNvPr>
          <p:cNvSpPr>
            <a:spLocks noGrp="1"/>
          </p:cNvSpPr>
          <p:nvPr>
            <p:ph type="title"/>
          </p:nvPr>
        </p:nvSpPr>
        <p:spPr>
          <a:xfrm>
            <a:off x="630936" y="639520"/>
            <a:ext cx="5828858" cy="1719072"/>
          </a:xfrm>
        </p:spPr>
        <p:txBody>
          <a:bodyPr anchor="b">
            <a:normAutofit/>
          </a:bodyPr>
          <a:lstStyle/>
          <a:p>
            <a:r>
              <a:rPr lang="en-US" dirty="0"/>
              <a:t>Comunicarea datelor între dispozitive</a:t>
            </a:r>
            <a:r>
              <a:rPr lang="en-US" sz="5400" dirty="0"/>
              <a:t>.</a:t>
            </a:r>
          </a:p>
        </p:txBody>
      </p:sp>
      <p:sp>
        <p:nvSpPr>
          <p:cNvPr id="7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6. Data Communication and Computer Networks - Introduction to Information  Technology, 2nd Edition [Book]">
            <a:extLst>
              <a:ext uri="{FF2B5EF4-FFF2-40B4-BE49-F238E27FC236}">
                <a16:creationId xmlns:a16="http://schemas.microsoft.com/office/drawing/2014/main" id="{896B4BAD-CBBE-4A93-A023-CC353B7B8A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6069" y="2059852"/>
            <a:ext cx="6903720" cy="3348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685995D-AA1E-4D27-B133-27C9D134C2C8}"/>
              </a:ext>
            </a:extLst>
          </p:cNvPr>
          <p:cNvSpPr/>
          <p:nvPr/>
        </p:nvSpPr>
        <p:spPr>
          <a:xfrm>
            <a:off x="1388020" y="5847768"/>
            <a:ext cx="2265500" cy="741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Dispozitiv 1</a:t>
            </a:r>
          </a:p>
        </p:txBody>
      </p:sp>
      <p:sp>
        <p:nvSpPr>
          <p:cNvPr id="9" name="Rectangle 8">
            <a:extLst>
              <a:ext uri="{FF2B5EF4-FFF2-40B4-BE49-F238E27FC236}">
                <a16:creationId xmlns:a16="http://schemas.microsoft.com/office/drawing/2014/main" id="{C917DDB8-81C9-41C5-B544-3B770928475D}"/>
              </a:ext>
            </a:extLst>
          </p:cNvPr>
          <p:cNvSpPr/>
          <p:nvPr/>
        </p:nvSpPr>
        <p:spPr>
          <a:xfrm>
            <a:off x="8088703" y="5847768"/>
            <a:ext cx="2265500" cy="741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Dispozitiv 2</a:t>
            </a:r>
          </a:p>
        </p:txBody>
      </p:sp>
      <p:cxnSp>
        <p:nvCxnSpPr>
          <p:cNvPr id="7" name="Straight Arrow Connector 6">
            <a:extLst>
              <a:ext uri="{FF2B5EF4-FFF2-40B4-BE49-F238E27FC236}">
                <a16:creationId xmlns:a16="http://schemas.microsoft.com/office/drawing/2014/main" id="{C114376D-ACF4-41C6-8889-F416BD4B3801}"/>
              </a:ext>
            </a:extLst>
          </p:cNvPr>
          <p:cNvCxnSpPr>
            <a:cxnSpLocks/>
          </p:cNvCxnSpPr>
          <p:nvPr/>
        </p:nvCxnSpPr>
        <p:spPr>
          <a:xfrm>
            <a:off x="3653520" y="6061163"/>
            <a:ext cx="4435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2FB44F-4A01-4D55-8B40-8566DE54E58F}"/>
              </a:ext>
            </a:extLst>
          </p:cNvPr>
          <p:cNvCxnSpPr/>
          <p:nvPr/>
        </p:nvCxnSpPr>
        <p:spPr>
          <a:xfrm flipH="1">
            <a:off x="3545365" y="6420464"/>
            <a:ext cx="4662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8CBC53A-85A9-4924-ACCD-9FF294BCABCD}"/>
              </a:ext>
            </a:extLst>
          </p:cNvPr>
          <p:cNvSpPr txBox="1"/>
          <p:nvPr/>
        </p:nvSpPr>
        <p:spPr>
          <a:xfrm>
            <a:off x="3815688" y="5722066"/>
            <a:ext cx="2435218" cy="369332"/>
          </a:xfrm>
          <a:prstGeom prst="rect">
            <a:avLst/>
          </a:prstGeom>
          <a:noFill/>
        </p:spPr>
        <p:txBody>
          <a:bodyPr wrap="none" rtlCol="0">
            <a:spAutoFit/>
          </a:bodyPr>
          <a:lstStyle/>
          <a:p>
            <a:r>
              <a:rPr lang="en-US" dirty="0"/>
              <a:t>Mesaj (bytes) + cod CRC</a:t>
            </a:r>
          </a:p>
        </p:txBody>
      </p:sp>
      <p:sp>
        <p:nvSpPr>
          <p:cNvPr id="16" name="TextBox 15">
            <a:extLst>
              <a:ext uri="{FF2B5EF4-FFF2-40B4-BE49-F238E27FC236}">
                <a16:creationId xmlns:a16="http://schemas.microsoft.com/office/drawing/2014/main" id="{D3AEA304-6E36-4F24-8CA4-2056049270F8}"/>
              </a:ext>
            </a:extLst>
          </p:cNvPr>
          <p:cNvSpPr txBox="1"/>
          <p:nvPr/>
        </p:nvSpPr>
        <p:spPr>
          <a:xfrm>
            <a:off x="5628239" y="6089893"/>
            <a:ext cx="2435218" cy="369332"/>
          </a:xfrm>
          <a:prstGeom prst="rect">
            <a:avLst/>
          </a:prstGeom>
          <a:noFill/>
        </p:spPr>
        <p:txBody>
          <a:bodyPr wrap="none" rtlCol="0">
            <a:spAutoFit/>
          </a:bodyPr>
          <a:lstStyle/>
          <a:p>
            <a:r>
              <a:rPr lang="en-US" dirty="0"/>
              <a:t>Mesaj (bytes) + cod CRC</a:t>
            </a:r>
          </a:p>
        </p:txBody>
      </p:sp>
    </p:spTree>
    <p:extLst>
      <p:ext uri="{BB962C8B-B14F-4D97-AF65-F5344CB8AC3E}">
        <p14:creationId xmlns:p14="http://schemas.microsoft.com/office/powerpoint/2010/main" val="316744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4214D-FDF6-4C6B-A35E-5A09D30D225B}"/>
              </a:ext>
            </a:extLst>
          </p:cNvPr>
          <p:cNvSpPr>
            <a:spLocks noGrp="1"/>
          </p:cNvSpPr>
          <p:nvPr>
            <p:ph idx="1"/>
          </p:nvPr>
        </p:nvSpPr>
        <p:spPr>
          <a:xfrm>
            <a:off x="1053280" y="291280"/>
            <a:ext cx="10085439" cy="6275439"/>
          </a:xfrm>
        </p:spPr>
        <p:txBody>
          <a:bodyPr>
            <a:normAutofit fontScale="70000" lnSpcReduction="20000"/>
          </a:bodyPr>
          <a:lstStyle/>
          <a:p>
            <a:r>
              <a:rPr lang="en-US" dirty="0"/>
              <a:t>Acest algoritm este folosit pentru a verifica integritatea datelor, respectiv dacă datele au fost transmise/recepționate cu erori.</a:t>
            </a:r>
          </a:p>
          <a:p>
            <a:endParaRPr lang="en-US" dirty="0"/>
          </a:p>
          <a:p>
            <a:r>
              <a:rPr lang="en-US" dirty="0"/>
              <a:t>CRC este bazat pe împărțire si pe calcule polinomiale asupra datelor. Întregul mesaj este interpretat ca un lung șir de biți (deimparțit) care este împărțit cu un alt șir de biți (împărțitor) care reprezintă chiar polinomul nostru.</a:t>
            </a:r>
          </a:p>
          <a:p>
            <a:r>
              <a:rPr lang="en-US" dirty="0"/>
              <a:t>Restul obținut în urmă împărțirii este valoarea CRC.</a:t>
            </a:r>
          </a:p>
          <a:p>
            <a:r>
              <a:rPr lang="en-US" dirty="0"/>
              <a:t>Acest cod CRC este, după cum îi spune numele, redundant, adică el are rolul doar de a spune receptorului dacă mesajul a fost trimis/primit cu sau fără erori.</a:t>
            </a:r>
          </a:p>
          <a:p>
            <a:r>
              <a:rPr lang="en-US" dirty="0">
                <a:latin typeface="ui-monospace"/>
              </a:rPr>
              <a:t>Codurile polinomiale sunt bazate pe tratarea </a:t>
            </a:r>
            <a:r>
              <a:rPr lang="en-US" dirty="0"/>
              <a:t>ș</a:t>
            </a:r>
            <a:r>
              <a:rPr lang="en-US" dirty="0">
                <a:latin typeface="ui-monospace"/>
              </a:rPr>
              <a:t>irurilor de biți ca reprezentări de polinoame cu coeficienți 0 si 1. </a:t>
            </a:r>
          </a:p>
          <a:p>
            <a:endParaRPr lang="en-US" dirty="0"/>
          </a:p>
          <a:p>
            <a:endParaRPr lang="en-US" dirty="0"/>
          </a:p>
          <a:p>
            <a:r>
              <a:rPr lang="en-US" dirty="0"/>
              <a:t>Reprezent</a:t>
            </a:r>
            <a:r>
              <a:rPr lang="en-US" dirty="0">
                <a:latin typeface="ui-monospace"/>
              </a:rPr>
              <a:t>ă</a:t>
            </a:r>
            <a:r>
              <a:rPr lang="en-US" dirty="0"/>
              <a:t>rile polinomiale cu care vom lucra sunt:</a:t>
            </a:r>
          </a:p>
          <a:p>
            <a:endParaRPr lang="en-US" dirty="0"/>
          </a:p>
          <a:p>
            <a:r>
              <a:rPr lang="en-US" dirty="0"/>
              <a:t>CRC-32 </a:t>
            </a:r>
            <a:r>
              <a:rPr lang="en-US" dirty="0">
                <a:latin typeface="ui-monospace"/>
              </a:rPr>
              <a:t>- </a:t>
            </a:r>
            <a:r>
              <a:rPr lang="en-US" b="0" i="0" dirty="0">
                <a:solidFill>
                  <a:srgbClr val="FF0000"/>
                </a:solidFill>
                <a:effectLst/>
                <a:latin typeface="ui-monospace"/>
              </a:rPr>
              <a:t>x32 + x26 + x23 + x22 + x16 + x12 + x11 + x10 + x8 + x7 + x5 + x4 + x2 + x + 1</a:t>
            </a:r>
          </a:p>
          <a:p>
            <a:r>
              <a:rPr lang="en-US" dirty="0">
                <a:latin typeface="ui-monospace"/>
              </a:rPr>
              <a:t>CRC-16</a:t>
            </a:r>
            <a:r>
              <a:rPr lang="en-US" dirty="0">
                <a:solidFill>
                  <a:srgbClr val="C9D1D9"/>
                </a:solidFill>
                <a:latin typeface="ui-monospace"/>
              </a:rPr>
              <a:t> </a:t>
            </a:r>
            <a:r>
              <a:rPr lang="en-US" dirty="0">
                <a:latin typeface="ui-monospace"/>
              </a:rPr>
              <a:t>-</a:t>
            </a:r>
            <a:r>
              <a:rPr lang="en-US" dirty="0">
                <a:solidFill>
                  <a:srgbClr val="C9D1D9"/>
                </a:solidFill>
                <a:latin typeface="ui-monospace"/>
              </a:rPr>
              <a:t> </a:t>
            </a:r>
            <a:r>
              <a:rPr lang="en-US" b="0" i="0" dirty="0">
                <a:solidFill>
                  <a:srgbClr val="FF0000"/>
                </a:solidFill>
                <a:effectLst/>
                <a:latin typeface="ui-monospace"/>
              </a:rPr>
              <a:t>x16 + x15 + x2 + 1</a:t>
            </a:r>
          </a:p>
          <a:p>
            <a:r>
              <a:rPr lang="en-US" b="0" i="0" dirty="0">
                <a:effectLst/>
                <a:latin typeface="ui-monospace"/>
              </a:rPr>
              <a:t>CRC-7</a:t>
            </a:r>
            <a:r>
              <a:rPr lang="en-US" b="0" i="0" dirty="0">
                <a:solidFill>
                  <a:srgbClr val="79C0FF"/>
                </a:solidFill>
                <a:effectLst/>
                <a:latin typeface="ui-monospace"/>
              </a:rPr>
              <a:t> </a:t>
            </a:r>
            <a:r>
              <a:rPr lang="en-US" b="0" i="0" dirty="0">
                <a:effectLst/>
                <a:latin typeface="ui-monospace"/>
              </a:rPr>
              <a:t>-</a:t>
            </a:r>
            <a:r>
              <a:rPr lang="en-US" b="0" i="0" dirty="0">
                <a:solidFill>
                  <a:srgbClr val="79C0FF"/>
                </a:solidFill>
                <a:effectLst/>
                <a:latin typeface="ui-monospace"/>
              </a:rPr>
              <a:t> </a:t>
            </a:r>
            <a:r>
              <a:rPr lang="en-US" b="0" i="0" dirty="0">
                <a:solidFill>
                  <a:srgbClr val="FF0000"/>
                </a:solidFill>
                <a:effectLst/>
                <a:latin typeface="ui-monospace"/>
              </a:rPr>
              <a:t>x7 + x3 + 1</a:t>
            </a:r>
          </a:p>
          <a:p>
            <a:endParaRPr lang="en-US" b="0" i="0" dirty="0">
              <a:solidFill>
                <a:srgbClr val="FF0000"/>
              </a:solidFill>
              <a:effectLst/>
              <a:latin typeface="ui-monospace"/>
            </a:endParaRPr>
          </a:p>
          <a:p>
            <a:r>
              <a:rPr lang="en-US" dirty="0">
                <a:latin typeface="ui-monospace"/>
              </a:rPr>
              <a:t>Se observă că polinoamele au atât primul bit cât și ultimul bit 1.</a:t>
            </a:r>
            <a:endParaRPr lang="en-US" dirty="0"/>
          </a:p>
        </p:txBody>
      </p:sp>
    </p:spTree>
    <p:extLst>
      <p:ext uri="{BB962C8B-B14F-4D97-AF65-F5344CB8AC3E}">
        <p14:creationId xmlns:p14="http://schemas.microsoft.com/office/powerpoint/2010/main" val="204908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2D61A-672A-45B9-B3E5-7D04731B5498}"/>
              </a:ext>
            </a:extLst>
          </p:cNvPr>
          <p:cNvSpPr>
            <a:spLocks noGrp="1"/>
          </p:cNvSpPr>
          <p:nvPr>
            <p:ph idx="1"/>
          </p:nvPr>
        </p:nvSpPr>
        <p:spPr>
          <a:xfrm>
            <a:off x="838200" y="167148"/>
            <a:ext cx="10515600" cy="6597446"/>
          </a:xfrm>
        </p:spPr>
        <p:txBody>
          <a:bodyPr>
            <a:normAutofit lnSpcReduction="10000"/>
          </a:bodyPr>
          <a:lstStyle/>
          <a:p>
            <a:r>
              <a:rPr lang="en-US" dirty="0">
                <a:latin typeface="ui-monospace"/>
              </a:rPr>
              <a:t>Transformând polinoamele în echivalentul binar vom obține:</a:t>
            </a:r>
          </a:p>
          <a:p>
            <a:r>
              <a:rPr lang="en-US" dirty="0">
                <a:latin typeface="ui-monospace"/>
              </a:rPr>
              <a:t>CRC-32: </a:t>
            </a:r>
            <a:r>
              <a:rPr lang="en-US" dirty="0">
                <a:solidFill>
                  <a:srgbClr val="FF0000"/>
                </a:solidFill>
                <a:latin typeface="ui-monospace"/>
              </a:rPr>
              <a:t>0b</a:t>
            </a:r>
            <a:r>
              <a:rPr lang="en-US" b="0" i="0" dirty="0">
                <a:solidFill>
                  <a:srgbClr val="FF0000"/>
                </a:solidFill>
                <a:effectLst/>
                <a:latin typeface="Flow Block"/>
              </a:rPr>
              <a:t>100000100110000010001110110110111 </a:t>
            </a:r>
            <a:r>
              <a:rPr lang="en-US" b="0" i="0" dirty="0">
                <a:effectLst/>
                <a:latin typeface="Flow Block"/>
              </a:rPr>
              <a:t>=</a:t>
            </a:r>
            <a:r>
              <a:rPr lang="en-US" b="0" i="0" dirty="0">
                <a:solidFill>
                  <a:srgbClr val="FF0000"/>
                </a:solidFill>
                <a:effectLst/>
                <a:latin typeface="Flow Block"/>
              </a:rPr>
              <a:t> </a:t>
            </a:r>
            <a:r>
              <a:rPr lang="en-US" b="0" i="0" dirty="0">
                <a:solidFill>
                  <a:srgbClr val="FF0000"/>
                </a:solidFill>
                <a:effectLst/>
                <a:latin typeface="-apple-system"/>
              </a:rPr>
              <a:t>0x04C11DB7</a:t>
            </a:r>
            <a:endParaRPr lang="en-US" b="0" i="0" dirty="0">
              <a:solidFill>
                <a:srgbClr val="FF0000"/>
              </a:solidFill>
              <a:effectLst/>
              <a:latin typeface="Flow Block"/>
            </a:endParaRPr>
          </a:p>
          <a:p>
            <a:r>
              <a:rPr lang="en-US" dirty="0">
                <a:latin typeface="ui-monospace"/>
              </a:rPr>
              <a:t>CRC-16: </a:t>
            </a:r>
            <a:r>
              <a:rPr lang="en-US" dirty="0">
                <a:solidFill>
                  <a:srgbClr val="FF0000"/>
                </a:solidFill>
                <a:latin typeface="ui-monospace"/>
              </a:rPr>
              <a:t>0b1100000000000011 </a:t>
            </a:r>
            <a:r>
              <a:rPr lang="en-US" dirty="0">
                <a:latin typeface="ui-monospace"/>
              </a:rPr>
              <a:t>=</a:t>
            </a:r>
            <a:r>
              <a:rPr lang="en-US" dirty="0">
                <a:solidFill>
                  <a:srgbClr val="FF0000"/>
                </a:solidFill>
                <a:latin typeface="ui-monospace"/>
              </a:rPr>
              <a:t> 0x8005</a:t>
            </a:r>
          </a:p>
          <a:p>
            <a:r>
              <a:rPr lang="en-US" dirty="0">
                <a:latin typeface="ui-monospace"/>
              </a:rPr>
              <a:t>CRC-7: </a:t>
            </a:r>
            <a:r>
              <a:rPr lang="en-US" dirty="0">
                <a:solidFill>
                  <a:srgbClr val="FF0000"/>
                </a:solidFill>
                <a:latin typeface="ui-monospace"/>
              </a:rPr>
              <a:t>0b1000101 </a:t>
            </a:r>
            <a:r>
              <a:rPr lang="en-US" dirty="0">
                <a:latin typeface="ui-monospace"/>
              </a:rPr>
              <a:t>=</a:t>
            </a:r>
            <a:r>
              <a:rPr lang="en-US" dirty="0">
                <a:solidFill>
                  <a:srgbClr val="FF0000"/>
                </a:solidFill>
                <a:latin typeface="ui-monospace"/>
              </a:rPr>
              <a:t> 0x09</a:t>
            </a:r>
          </a:p>
          <a:p>
            <a:r>
              <a:rPr lang="en-US" dirty="0">
                <a:latin typeface="ui-monospace"/>
              </a:rPr>
              <a:t>Aceste polinoame sunt în formă normală, făcute să lucreze pe sisteme care operează octetii în modul Big-Endian (adică primul octet din stânga (MSB) este prelucrat primul). Deoarece majoritatea sistemelor actuale operează octetii în modul Little-Endian (adică primul octet din dreapta (LSB) este prelucrat primul), vom folosi o formă "</a:t>
            </a:r>
            <a:r>
              <a:rPr lang="en-US" dirty="0">
                <a:solidFill>
                  <a:srgbClr val="FF0000"/>
                </a:solidFill>
                <a:latin typeface="ui-monospace"/>
              </a:rPr>
              <a:t>Reversed</a:t>
            </a:r>
            <a:r>
              <a:rPr lang="en-US" dirty="0">
                <a:latin typeface="ui-monospace"/>
              </a:rPr>
              <a:t>“ (acolo unde putem) a acestor polinoame (pentru CRC-32 si CRC-16), adică o formă complementată.</a:t>
            </a:r>
          </a:p>
          <a:p>
            <a:r>
              <a:rPr lang="en-US" dirty="0">
                <a:latin typeface="ui-monospace"/>
              </a:rPr>
              <a:t>=&gt; noul CRC-32: </a:t>
            </a:r>
            <a:r>
              <a:rPr lang="en-US" b="0" i="0" dirty="0">
                <a:solidFill>
                  <a:srgbClr val="FF0000"/>
                </a:solidFill>
                <a:effectLst/>
                <a:latin typeface="ui-monospace"/>
              </a:rPr>
              <a:t>0xEDB88320 </a:t>
            </a:r>
            <a:endParaRPr lang="en-US" dirty="0">
              <a:solidFill>
                <a:srgbClr val="FF0000"/>
              </a:solidFill>
              <a:latin typeface="ui-monospace"/>
            </a:endParaRPr>
          </a:p>
          <a:p>
            <a:r>
              <a:rPr lang="en-US" b="0" i="0" dirty="0">
                <a:effectLst/>
                <a:latin typeface="ui-monospace"/>
              </a:rPr>
              <a:t>=&gt; noul CRC-16: </a:t>
            </a:r>
            <a:r>
              <a:rPr lang="en-US" b="0" i="0" dirty="0">
                <a:solidFill>
                  <a:srgbClr val="FF0000"/>
                </a:solidFill>
                <a:effectLst/>
                <a:latin typeface="ui-monospace"/>
              </a:rPr>
              <a:t>0xA001</a:t>
            </a:r>
          </a:p>
          <a:p>
            <a:r>
              <a:rPr lang="en-US" dirty="0">
                <a:latin typeface="ui-monospace"/>
              </a:rPr>
              <a:t>=&gt; CRC-7: </a:t>
            </a:r>
            <a:r>
              <a:rPr lang="en-US" b="0" i="0" dirty="0">
                <a:solidFill>
                  <a:srgbClr val="FF0000"/>
                </a:solidFill>
                <a:effectLst/>
                <a:latin typeface="ui-monospace"/>
              </a:rPr>
              <a:t>0x09</a:t>
            </a:r>
          </a:p>
          <a:p>
            <a:r>
              <a:rPr lang="en-US" b="0" i="0" dirty="0">
                <a:effectLst/>
                <a:latin typeface="ui-monospace"/>
              </a:rPr>
              <a:t>Surs</a:t>
            </a:r>
            <a:r>
              <a:rPr lang="en-US" dirty="0">
                <a:latin typeface="ui-monospace"/>
              </a:rPr>
              <a:t>ă</a:t>
            </a:r>
            <a:r>
              <a:rPr lang="en-US" b="0" i="0" dirty="0">
                <a:effectLst/>
                <a:latin typeface="ui-monospace"/>
              </a:rPr>
              <a:t>:</a:t>
            </a:r>
            <a:r>
              <a:rPr lang="en-US" b="0" i="0" dirty="0">
                <a:solidFill>
                  <a:srgbClr val="FF0000"/>
                </a:solidFill>
                <a:effectLst/>
                <a:latin typeface="ui-monospace"/>
              </a:rPr>
              <a:t> https://en.wikipedia.org/wiki/Cyclic_redundancy_check#table</a:t>
            </a:r>
          </a:p>
        </p:txBody>
      </p:sp>
    </p:spTree>
    <p:extLst>
      <p:ext uri="{BB962C8B-B14F-4D97-AF65-F5344CB8AC3E}">
        <p14:creationId xmlns:p14="http://schemas.microsoft.com/office/powerpoint/2010/main" val="38606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2D00F8-380F-40A2-8FD0-DEFDA00C8172}"/>
              </a:ext>
            </a:extLst>
          </p:cNvPr>
          <p:cNvSpPr txBox="1"/>
          <p:nvPr/>
        </p:nvSpPr>
        <p:spPr>
          <a:xfrm>
            <a:off x="884903" y="135791"/>
            <a:ext cx="10766322" cy="329320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ui-monospace"/>
              </a:rPr>
              <a:t>Desigur, polinoamele alese sunt arbitrare și generează o anume formă de cod CRC32, CRC16 și CRC7. Pentru fiecare CRC există cel puțin încă alte 5 implementări.</a:t>
            </a:r>
          </a:p>
          <a:p>
            <a:pPr marL="285750" indent="-285750">
              <a:buFont typeface="Arial" panose="020B0604020202020204" pitchFamily="34" charset="0"/>
              <a:buChar char="•"/>
            </a:pPr>
            <a:r>
              <a:rPr lang="en-US" sz="2800" dirty="0">
                <a:latin typeface="ui-monospace"/>
              </a:rPr>
              <a:t>Intregul catalog de coduri CRC se poate regasi la adresa </a:t>
            </a:r>
            <a:r>
              <a:rPr lang="en-US" sz="2400" b="0" i="0" dirty="0">
                <a:solidFill>
                  <a:srgbClr val="000000"/>
                </a:solidFill>
                <a:effectLst/>
                <a:latin typeface="Arial" panose="020B0604020202020204" pitchFamily="34" charset="0"/>
                <a:hlinkClick r:id="rId2"/>
              </a:rPr>
              <a:t>https://reveng.sourceforge.io/crc-catalogue/all.htm</a:t>
            </a:r>
            <a:endParaRPr lang="en-US" sz="2400" b="0" i="0"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sz="2400" dirty="0">
              <a:solidFill>
                <a:srgbClr val="000000"/>
              </a:solidFill>
              <a:latin typeface="Arial" panose="020B0604020202020204" pitchFamily="34" charset="0"/>
            </a:endParaRPr>
          </a:p>
          <a:p>
            <a:pPr marL="285750" indent="-285750">
              <a:buFont typeface="Arial" panose="020B0604020202020204" pitchFamily="34" charset="0"/>
              <a:buChar char="•"/>
            </a:pPr>
            <a:r>
              <a:rPr lang="en-US" sz="2400" dirty="0">
                <a:solidFill>
                  <a:srgbClr val="000000"/>
                </a:solidFill>
                <a:latin typeface="Arial" panose="020B0604020202020204" pitchFamily="34" charset="0"/>
              </a:rPr>
              <a:t>Pentru acest proiect, am ales arbitrar 3 tipuri de CRC pe care le voi descriere mai în detaliu prin următorul tabel:</a:t>
            </a:r>
          </a:p>
        </p:txBody>
      </p:sp>
      <p:graphicFrame>
        <p:nvGraphicFramePr>
          <p:cNvPr id="7" name="Table 7">
            <a:extLst>
              <a:ext uri="{FF2B5EF4-FFF2-40B4-BE49-F238E27FC236}">
                <a16:creationId xmlns:a16="http://schemas.microsoft.com/office/drawing/2014/main" id="{99E153B4-9DE0-4D25-9818-3D962D10242D}"/>
              </a:ext>
            </a:extLst>
          </p:cNvPr>
          <p:cNvGraphicFramePr>
            <a:graphicFrameLocks noGrp="1"/>
          </p:cNvGraphicFramePr>
          <p:nvPr>
            <p:extLst>
              <p:ext uri="{D42A27DB-BD31-4B8C-83A1-F6EECF244321}">
                <p14:modId xmlns:p14="http://schemas.microsoft.com/office/powerpoint/2010/main" val="1076353865"/>
              </p:ext>
            </p:extLst>
          </p:nvPr>
        </p:nvGraphicFramePr>
        <p:xfrm>
          <a:off x="1821878" y="3548847"/>
          <a:ext cx="8798052" cy="1800342"/>
        </p:xfrm>
        <a:graphic>
          <a:graphicData uri="http://schemas.openxmlformats.org/drawingml/2006/table">
            <a:tbl>
              <a:tblPr firstRow="1" bandRow="1">
                <a:tableStyleId>{5C22544A-7EE6-4342-B048-85BDC9FD1C3A}</a:tableStyleId>
              </a:tblPr>
              <a:tblGrid>
                <a:gridCol w="1875409">
                  <a:extLst>
                    <a:ext uri="{9D8B030D-6E8A-4147-A177-3AD203B41FA5}">
                      <a16:colId xmlns:a16="http://schemas.microsoft.com/office/drawing/2014/main" val="3474459670"/>
                    </a:ext>
                  </a:extLst>
                </a:gridCol>
                <a:gridCol w="1625600">
                  <a:extLst>
                    <a:ext uri="{9D8B030D-6E8A-4147-A177-3AD203B41FA5}">
                      <a16:colId xmlns:a16="http://schemas.microsoft.com/office/drawing/2014/main" val="57010779"/>
                    </a:ext>
                  </a:extLst>
                </a:gridCol>
                <a:gridCol w="2045843">
                  <a:extLst>
                    <a:ext uri="{9D8B030D-6E8A-4147-A177-3AD203B41FA5}">
                      <a16:colId xmlns:a16="http://schemas.microsoft.com/office/drawing/2014/main" val="1076675"/>
                    </a:ext>
                  </a:extLst>
                </a:gridCol>
                <a:gridCol w="1625600">
                  <a:extLst>
                    <a:ext uri="{9D8B030D-6E8A-4147-A177-3AD203B41FA5}">
                      <a16:colId xmlns:a16="http://schemas.microsoft.com/office/drawing/2014/main" val="1867309435"/>
                    </a:ext>
                  </a:extLst>
                </a:gridCol>
                <a:gridCol w="1625600">
                  <a:extLst>
                    <a:ext uri="{9D8B030D-6E8A-4147-A177-3AD203B41FA5}">
                      <a16:colId xmlns:a16="http://schemas.microsoft.com/office/drawing/2014/main" val="3971821817"/>
                    </a:ext>
                  </a:extLst>
                </a:gridCol>
              </a:tblGrid>
              <a:tr h="284261">
                <a:tc>
                  <a:txBody>
                    <a:bodyPr/>
                    <a:lstStyle/>
                    <a:p>
                      <a:pPr algn="ctr"/>
                      <a:r>
                        <a:rPr lang="en-US" dirty="0"/>
                        <a:t>Nume CRC</a:t>
                      </a:r>
                    </a:p>
                  </a:txBody>
                  <a:tcPr/>
                </a:tc>
                <a:tc>
                  <a:txBody>
                    <a:bodyPr/>
                    <a:lstStyle/>
                    <a:p>
                      <a:pPr algn="ctr"/>
                      <a:r>
                        <a:rPr lang="en-US" dirty="0"/>
                        <a:t>Polinom</a:t>
                      </a:r>
                    </a:p>
                  </a:txBody>
                  <a:tcPr/>
                </a:tc>
                <a:tc>
                  <a:txBody>
                    <a:bodyPr/>
                    <a:lstStyle/>
                    <a:p>
                      <a:pPr algn="ctr"/>
                      <a:r>
                        <a:rPr lang="en-US" dirty="0"/>
                        <a:t>Reprezentare</a:t>
                      </a:r>
                    </a:p>
                  </a:txBody>
                  <a:tcPr/>
                </a:tc>
                <a:tc>
                  <a:txBody>
                    <a:bodyPr/>
                    <a:lstStyle/>
                    <a:p>
                      <a:pPr algn="ctr"/>
                      <a:r>
                        <a:rPr lang="en-US" dirty="0"/>
                        <a:t>Valoare initiala</a:t>
                      </a:r>
                    </a:p>
                  </a:txBody>
                  <a:tcPr/>
                </a:tc>
                <a:tc>
                  <a:txBody>
                    <a:bodyPr/>
                    <a:lstStyle/>
                    <a:p>
                      <a:pPr algn="ctr"/>
                      <a:r>
                        <a:rPr lang="en-US" dirty="0"/>
                        <a:t>XOR final</a:t>
                      </a:r>
                    </a:p>
                  </a:txBody>
                  <a:tcPr/>
                </a:tc>
                <a:extLst>
                  <a:ext uri="{0D108BD9-81ED-4DB2-BD59-A6C34878D82A}">
                    <a16:rowId xmlns:a16="http://schemas.microsoft.com/office/drawing/2014/main" val="3940573402"/>
                  </a:ext>
                </a:extLst>
              </a:tr>
              <a:tr h="423662">
                <a:tc>
                  <a:txBody>
                    <a:bodyPr/>
                    <a:lstStyle/>
                    <a:p>
                      <a:r>
                        <a:rPr lang="en-US" dirty="0"/>
                        <a:t>CRC-7/MMC</a:t>
                      </a:r>
                    </a:p>
                  </a:txBody>
                  <a:tcPr/>
                </a:tc>
                <a:tc>
                  <a:txBody>
                    <a:bodyPr/>
                    <a:lstStyle/>
                    <a:p>
                      <a:pPr algn="ctr"/>
                      <a:r>
                        <a:rPr lang="en-US" dirty="0"/>
                        <a:t>0x09</a:t>
                      </a:r>
                    </a:p>
                  </a:txBody>
                  <a:tcPr/>
                </a:tc>
                <a:tc>
                  <a:txBody>
                    <a:bodyPr/>
                    <a:lstStyle/>
                    <a:p>
                      <a:pPr algn="ctr"/>
                      <a:r>
                        <a:rPr lang="en-US" dirty="0"/>
                        <a:t>Normal</a:t>
                      </a:r>
                      <a:r>
                        <a:rPr lang="en-US" sz="1800" dirty="0">
                          <a:solidFill>
                            <a:srgbClr val="000000"/>
                          </a:solidFill>
                          <a:latin typeface="+mn-lt"/>
                        </a:rPr>
                        <a:t>ă</a:t>
                      </a:r>
                      <a:endParaRPr lang="en-US" dirty="0">
                        <a:latin typeface="+mn-lt"/>
                      </a:endParaRPr>
                    </a:p>
                  </a:txBody>
                  <a:tcPr/>
                </a:tc>
                <a:tc>
                  <a:txBody>
                    <a:bodyPr/>
                    <a:lstStyle/>
                    <a:p>
                      <a:pPr algn="ctr"/>
                      <a:r>
                        <a:rPr lang="en-US" dirty="0"/>
                        <a:t>0</a:t>
                      </a:r>
                    </a:p>
                  </a:txBody>
                  <a:tcPr/>
                </a:tc>
                <a:tc>
                  <a:txBody>
                    <a:bodyPr/>
                    <a:lstStyle/>
                    <a:p>
                      <a:pPr algn="ctr"/>
                      <a:r>
                        <a:rPr lang="en-US" dirty="0"/>
                        <a:t>Nu. (0)</a:t>
                      </a:r>
                    </a:p>
                  </a:txBody>
                  <a:tcPr/>
                </a:tc>
                <a:extLst>
                  <a:ext uri="{0D108BD9-81ED-4DB2-BD59-A6C34878D82A}">
                    <a16:rowId xmlns:a16="http://schemas.microsoft.com/office/drawing/2014/main" val="1534262828"/>
                  </a:ext>
                </a:extLst>
              </a:tr>
              <a:tr h="370840">
                <a:tc>
                  <a:txBody>
                    <a:bodyPr/>
                    <a:lstStyle/>
                    <a:p>
                      <a:r>
                        <a:rPr lang="en-US" dirty="0"/>
                        <a:t>CRC-16/ARC</a:t>
                      </a:r>
                    </a:p>
                  </a:txBody>
                  <a:tcPr/>
                </a:tc>
                <a:tc>
                  <a:txBody>
                    <a:bodyPr/>
                    <a:lstStyle/>
                    <a:p>
                      <a:pPr algn="ctr"/>
                      <a:r>
                        <a:rPr lang="en-US" dirty="0"/>
                        <a:t>0xA001</a:t>
                      </a:r>
                    </a:p>
                  </a:txBody>
                  <a:tcPr/>
                </a:tc>
                <a:tc>
                  <a:txBody>
                    <a:bodyPr/>
                    <a:lstStyle/>
                    <a:p>
                      <a:pPr algn="ctr"/>
                      <a:r>
                        <a:rPr lang="en-US" dirty="0"/>
                        <a:t>Reversed/Reflected</a:t>
                      </a:r>
                    </a:p>
                  </a:txBody>
                  <a:tcPr/>
                </a:tc>
                <a:tc>
                  <a:txBody>
                    <a:bodyPr/>
                    <a:lstStyle/>
                    <a:p>
                      <a:pPr algn="ctr"/>
                      <a:r>
                        <a:rPr lang="en-US" dirty="0"/>
                        <a:t>0</a:t>
                      </a:r>
                    </a:p>
                  </a:txBody>
                  <a:tcPr/>
                </a:tc>
                <a:tc>
                  <a:txBody>
                    <a:bodyPr/>
                    <a:lstStyle/>
                    <a:p>
                      <a:pPr algn="ctr"/>
                      <a:r>
                        <a:rPr lang="en-US" dirty="0"/>
                        <a:t>Nu. (0)</a:t>
                      </a:r>
                    </a:p>
                  </a:txBody>
                  <a:tcPr/>
                </a:tc>
                <a:extLst>
                  <a:ext uri="{0D108BD9-81ED-4DB2-BD59-A6C34878D82A}">
                    <a16:rowId xmlns:a16="http://schemas.microsoft.com/office/drawing/2014/main" val="3728178824"/>
                  </a:ext>
                </a:extLst>
              </a:tr>
              <a:tr h="370840">
                <a:tc>
                  <a:txBody>
                    <a:bodyPr/>
                    <a:lstStyle/>
                    <a:p>
                      <a:r>
                        <a:rPr lang="en-US" dirty="0"/>
                        <a:t>CRC-32/ISO-HDLC</a:t>
                      </a:r>
                    </a:p>
                  </a:txBody>
                  <a:tcPr/>
                </a:tc>
                <a:tc>
                  <a:txBody>
                    <a:bodyPr/>
                    <a:lstStyle/>
                    <a:p>
                      <a:pPr algn="ctr"/>
                      <a:r>
                        <a:rPr lang="en-US" dirty="0"/>
                        <a:t>0xEDB88320</a:t>
                      </a:r>
                    </a:p>
                  </a:txBody>
                  <a:tcPr/>
                </a:tc>
                <a:tc>
                  <a:txBody>
                    <a:bodyPr/>
                    <a:lstStyle/>
                    <a:p>
                      <a:pPr algn="ctr"/>
                      <a:r>
                        <a:rPr lang="en-US" dirty="0"/>
                        <a:t>Reversed/Reflected</a:t>
                      </a:r>
                    </a:p>
                  </a:txBody>
                  <a:tcPr/>
                </a:tc>
                <a:tc>
                  <a:txBody>
                    <a:bodyPr/>
                    <a:lstStyle/>
                    <a:p>
                      <a:pPr algn="ctr"/>
                      <a:r>
                        <a:rPr lang="en-US" dirty="0"/>
                        <a:t>0xFFFFFFFF</a:t>
                      </a:r>
                    </a:p>
                  </a:txBody>
                  <a:tcPr/>
                </a:tc>
                <a:tc>
                  <a:txBody>
                    <a:bodyPr/>
                    <a:lstStyle/>
                    <a:p>
                      <a:pPr algn="ctr"/>
                      <a:r>
                        <a:rPr lang="en-US" dirty="0"/>
                        <a:t>Da. (0xFFFFFFFF)</a:t>
                      </a:r>
                    </a:p>
                  </a:txBody>
                  <a:tcPr/>
                </a:tc>
                <a:extLst>
                  <a:ext uri="{0D108BD9-81ED-4DB2-BD59-A6C34878D82A}">
                    <a16:rowId xmlns:a16="http://schemas.microsoft.com/office/drawing/2014/main" val="2619075989"/>
                  </a:ext>
                </a:extLst>
              </a:tr>
            </a:tbl>
          </a:graphicData>
        </a:graphic>
      </p:graphicFrame>
      <p:sp>
        <p:nvSpPr>
          <p:cNvPr id="8" name="TextBox 7">
            <a:extLst>
              <a:ext uri="{FF2B5EF4-FFF2-40B4-BE49-F238E27FC236}">
                <a16:creationId xmlns:a16="http://schemas.microsoft.com/office/drawing/2014/main" id="{2196A390-4AF7-4DDD-B388-E7965925FD3A}"/>
              </a:ext>
            </a:extLst>
          </p:cNvPr>
          <p:cNvSpPr txBox="1"/>
          <p:nvPr/>
        </p:nvSpPr>
        <p:spPr>
          <a:xfrm>
            <a:off x="117987" y="5469036"/>
            <a:ext cx="119953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CRC-7/MMC este folosit in telecomunicatii, si pentru MultiMedia Cards si SD Cards (carduri de memorie).</a:t>
            </a:r>
          </a:p>
          <a:p>
            <a:pPr marL="285750" indent="-285750">
              <a:buFont typeface="Arial" panose="020B0604020202020204" pitchFamily="34" charset="0"/>
              <a:buChar char="•"/>
            </a:pPr>
            <a:r>
              <a:rPr lang="en-US" dirty="0"/>
              <a:t>CRC-16/ARC (sau CRC-16/IBM) este folosit in telecomunicatii, si in special la microcontrollere (CAN Bus, AUTOSAR, USB). </a:t>
            </a:r>
          </a:p>
          <a:p>
            <a:pPr marL="285750" indent="-285750">
              <a:buFont typeface="Arial" panose="020B0604020202020204" pitchFamily="34" charset="0"/>
              <a:buChar char="•"/>
            </a:pPr>
            <a:r>
              <a:rPr lang="en-US" dirty="0"/>
              <a:t>CRC-32/ISO-HDLC este cel mai comun si cunoscut tip de CRC, folosit in aproape toate aplicatiile care implica detectie de erori si CRC.</a:t>
            </a:r>
          </a:p>
          <a:p>
            <a:endParaRPr lang="en-US" dirty="0"/>
          </a:p>
        </p:txBody>
      </p:sp>
    </p:spTree>
    <p:extLst>
      <p:ext uri="{BB962C8B-B14F-4D97-AF65-F5344CB8AC3E}">
        <p14:creationId xmlns:p14="http://schemas.microsoft.com/office/powerpoint/2010/main" val="391639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396D-BF82-46E5-89A7-1C462546120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000" kern="1200" dirty="0">
                <a:solidFill>
                  <a:schemeClr val="tx1"/>
                </a:solidFill>
                <a:latin typeface="+mj-lt"/>
                <a:ea typeface="+mj-ea"/>
                <a:cs typeface="+mj-cs"/>
              </a:rPr>
              <a:t>Descriere algoritm de generare a tabelelor de cautare (Look-up Tables) si a CRC-</a:t>
            </a:r>
            <a:r>
              <a:rPr lang="en-US" sz="3000" kern="1200" dirty="0" err="1">
                <a:solidFill>
                  <a:schemeClr val="tx1"/>
                </a:solidFill>
                <a:latin typeface="+mj-lt"/>
                <a:ea typeface="+mj-ea"/>
                <a:cs typeface="+mj-cs"/>
              </a:rPr>
              <a:t>ului</a:t>
            </a:r>
            <a:r>
              <a:rPr lang="en-US" sz="3000" kern="1200" dirty="0">
                <a:solidFill>
                  <a:schemeClr val="tx1"/>
                </a:solidFill>
                <a:latin typeface="+mj-lt"/>
                <a:ea typeface="+mj-ea"/>
                <a:cs typeface="+mj-cs"/>
              </a:rPr>
              <a:t> propriu zis.</a:t>
            </a:r>
          </a:p>
        </p:txBody>
      </p:sp>
      <p:sp>
        <p:nvSpPr>
          <p:cNvPr id="8" name="TextBox 7">
            <a:extLst>
              <a:ext uri="{FF2B5EF4-FFF2-40B4-BE49-F238E27FC236}">
                <a16:creationId xmlns:a16="http://schemas.microsoft.com/office/drawing/2014/main" id="{5791FE3F-4D5D-4876-A280-F34EAE3066CB}"/>
              </a:ext>
            </a:extLst>
          </p:cNvPr>
          <p:cNvSpPr txBox="1"/>
          <p:nvPr/>
        </p:nvSpPr>
        <p:spPr>
          <a:xfrm>
            <a:off x="102654" y="1311630"/>
            <a:ext cx="120893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Vom lucra pe 4 octeți (32 biți), 2 octeți (16 biți) si un octet (8 biți), așadar tipurile unsigned int32_t, unsigned int16_t și unsigned int8_t sunt la îndemână.</a:t>
            </a:r>
          </a:p>
          <a:p>
            <a:pPr marL="285750" indent="-285750">
              <a:buFont typeface="Arial" panose="020B0604020202020204" pitchFamily="34" charset="0"/>
              <a:buChar char="•"/>
            </a:pPr>
            <a:r>
              <a:rPr lang="en-US" dirty="0"/>
              <a:t>SIZE este un macro care ne dă dimensiunea vectorilor de valori de căutare, așadar fiecare vector va conține 256 de valori.</a:t>
            </a:r>
          </a:p>
        </p:txBody>
      </p:sp>
      <p:pic>
        <p:nvPicPr>
          <p:cNvPr id="4" name="Picture 3">
            <a:extLst>
              <a:ext uri="{FF2B5EF4-FFF2-40B4-BE49-F238E27FC236}">
                <a16:creationId xmlns:a16="http://schemas.microsoft.com/office/drawing/2014/main" id="{685A4EC9-3143-CC64-AD30-7F2670CA89EC}"/>
              </a:ext>
            </a:extLst>
          </p:cNvPr>
          <p:cNvPicPr>
            <a:picLocks noChangeAspect="1"/>
          </p:cNvPicPr>
          <p:nvPr/>
        </p:nvPicPr>
        <p:blipFill>
          <a:blip r:embed="rId2"/>
          <a:stretch>
            <a:fillRect/>
          </a:stretch>
        </p:blipFill>
        <p:spPr>
          <a:xfrm>
            <a:off x="1367378" y="2391636"/>
            <a:ext cx="9457240" cy="4008467"/>
          </a:xfrm>
          <a:prstGeom prst="rect">
            <a:avLst/>
          </a:prstGeom>
        </p:spPr>
      </p:pic>
    </p:spTree>
    <p:extLst>
      <p:ext uri="{BB962C8B-B14F-4D97-AF65-F5344CB8AC3E}">
        <p14:creationId xmlns:p14="http://schemas.microsoft.com/office/powerpoint/2010/main" val="162198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1CE7FC-CD50-4876-BCD5-0DA2608B4098}"/>
              </a:ext>
            </a:extLst>
          </p:cNvPr>
          <p:cNvPicPr>
            <a:picLocks noChangeAspect="1"/>
          </p:cNvPicPr>
          <p:nvPr/>
        </p:nvPicPr>
        <p:blipFill>
          <a:blip r:embed="rId2"/>
          <a:stretch>
            <a:fillRect/>
          </a:stretch>
        </p:blipFill>
        <p:spPr>
          <a:xfrm>
            <a:off x="0" y="155482"/>
            <a:ext cx="12192000" cy="3164732"/>
          </a:xfrm>
          <a:prstGeom prst="rect">
            <a:avLst/>
          </a:prstGeom>
        </p:spPr>
      </p:pic>
      <p:sp>
        <p:nvSpPr>
          <p:cNvPr id="7" name="TextBox 6">
            <a:extLst>
              <a:ext uri="{FF2B5EF4-FFF2-40B4-BE49-F238E27FC236}">
                <a16:creationId xmlns:a16="http://schemas.microsoft.com/office/drawing/2014/main" id="{068AE13E-F76E-42DC-85D2-CA8CB81BC3F1}"/>
              </a:ext>
            </a:extLst>
          </p:cNvPr>
          <p:cNvSpPr txBox="1"/>
          <p:nvPr/>
        </p:nvSpPr>
        <p:spPr>
          <a:xfrm>
            <a:off x="98322" y="3537787"/>
            <a:ext cx="1199535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La prima rulare a programului, utilizatorul este sfătuit să apeleze funcția de generare a tabelelor de căutare înainte de a apela </a:t>
            </a:r>
            <a:r>
              <a:rPr lang="en-US" dirty="0" err="1"/>
              <a:t>funcțiile</a:t>
            </a:r>
            <a:r>
              <a:rPr lang="en-US" dirty="0"/>
              <a:t> specifice de generare CRC32, CRC16 și CRC7.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După cum este spus și în comentariile din cod, tabelele de căutare îmbunătățesc viteză și performanță algoritmului. Decât să facem toate aceste calcule la runtime de fiecare dată când se apelează una dintre funcții, este mai recomandat să avem valorile necesare precalculate. În urmă generării tabelelor, variabilele globale de tip Boolean, </a:t>
            </a:r>
            <a:r>
              <a:rPr lang="en-US" i="1" dirty="0"/>
              <a:t>tabel_CRC32/16/7_initializat </a:t>
            </a:r>
            <a:r>
              <a:rPr lang="en-US" dirty="0"/>
              <a:t>vor fi puse pe true.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Toate cele 3 funcții, </a:t>
            </a:r>
            <a:r>
              <a:rPr lang="en-US" i="1" dirty="0"/>
              <a:t>initializare_tabel32 </a:t>
            </a:r>
            <a:r>
              <a:rPr lang="en-US" dirty="0"/>
              <a:t>(pentru </a:t>
            </a:r>
            <a:r>
              <a:rPr lang="en-US" b="1" dirty="0"/>
              <a:t>CRC32</a:t>
            </a:r>
            <a:r>
              <a:rPr lang="en-US" dirty="0"/>
              <a:t>), </a:t>
            </a:r>
            <a:r>
              <a:rPr lang="en-US" i="1" dirty="0"/>
              <a:t>initializare_tabel16 </a:t>
            </a:r>
            <a:r>
              <a:rPr lang="en-US" dirty="0"/>
              <a:t>(pentru </a:t>
            </a:r>
            <a:r>
              <a:rPr lang="en-US" b="1" dirty="0"/>
              <a:t>CRC16</a:t>
            </a:r>
            <a:r>
              <a:rPr lang="en-US" dirty="0"/>
              <a:t>), și </a:t>
            </a:r>
            <a:r>
              <a:rPr lang="en-US" i="1" dirty="0"/>
              <a:t>initializare_tabel7 </a:t>
            </a:r>
            <a:r>
              <a:rPr lang="en-US" dirty="0"/>
              <a:t>(pentru </a:t>
            </a:r>
            <a:r>
              <a:rPr lang="en-US" b="1" dirty="0"/>
              <a:t>CRC7</a:t>
            </a:r>
            <a:r>
              <a:rPr lang="en-US" dirty="0"/>
              <a:t>) funcționează după același raționament.</a:t>
            </a:r>
          </a:p>
        </p:txBody>
      </p:sp>
    </p:spTree>
    <p:extLst>
      <p:ext uri="{BB962C8B-B14F-4D97-AF65-F5344CB8AC3E}">
        <p14:creationId xmlns:p14="http://schemas.microsoft.com/office/powerpoint/2010/main" val="362358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5223B623-ECA4-4A8C-A36D-DD1B7C680468}"/>
              </a:ext>
            </a:extLst>
          </p:cNvPr>
          <p:cNvPicPr>
            <a:picLocks noChangeAspect="1"/>
          </p:cNvPicPr>
          <p:nvPr/>
        </p:nvPicPr>
        <p:blipFill rotWithShape="1">
          <a:blip r:embed="rId2">
            <a:extLst>
              <a:ext uri="{28A0092B-C50C-407E-A947-70E740481C1C}">
                <a14:useLocalDpi xmlns:a14="http://schemas.microsoft.com/office/drawing/2010/main" val="0"/>
              </a:ext>
            </a:extLst>
          </a:blip>
          <a:srcRect r="14026" b="-3"/>
          <a:stretch/>
        </p:blipFill>
        <p:spPr>
          <a:xfrm>
            <a:off x="6601912" y="147490"/>
            <a:ext cx="5285793" cy="3519938"/>
          </a:xfrm>
          <a:prstGeom prst="rect">
            <a:avLst/>
          </a:prstGeom>
        </p:spPr>
      </p:pic>
      <p:pic>
        <p:nvPicPr>
          <p:cNvPr id="5" name="Picture 4" descr="Text&#10;&#10;Description automatically generated">
            <a:extLst>
              <a:ext uri="{FF2B5EF4-FFF2-40B4-BE49-F238E27FC236}">
                <a16:creationId xmlns:a16="http://schemas.microsoft.com/office/drawing/2014/main" id="{D90B75F9-7515-404C-A6B8-774D690E5964}"/>
              </a:ext>
            </a:extLst>
          </p:cNvPr>
          <p:cNvPicPr>
            <a:picLocks noChangeAspect="1"/>
          </p:cNvPicPr>
          <p:nvPr/>
        </p:nvPicPr>
        <p:blipFill rotWithShape="1">
          <a:blip r:embed="rId3">
            <a:extLst>
              <a:ext uri="{28A0092B-C50C-407E-A947-70E740481C1C}">
                <a14:useLocalDpi xmlns:a14="http://schemas.microsoft.com/office/drawing/2010/main" val="0"/>
              </a:ext>
            </a:extLst>
          </a:blip>
          <a:srcRect r="40647" b="-1"/>
          <a:stretch/>
        </p:blipFill>
        <p:spPr>
          <a:xfrm>
            <a:off x="643471" y="-5"/>
            <a:ext cx="5747500" cy="3920044"/>
          </a:xfrm>
          <a:custGeom>
            <a:avLst/>
            <a:gdLst/>
            <a:ahLst/>
            <a:cxnLst/>
            <a:rect l="l" t="t" r="r" b="b"/>
            <a:pathLst>
              <a:path w="6082711" h="3920044">
                <a:moveTo>
                  <a:pt x="0" y="0"/>
                </a:moveTo>
                <a:lnTo>
                  <a:pt x="6082711" y="0"/>
                </a:lnTo>
                <a:lnTo>
                  <a:pt x="6082711" y="3103225"/>
                </a:lnTo>
                <a:lnTo>
                  <a:pt x="4614930" y="3103225"/>
                </a:lnTo>
                <a:lnTo>
                  <a:pt x="4614930" y="3920044"/>
                </a:lnTo>
                <a:lnTo>
                  <a:pt x="0" y="3920044"/>
                </a:lnTo>
                <a:close/>
              </a:path>
            </a:pathLst>
          </a:custGeom>
        </p:spPr>
      </p:pic>
      <p:sp>
        <p:nvSpPr>
          <p:cNvPr id="26" name="Rectangle 25">
            <a:extLst>
              <a:ext uri="{FF2B5EF4-FFF2-40B4-BE49-F238E27FC236}">
                <a16:creationId xmlns:a16="http://schemas.microsoft.com/office/drawing/2014/main" id="{749FA6A2-2239-4EF2-9EB3-B1DC295FE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4080063"/>
            <a:ext cx="4614930" cy="2156145"/>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5260CC9-55D7-3F1F-99EC-F0752F65E0E9}"/>
              </a:ext>
            </a:extLst>
          </p:cNvPr>
          <p:cNvPicPr>
            <a:picLocks noChangeAspect="1"/>
          </p:cNvPicPr>
          <p:nvPr/>
        </p:nvPicPr>
        <p:blipFill>
          <a:blip r:embed="rId4"/>
          <a:stretch>
            <a:fillRect/>
          </a:stretch>
        </p:blipFill>
        <p:spPr>
          <a:xfrm>
            <a:off x="643467" y="3920039"/>
            <a:ext cx="9784159" cy="2795393"/>
          </a:xfrm>
          <a:prstGeom prst="rect">
            <a:avLst/>
          </a:prstGeom>
        </p:spPr>
      </p:pic>
    </p:spTree>
    <p:extLst>
      <p:ext uri="{BB962C8B-B14F-4D97-AF65-F5344CB8AC3E}">
        <p14:creationId xmlns:p14="http://schemas.microsoft.com/office/powerpoint/2010/main" val="366820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7A6D8A-316B-4CB8-9E1B-DC13AD43F2BD}"/>
              </a:ext>
            </a:extLst>
          </p:cNvPr>
          <p:cNvSpPr txBox="1"/>
          <p:nvPr/>
        </p:nvSpPr>
        <p:spPr>
          <a:xfrm>
            <a:off x="152400" y="102800"/>
            <a:ext cx="11887200" cy="2954655"/>
          </a:xfrm>
          <a:prstGeom prst="rect">
            <a:avLst/>
          </a:prstGeom>
          <a:noFill/>
        </p:spPr>
        <p:txBody>
          <a:bodyPr wrap="square" rtlCol="0">
            <a:spAutoFit/>
          </a:bodyPr>
          <a:lstStyle/>
          <a:p>
            <a:pPr marL="285750" indent="-285750">
              <a:buFont typeface="Arial" panose="020B0604020202020204" pitchFamily="34" charset="0"/>
              <a:buChar char="•"/>
            </a:pPr>
            <a:r>
              <a:rPr lang="en-US" dirty="0"/>
              <a:t>Făcând abstracție de comentariile de la funcția </a:t>
            </a:r>
            <a:r>
              <a:rPr lang="en-US" i="1" dirty="0"/>
              <a:t>initializare_tabel32(), </a:t>
            </a:r>
            <a:r>
              <a:rPr lang="en-US" dirty="0"/>
              <a:t>o explicație mai simplă ar fi aceea că toate cele 3 funcții funcționează la fel: având 256 de octeti (de la 0 la 255), </a:t>
            </a:r>
            <a:r>
              <a:rPr lang="en-US" dirty="0" err="1"/>
              <a:t>funcțiile</a:t>
            </a:r>
            <a:r>
              <a:rPr lang="en-US" dirty="0"/>
              <a:t> verifică pentru fiecare octet dacă cel mai puțin semnificativ bit (LSB), cel din dreapta, este 1. Dacă este 1, octetul se shifteaza la dreapta cu o poziție (echivalent cu o împărțire cu 2) și se face operația de SAU EXCLUSIV (XOR) cu polinomul nostru. Dacă este 0, octetul se shifteaza tot la dreapta dar nu se mai face XOR, generându-se astfel niște valori preservatory care ne vor ajută să operăm la nivel de bloc în loc să operăm la nivel de bit. (viteză si performanță îmbunătățită)</a:t>
            </a:r>
          </a:p>
          <a:p>
            <a:r>
              <a:rPr lang="en-US" sz="1400" i="1" dirty="0">
                <a:solidFill>
                  <a:srgbClr val="FF0000"/>
                </a:solidFill>
              </a:rPr>
              <a:t>	excepție face funcția de generare a tabelului pentru codul CRC7, unde dată fiind formă și specificația codului, acesta nu este Reflected, deci vom opera cu shiftari spre stânga și testări de MSB (cel mai semnificativ bit).</a:t>
            </a:r>
          </a:p>
          <a:p>
            <a:endParaRPr lang="en-US" sz="1400" i="1" dirty="0">
              <a:solidFill>
                <a:srgbClr val="FF0000"/>
              </a:solidFill>
            </a:endParaRPr>
          </a:p>
          <a:p>
            <a:pPr marL="285750" indent="-285750">
              <a:buFont typeface="Arial" panose="020B0604020202020204" pitchFamily="34" charset="0"/>
              <a:buChar char="•"/>
            </a:pPr>
            <a:r>
              <a:rPr lang="en-US" dirty="0"/>
              <a:t>Funcțiile de calcul:</a:t>
            </a:r>
          </a:p>
          <a:p>
            <a:endParaRPr lang="en-US" dirty="0"/>
          </a:p>
        </p:txBody>
      </p:sp>
      <p:pic>
        <p:nvPicPr>
          <p:cNvPr id="3" name="Picture 2">
            <a:extLst>
              <a:ext uri="{FF2B5EF4-FFF2-40B4-BE49-F238E27FC236}">
                <a16:creationId xmlns:a16="http://schemas.microsoft.com/office/drawing/2014/main" id="{D5302BE5-9324-6769-506E-71FA8508A996}"/>
              </a:ext>
            </a:extLst>
          </p:cNvPr>
          <p:cNvPicPr>
            <a:picLocks noChangeAspect="1"/>
          </p:cNvPicPr>
          <p:nvPr/>
        </p:nvPicPr>
        <p:blipFill>
          <a:blip r:embed="rId2"/>
          <a:stretch>
            <a:fillRect/>
          </a:stretch>
        </p:blipFill>
        <p:spPr>
          <a:xfrm>
            <a:off x="152399" y="2705643"/>
            <a:ext cx="6530906" cy="1867062"/>
          </a:xfrm>
          <a:prstGeom prst="rect">
            <a:avLst/>
          </a:prstGeom>
        </p:spPr>
      </p:pic>
      <p:pic>
        <p:nvPicPr>
          <p:cNvPr id="6" name="Picture 5">
            <a:extLst>
              <a:ext uri="{FF2B5EF4-FFF2-40B4-BE49-F238E27FC236}">
                <a16:creationId xmlns:a16="http://schemas.microsoft.com/office/drawing/2014/main" id="{C463D15B-C37C-99D8-56F4-FF0FD5A5EC12}"/>
              </a:ext>
            </a:extLst>
          </p:cNvPr>
          <p:cNvPicPr>
            <a:picLocks noChangeAspect="1"/>
          </p:cNvPicPr>
          <p:nvPr/>
        </p:nvPicPr>
        <p:blipFill>
          <a:blip r:embed="rId3"/>
          <a:stretch>
            <a:fillRect/>
          </a:stretch>
        </p:blipFill>
        <p:spPr>
          <a:xfrm>
            <a:off x="7208616" y="2816258"/>
            <a:ext cx="4305673" cy="1638442"/>
          </a:xfrm>
          <a:prstGeom prst="rect">
            <a:avLst/>
          </a:prstGeom>
        </p:spPr>
      </p:pic>
      <p:pic>
        <p:nvPicPr>
          <p:cNvPr id="8" name="Picture 7">
            <a:extLst>
              <a:ext uri="{FF2B5EF4-FFF2-40B4-BE49-F238E27FC236}">
                <a16:creationId xmlns:a16="http://schemas.microsoft.com/office/drawing/2014/main" id="{CD4CE810-1B0D-8F29-6DDB-4237A3063872}"/>
              </a:ext>
            </a:extLst>
          </p:cNvPr>
          <p:cNvPicPr>
            <a:picLocks noChangeAspect="1"/>
          </p:cNvPicPr>
          <p:nvPr/>
        </p:nvPicPr>
        <p:blipFill>
          <a:blip r:embed="rId4"/>
          <a:stretch>
            <a:fillRect/>
          </a:stretch>
        </p:blipFill>
        <p:spPr>
          <a:xfrm>
            <a:off x="601504" y="4619952"/>
            <a:ext cx="10988992" cy="2027096"/>
          </a:xfrm>
          <a:prstGeom prst="rect">
            <a:avLst/>
          </a:prstGeom>
        </p:spPr>
      </p:pic>
    </p:spTree>
    <p:extLst>
      <p:ext uri="{BB962C8B-B14F-4D97-AF65-F5344CB8AC3E}">
        <p14:creationId xmlns:p14="http://schemas.microsoft.com/office/powerpoint/2010/main" val="159408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1366</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Calibri Light</vt:lpstr>
      <vt:lpstr>Cambria Math</vt:lpstr>
      <vt:lpstr>Flow Block</vt:lpstr>
      <vt:lpstr>ui-monospace</vt:lpstr>
      <vt:lpstr>Office Theme</vt:lpstr>
      <vt:lpstr>Sumă de control (Checksum)</vt:lpstr>
      <vt:lpstr>Comunicarea datelor între dispozitive.</vt:lpstr>
      <vt:lpstr>PowerPoint Presentation</vt:lpstr>
      <vt:lpstr>PowerPoint Presentation</vt:lpstr>
      <vt:lpstr>PowerPoint Presentation</vt:lpstr>
      <vt:lpstr>Descriere algoritm de generare a tabelelor de cautare (Look-up Tables) si a CRC-ului propriu zis.</vt:lpstr>
      <vt:lpstr>PowerPoint Presentation</vt:lpstr>
      <vt:lpstr>PowerPoint Presentation</vt:lpstr>
      <vt:lpstr>PowerPoint Presentation</vt:lpstr>
      <vt:lpstr>PowerPoint Presentation</vt:lpstr>
      <vt:lpstr>Eficacitatea detecției de erori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Sumă de control (Checksum)</dc:title>
  <dc:creator>Rares Adrian</dc:creator>
  <cp:lastModifiedBy>Rares Adrian</cp:lastModifiedBy>
  <cp:revision>31</cp:revision>
  <dcterms:created xsi:type="dcterms:W3CDTF">2022-04-02T10:46:31Z</dcterms:created>
  <dcterms:modified xsi:type="dcterms:W3CDTF">2022-05-12T11:27:41Z</dcterms:modified>
</cp:coreProperties>
</file>