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84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6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15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23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07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866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259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75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63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0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41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3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43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75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1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02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8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7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1292648"/>
          </a:xfrm>
        </p:spPr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Greek Legends</a:t>
            </a:r>
            <a:r>
              <a:rPr lang="en-US" sz="2000" dirty="0" smtClean="0">
                <a:latin typeface="Garamond" panose="02020404030301010803" pitchFamily="18" charset="0"/>
              </a:rPr>
              <a:t/>
            </a:r>
            <a:br>
              <a:rPr lang="en-US" sz="2000" dirty="0" smtClean="0">
                <a:latin typeface="Garamond" panose="02020404030301010803" pitchFamily="18" charset="0"/>
              </a:rPr>
            </a:br>
            <a:r>
              <a:rPr lang="en-US" sz="2000" dirty="0" smtClean="0">
                <a:latin typeface="Garamond" panose="02020404030301010803" pitchFamily="18" charset="0"/>
              </a:rPr>
              <a:t/>
            </a:r>
            <a:br>
              <a:rPr lang="en-US" sz="2000" dirty="0" smtClean="0">
                <a:latin typeface="Garamond" panose="02020404030301010803" pitchFamily="18" charset="0"/>
              </a:rPr>
            </a:br>
            <a:r>
              <a:rPr lang="en-US" sz="2000" dirty="0" smtClean="0">
                <a:latin typeface="Garamond" panose="02020404030301010803" pitchFamily="18" charset="0"/>
              </a:rPr>
              <a:t>TALES OF THE MAZE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7" y="3727268"/>
            <a:ext cx="6815669" cy="1584960"/>
          </a:xfrm>
        </p:spPr>
        <p:txBody>
          <a:bodyPr numCol="2">
            <a:normAutofit/>
          </a:bodyPr>
          <a:lstStyle/>
          <a:p>
            <a:pPr marL="457200" indent="-457200">
              <a:buAutoNum type="arabicPeriod"/>
            </a:pPr>
            <a:r>
              <a:rPr lang="en-US" b="1" i="1" dirty="0" err="1" smtClean="0">
                <a:solidFill>
                  <a:srgbClr val="002060"/>
                </a:solidFill>
              </a:rPr>
              <a:t>Echipa</a:t>
            </a:r>
            <a:r>
              <a:rPr lang="en-US" dirty="0" smtClean="0"/>
              <a:t> </a:t>
            </a:r>
          </a:p>
          <a:p>
            <a:pPr marL="457200" indent="-457200">
              <a:buAutoNum type="arabicPeriod"/>
            </a:pPr>
            <a:r>
              <a:rPr lang="en-US" b="1" i="1" dirty="0" err="1" smtClean="0">
                <a:solidFill>
                  <a:srgbClr val="002060"/>
                </a:solidFill>
              </a:rPr>
              <a:t>Scenariul</a:t>
            </a:r>
            <a:r>
              <a:rPr lang="en-US" b="1" i="1" dirty="0" smtClean="0"/>
              <a:t> </a:t>
            </a:r>
            <a:r>
              <a:rPr lang="en-US" dirty="0"/>
              <a:t>(</a:t>
            </a:r>
            <a:r>
              <a:rPr lang="en-US" dirty="0" err="1"/>
              <a:t>ideea</a:t>
            </a:r>
            <a:r>
              <a:rPr lang="en-US" dirty="0"/>
              <a:t>, </a:t>
            </a:r>
            <a:r>
              <a:rPr lang="en-US" dirty="0" err="1" smtClean="0"/>
              <a:t>executia</a:t>
            </a:r>
            <a:r>
              <a:rPr lang="en-US" dirty="0" smtClean="0"/>
              <a:t>)</a:t>
            </a:r>
            <a:endParaRPr lang="en-US" b="1" i="1" dirty="0" smtClean="0">
              <a:solidFill>
                <a:srgbClr val="002060"/>
              </a:solidFill>
            </a:endParaRPr>
          </a:p>
          <a:p>
            <a:pPr marL="457200" indent="-457200">
              <a:buAutoNum type="arabicPeriod"/>
            </a:pPr>
            <a:r>
              <a:rPr lang="en-US" b="1" i="1" dirty="0" err="1" smtClean="0">
                <a:solidFill>
                  <a:srgbClr val="002060"/>
                </a:solidFill>
              </a:rPr>
              <a:t>Algoritmul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>
                <a:solidFill>
                  <a:srgbClr val="002060"/>
                </a:solidFill>
              </a:rPr>
              <a:t>folosit</a:t>
            </a:r>
            <a:endParaRPr lang="en-US" b="1" i="1" dirty="0">
              <a:solidFill>
                <a:srgbClr val="002060"/>
              </a:solidFill>
            </a:endParaRPr>
          </a:p>
          <a:p>
            <a:pPr marL="457200" indent="-457200">
              <a:buAutoNum type="arabicPeriod"/>
            </a:pPr>
            <a:r>
              <a:rPr lang="en-US" b="1" i="1" dirty="0" err="1" smtClean="0">
                <a:solidFill>
                  <a:srgbClr val="002060"/>
                </a:solidFill>
              </a:rPr>
              <a:t>Elemente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>
                <a:solidFill>
                  <a:srgbClr val="002060"/>
                </a:solidFill>
              </a:rPr>
              <a:t>de </a:t>
            </a:r>
            <a:r>
              <a:rPr lang="en-US" b="1" i="1" dirty="0" err="1">
                <a:solidFill>
                  <a:srgbClr val="002060"/>
                </a:solidFill>
              </a:rPr>
              <a:t>executie</a:t>
            </a:r>
            <a:endParaRPr lang="en-US" b="1" i="1" dirty="0">
              <a:solidFill>
                <a:srgbClr val="002060"/>
              </a:solidFill>
            </a:endParaRPr>
          </a:p>
          <a:p>
            <a:pPr marL="457200" indent="-457200">
              <a:buAutoNum type="arabicPeriod"/>
            </a:pPr>
            <a:r>
              <a:rPr lang="en-US" b="1" i="1" dirty="0" err="1">
                <a:solidFill>
                  <a:srgbClr val="002060"/>
                </a:solidFill>
              </a:rPr>
              <a:t>Observatii</a:t>
            </a:r>
            <a:r>
              <a:rPr lang="en-US" b="1" i="1" dirty="0">
                <a:solidFill>
                  <a:srgbClr val="002060"/>
                </a:solidFill>
              </a:rPr>
              <a:t> finale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46334" y="3163780"/>
            <a:ext cx="270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Puncte</a:t>
            </a:r>
            <a:r>
              <a:rPr lang="en-US" dirty="0"/>
              <a:t> </a:t>
            </a:r>
            <a:r>
              <a:rPr lang="en-US" dirty="0" err="1"/>
              <a:t>atinse</a:t>
            </a:r>
            <a:r>
              <a:rPr lang="en-US" dirty="0"/>
              <a:t> in </a:t>
            </a:r>
            <a:r>
              <a:rPr lang="en-US" dirty="0" err="1"/>
              <a:t>prezentare</a:t>
            </a:r>
            <a:r>
              <a:rPr lang="en-US" dirty="0"/>
              <a:t>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9954" y="5547360"/>
            <a:ext cx="6357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cap="all" dirty="0"/>
              <a:t>COMPETITIE JAVA </a:t>
            </a:r>
            <a:endParaRPr lang="it-IT" b="1" cap="all" dirty="0" smtClean="0"/>
          </a:p>
          <a:p>
            <a:pPr algn="ctr"/>
            <a:r>
              <a:rPr lang="it-IT" b="1" cap="all" dirty="0" smtClean="0"/>
              <a:t> </a:t>
            </a:r>
            <a:r>
              <a:rPr lang="it-IT" b="1" cap="all" dirty="0"/>
              <a:t>PROGRAMEAZA IN GREENFOOT PENTRU LICEU</a:t>
            </a:r>
            <a:endParaRPr lang="it-IT" cap="al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3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750"/>
                            </p:stCondLst>
                            <p:childTnLst>
                              <p:par>
                                <p:cTn id="20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250"/>
                            </p:stCondLst>
                            <p:childTnLst>
                              <p:par>
                                <p:cTn id="24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750"/>
                            </p:stCondLst>
                            <p:childTnLst>
                              <p:par>
                                <p:cTn id="28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250"/>
                            </p:stCondLst>
                            <p:childTnLst>
                              <p:par>
                                <p:cTn id="32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Garamond" panose="02020404030301010803" pitchFamily="18" charset="0"/>
              </a:rPr>
              <a:t>Echipa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6951616" cy="3318936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Pana </a:t>
            </a:r>
            <a:r>
              <a:rPr lang="en-US" b="1" i="1" dirty="0" err="1">
                <a:solidFill>
                  <a:srgbClr val="C00000"/>
                </a:solidFill>
              </a:rPr>
              <a:t>Dragos</a:t>
            </a:r>
            <a:r>
              <a:rPr lang="en-US" b="1" i="1" dirty="0">
                <a:solidFill>
                  <a:srgbClr val="C00000"/>
                </a:solidFill>
              </a:rPr>
              <a:t> Adrian - 15 </a:t>
            </a:r>
            <a:r>
              <a:rPr lang="en-US" b="1" i="1" dirty="0" err="1">
                <a:solidFill>
                  <a:srgbClr val="C00000"/>
                </a:solidFill>
              </a:rPr>
              <a:t>ani</a:t>
            </a:r>
            <a:r>
              <a:rPr lang="en-US" b="1" i="1" dirty="0">
                <a:solidFill>
                  <a:srgbClr val="C00000"/>
                </a:solidFill>
              </a:rPr>
              <a:t> - </a:t>
            </a:r>
            <a:r>
              <a:rPr lang="en-US" b="1" i="1" dirty="0" err="1">
                <a:solidFill>
                  <a:srgbClr val="C00000"/>
                </a:solidFill>
              </a:rPr>
              <a:t>clasa</a:t>
            </a:r>
            <a:r>
              <a:rPr lang="en-US" b="1" i="1" dirty="0">
                <a:solidFill>
                  <a:srgbClr val="C00000"/>
                </a:solidFill>
              </a:rPr>
              <a:t> a 9-a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 smtClean="0">
                <a:solidFill>
                  <a:schemeClr val="tx1"/>
                </a:solidFill>
              </a:rPr>
              <a:t>realizat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toata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partea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programare</a:t>
            </a:r>
            <a:r>
              <a:rPr lang="en-US" dirty="0" smtClean="0">
                <a:solidFill>
                  <a:schemeClr val="tx1"/>
                </a:solidFill>
              </a:rPr>
              <a:t> a </a:t>
            </a:r>
            <a:r>
              <a:rPr lang="en-US" dirty="0" err="1" smtClean="0">
                <a:solidFill>
                  <a:schemeClr val="tx1"/>
                </a:solidFill>
              </a:rPr>
              <a:t>proiectului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incluzand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crearea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caracterelor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dirty="0" err="1" smtClean="0">
                <a:solidFill>
                  <a:schemeClr val="tx1"/>
                </a:solidFill>
              </a:rPr>
              <a:t>PhotoShop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contribuit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ideea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initiala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 smtClean="0">
                <a:solidFill>
                  <a:schemeClr val="tx1"/>
                </a:solidFill>
              </a:rPr>
              <a:t>jocului</a:t>
            </a:r>
            <a:endParaRPr lang="en-US" i="1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Avram </a:t>
            </a:r>
            <a:r>
              <a:rPr lang="en-US" b="1" i="1" dirty="0">
                <a:solidFill>
                  <a:srgbClr val="C00000"/>
                </a:solidFill>
              </a:rPr>
              <a:t>Rares Stefan – 15 </a:t>
            </a:r>
            <a:r>
              <a:rPr lang="en-US" b="1" i="1" dirty="0" err="1">
                <a:solidFill>
                  <a:srgbClr val="C00000"/>
                </a:solidFill>
              </a:rPr>
              <a:t>ani</a:t>
            </a:r>
            <a:r>
              <a:rPr lang="en-US" b="1" i="1" dirty="0">
                <a:solidFill>
                  <a:srgbClr val="C00000"/>
                </a:solidFill>
              </a:rPr>
              <a:t> – </a:t>
            </a:r>
            <a:r>
              <a:rPr lang="en-US" b="1" i="1" dirty="0" err="1">
                <a:solidFill>
                  <a:srgbClr val="C00000"/>
                </a:solidFill>
              </a:rPr>
              <a:t>clasa</a:t>
            </a:r>
            <a:r>
              <a:rPr lang="en-US" b="1" i="1" dirty="0">
                <a:solidFill>
                  <a:srgbClr val="C00000"/>
                </a:solidFill>
              </a:rPr>
              <a:t> a 9-a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realizat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documentatia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prezentarea</a:t>
            </a:r>
            <a:r>
              <a:rPr lang="en-US" dirty="0" smtClean="0">
                <a:solidFill>
                  <a:schemeClr val="tx1"/>
                </a:solidFill>
              </a:rPr>
              <a:t> PowerPoint a </a:t>
            </a:r>
            <a:r>
              <a:rPr lang="en-US" dirty="0" err="1" smtClean="0">
                <a:solidFill>
                  <a:schemeClr val="tx1"/>
                </a:solidFill>
              </a:rPr>
              <a:t>proiectului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err="1" smtClean="0">
                <a:solidFill>
                  <a:schemeClr val="tx1"/>
                </a:solidFill>
              </a:rPr>
              <a:t>contribuit</a:t>
            </a:r>
            <a:r>
              <a:rPr lang="en-US" dirty="0" smtClean="0">
                <a:solidFill>
                  <a:schemeClr val="tx1"/>
                </a:solidFill>
              </a:rPr>
              <a:t> la </a:t>
            </a:r>
            <a:r>
              <a:rPr lang="en-US" dirty="0" err="1" smtClean="0">
                <a:solidFill>
                  <a:schemeClr val="tx1"/>
                </a:solidFill>
              </a:rPr>
              <a:t>ideea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initiala</a:t>
            </a:r>
            <a:r>
              <a:rPr lang="en-US" dirty="0" smtClean="0">
                <a:solidFill>
                  <a:schemeClr val="tx1"/>
                </a:solidFill>
              </a:rPr>
              <a:t> a </a:t>
            </a:r>
            <a:r>
              <a:rPr lang="en-US" dirty="0" err="1" smtClean="0">
                <a:solidFill>
                  <a:schemeClr val="tx1"/>
                </a:solidFill>
              </a:rPr>
              <a:t>jocului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29" y="2399053"/>
            <a:ext cx="1508592" cy="1928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29" y="4440570"/>
            <a:ext cx="1508592" cy="194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726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Garamond" panose="02020404030301010803" pitchFamily="18" charset="0"/>
              </a:rPr>
              <a:t>Scenariul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95822"/>
          </a:xfrm>
        </p:spPr>
        <p:txBody>
          <a:bodyPr numCol="1">
            <a:normAutofit fontScale="40000" lnSpcReduction="20000"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          </a:t>
            </a:r>
            <a:r>
              <a:rPr lang="en-US" sz="6000" dirty="0" err="1" smtClean="0">
                <a:solidFill>
                  <a:srgbClr val="FF0000"/>
                </a:solidFill>
              </a:rPr>
              <a:t>Ideea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proiectului</a:t>
            </a:r>
            <a:r>
              <a:rPr lang="en-US" sz="6000" dirty="0" smtClean="0">
                <a:solidFill>
                  <a:schemeClr val="tx1"/>
                </a:solidFill>
              </a:rPr>
              <a:t> a </a:t>
            </a:r>
            <a:r>
              <a:rPr lang="en-US" sz="6000" dirty="0" err="1" smtClean="0">
                <a:solidFill>
                  <a:schemeClr val="tx1"/>
                </a:solidFill>
              </a:rPr>
              <a:t>pornit</a:t>
            </a:r>
            <a:r>
              <a:rPr lang="en-US" sz="6000" dirty="0" smtClean="0">
                <a:solidFill>
                  <a:schemeClr val="tx1"/>
                </a:solidFill>
              </a:rPr>
              <a:t> de la </a:t>
            </a:r>
            <a:r>
              <a:rPr lang="en-US" sz="6000" dirty="0" err="1" smtClean="0">
                <a:solidFill>
                  <a:schemeClr val="tx1"/>
                </a:solidFill>
              </a:rPr>
              <a:t>simpla</a:t>
            </a:r>
            <a:r>
              <a:rPr lang="en-US" sz="6000" dirty="0" smtClean="0">
                <a:solidFill>
                  <a:schemeClr val="tx1"/>
                </a:solidFill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</a:rPr>
              <a:t>rememorare</a:t>
            </a:r>
            <a:r>
              <a:rPr lang="en-US" sz="6000" dirty="0" smtClean="0">
                <a:solidFill>
                  <a:schemeClr val="tx1"/>
                </a:solidFill>
              </a:rPr>
              <a:t> a </a:t>
            </a:r>
            <a:r>
              <a:rPr lang="en-US" sz="6000" dirty="0" err="1" smtClean="0">
                <a:solidFill>
                  <a:schemeClr val="tx1"/>
                </a:solidFill>
              </a:rPr>
              <a:t>legendelor</a:t>
            </a:r>
            <a:r>
              <a:rPr lang="en-US" sz="6000" dirty="0" smtClean="0">
                <a:solidFill>
                  <a:schemeClr val="tx1"/>
                </a:solidFill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</a:rPr>
              <a:t>grecesti</a:t>
            </a:r>
            <a:r>
              <a:rPr lang="en-US" sz="6000" dirty="0" smtClean="0">
                <a:solidFill>
                  <a:schemeClr val="tx1"/>
                </a:solidFill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</a:rPr>
              <a:t>antice</a:t>
            </a:r>
            <a:r>
              <a:rPr lang="en-US" sz="6000" dirty="0" smtClean="0">
                <a:solidFill>
                  <a:schemeClr val="tx1"/>
                </a:solidFill>
              </a:rPr>
              <a:t>, </a:t>
            </a:r>
            <a:r>
              <a:rPr lang="en-US" sz="6000" dirty="0" err="1" smtClean="0">
                <a:solidFill>
                  <a:schemeClr val="tx1"/>
                </a:solidFill>
              </a:rPr>
              <a:t>pe</a:t>
            </a:r>
            <a:r>
              <a:rPr lang="en-US" sz="6000" dirty="0" smtClean="0">
                <a:solidFill>
                  <a:schemeClr val="tx1"/>
                </a:solidFill>
              </a:rPr>
              <a:t> care </a:t>
            </a:r>
            <a:r>
              <a:rPr lang="en-US" sz="6000" dirty="0" err="1" smtClean="0">
                <a:solidFill>
                  <a:schemeClr val="tx1"/>
                </a:solidFill>
              </a:rPr>
              <a:t>amandoi</a:t>
            </a:r>
            <a:r>
              <a:rPr lang="en-US" sz="6000" dirty="0" smtClean="0">
                <a:solidFill>
                  <a:schemeClr val="tx1"/>
                </a:solidFill>
              </a:rPr>
              <a:t> le </a:t>
            </a:r>
            <a:r>
              <a:rPr lang="en-US" sz="6000" dirty="0" err="1" smtClean="0">
                <a:solidFill>
                  <a:schemeClr val="tx1"/>
                </a:solidFill>
              </a:rPr>
              <a:t>indragim</a:t>
            </a:r>
            <a:r>
              <a:rPr lang="en-US" sz="6000" dirty="0" smtClean="0">
                <a:solidFill>
                  <a:schemeClr val="tx1"/>
                </a:solidFill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</a:rPr>
              <a:t>foarte</a:t>
            </a:r>
            <a:r>
              <a:rPr lang="en-US" sz="6000" dirty="0" smtClean="0">
                <a:solidFill>
                  <a:schemeClr val="tx1"/>
                </a:solidFill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</a:rPr>
              <a:t>mult</a:t>
            </a:r>
            <a:r>
              <a:rPr lang="en-US" sz="6000" dirty="0" smtClean="0">
                <a:solidFill>
                  <a:schemeClr val="tx1"/>
                </a:solidFill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</a:rPr>
              <a:t>inca</a:t>
            </a:r>
            <a:r>
              <a:rPr lang="en-US" sz="6000" dirty="0" smtClean="0">
                <a:solidFill>
                  <a:schemeClr val="tx1"/>
                </a:solidFill>
              </a:rPr>
              <a:t> din </a:t>
            </a:r>
            <a:r>
              <a:rPr lang="en-US" sz="6000" dirty="0" err="1" smtClean="0">
                <a:solidFill>
                  <a:schemeClr val="tx1"/>
                </a:solidFill>
              </a:rPr>
              <a:t>copilarie</a:t>
            </a:r>
            <a:r>
              <a:rPr lang="en-US" sz="6000" dirty="0" smtClean="0">
                <a:solidFill>
                  <a:schemeClr val="tx1"/>
                </a:solidFill>
              </a:rPr>
              <a:t>. A </a:t>
            </a:r>
            <a:r>
              <a:rPr lang="en-US" sz="6000" dirty="0" err="1" smtClean="0">
                <a:solidFill>
                  <a:schemeClr val="tx1"/>
                </a:solidFill>
              </a:rPr>
              <a:t>devenit</a:t>
            </a:r>
            <a:r>
              <a:rPr lang="en-US" sz="6000" dirty="0" smtClean="0">
                <a:solidFill>
                  <a:schemeClr val="tx1"/>
                </a:solidFill>
              </a:rPr>
              <a:t> un bun </a:t>
            </a:r>
            <a:r>
              <a:rPr lang="en-US" sz="6000" dirty="0" err="1" smtClean="0">
                <a:solidFill>
                  <a:schemeClr val="tx1"/>
                </a:solidFill>
              </a:rPr>
              <a:t>punct</a:t>
            </a:r>
            <a:r>
              <a:rPr lang="en-US" sz="6000" dirty="0" smtClean="0">
                <a:solidFill>
                  <a:schemeClr val="tx1"/>
                </a:solidFill>
              </a:rPr>
              <a:t> de </a:t>
            </a:r>
            <a:r>
              <a:rPr lang="en-US" sz="6000" dirty="0" err="1" smtClean="0">
                <a:solidFill>
                  <a:schemeClr val="tx1"/>
                </a:solidFill>
              </a:rPr>
              <a:t>plecare</a:t>
            </a:r>
            <a:r>
              <a:rPr lang="en-US" sz="6000" dirty="0" smtClean="0">
                <a:solidFill>
                  <a:schemeClr val="tx1"/>
                </a:solidFill>
              </a:rPr>
              <a:t>, </a:t>
            </a:r>
            <a:r>
              <a:rPr lang="en-US" sz="6000" dirty="0" err="1" smtClean="0">
                <a:solidFill>
                  <a:schemeClr val="tx1"/>
                </a:solidFill>
              </a:rPr>
              <a:t>pe</a:t>
            </a:r>
            <a:r>
              <a:rPr lang="en-US" sz="6000" dirty="0" smtClean="0">
                <a:solidFill>
                  <a:schemeClr val="tx1"/>
                </a:solidFill>
              </a:rPr>
              <a:t> care, </a:t>
            </a:r>
            <a:r>
              <a:rPr lang="en-US" sz="6000" dirty="0" err="1" smtClean="0">
                <a:solidFill>
                  <a:schemeClr val="tx1"/>
                </a:solidFill>
              </a:rPr>
              <a:t>dupa</a:t>
            </a:r>
            <a:r>
              <a:rPr lang="en-US" sz="6000" dirty="0" smtClean="0">
                <a:solidFill>
                  <a:schemeClr val="tx1"/>
                </a:solidFill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</a:rPr>
              <a:t>ce</a:t>
            </a:r>
            <a:r>
              <a:rPr lang="en-US" sz="6000" dirty="0" smtClean="0">
                <a:solidFill>
                  <a:schemeClr val="tx1"/>
                </a:solidFill>
              </a:rPr>
              <a:t> am </a:t>
            </a:r>
            <a:r>
              <a:rPr lang="en-US" sz="6000" dirty="0" err="1" smtClean="0">
                <a:solidFill>
                  <a:schemeClr val="tx1"/>
                </a:solidFill>
              </a:rPr>
              <a:t>vorbit</a:t>
            </a:r>
            <a:r>
              <a:rPr lang="en-US" sz="6000" dirty="0" smtClean="0">
                <a:solidFill>
                  <a:schemeClr val="tx1"/>
                </a:solidFill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</a:rPr>
              <a:t>si</a:t>
            </a:r>
            <a:r>
              <a:rPr lang="en-US" sz="6000" dirty="0" smtClean="0">
                <a:solidFill>
                  <a:schemeClr val="tx1"/>
                </a:solidFill>
              </a:rPr>
              <a:t> ne-am </a:t>
            </a:r>
            <a:r>
              <a:rPr lang="en-US" sz="6000" dirty="0" err="1" smtClean="0">
                <a:solidFill>
                  <a:schemeClr val="tx1"/>
                </a:solidFill>
              </a:rPr>
              <a:t>consultat</a:t>
            </a:r>
            <a:r>
              <a:rPr lang="en-US" sz="6000" dirty="0" smtClean="0">
                <a:solidFill>
                  <a:schemeClr val="tx1"/>
                </a:solidFill>
              </a:rPr>
              <a:t> cu </a:t>
            </a:r>
            <a:r>
              <a:rPr lang="en-US" sz="6000" dirty="0" err="1" smtClean="0">
                <a:solidFill>
                  <a:schemeClr val="tx1"/>
                </a:solidFill>
              </a:rPr>
              <a:t>profesorul</a:t>
            </a:r>
            <a:r>
              <a:rPr lang="en-US" sz="6000" dirty="0" smtClean="0">
                <a:solidFill>
                  <a:schemeClr val="tx1"/>
                </a:solidFill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</a:rPr>
              <a:t>nostru</a:t>
            </a:r>
            <a:r>
              <a:rPr lang="en-US" sz="6000" dirty="0" smtClean="0">
                <a:solidFill>
                  <a:schemeClr val="tx1"/>
                </a:solidFill>
              </a:rPr>
              <a:t>, </a:t>
            </a:r>
            <a:r>
              <a:rPr lang="en-US" sz="6000" dirty="0" err="1" smtClean="0">
                <a:solidFill>
                  <a:schemeClr val="tx1"/>
                </a:solidFill>
              </a:rPr>
              <a:t>dna</a:t>
            </a:r>
            <a:r>
              <a:rPr lang="en-US" sz="6000" dirty="0" smtClean="0">
                <a:solidFill>
                  <a:schemeClr val="tx1"/>
                </a:solidFill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</a:rPr>
              <a:t>Violeta</a:t>
            </a:r>
            <a:r>
              <a:rPr lang="en-US" sz="6000" dirty="0" smtClean="0">
                <a:solidFill>
                  <a:schemeClr val="tx1"/>
                </a:solidFill>
              </a:rPr>
              <a:t> Maria </a:t>
            </a:r>
            <a:r>
              <a:rPr lang="en-US" sz="6000" dirty="0" err="1" smtClean="0">
                <a:solidFill>
                  <a:schemeClr val="tx1"/>
                </a:solidFill>
              </a:rPr>
              <a:t>Visinescu</a:t>
            </a:r>
            <a:r>
              <a:rPr lang="en-US" sz="6000" dirty="0" smtClean="0">
                <a:solidFill>
                  <a:schemeClr val="tx1"/>
                </a:solidFill>
              </a:rPr>
              <a:t>, l-am pus in </a:t>
            </a:r>
            <a:r>
              <a:rPr lang="en-US" sz="6000" dirty="0" err="1" smtClean="0">
                <a:solidFill>
                  <a:schemeClr val="tx1"/>
                </a:solidFill>
              </a:rPr>
              <a:t>valoare</a:t>
            </a:r>
            <a:r>
              <a:rPr lang="en-US" sz="6000" dirty="0" smtClean="0">
                <a:solidFill>
                  <a:schemeClr val="tx1"/>
                </a:solidFill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</a:rPr>
              <a:t>prin</a:t>
            </a:r>
            <a:r>
              <a:rPr lang="en-US" sz="6000" dirty="0" smtClean="0">
                <a:solidFill>
                  <a:schemeClr val="tx1"/>
                </a:solidFill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</a:rPr>
              <a:t>proiectul</a:t>
            </a:r>
            <a:r>
              <a:rPr lang="en-US" sz="6000" dirty="0" smtClean="0">
                <a:solidFill>
                  <a:schemeClr val="tx1"/>
                </a:solidFill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</a:rPr>
              <a:t>nostru</a:t>
            </a:r>
            <a:r>
              <a:rPr lang="en-US" sz="6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6000" dirty="0" smtClean="0"/>
              <a:t>         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Executia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smtClean="0">
                <a:solidFill>
                  <a:schemeClr val="tx1"/>
                </a:solidFill>
              </a:rPr>
              <a:t>a </a:t>
            </a:r>
            <a:r>
              <a:rPr lang="en-US" sz="6000" dirty="0" err="1" smtClean="0">
                <a:solidFill>
                  <a:schemeClr val="tx1"/>
                </a:solidFill>
              </a:rPr>
              <a:t>constat</a:t>
            </a:r>
            <a:r>
              <a:rPr lang="en-US" sz="6000" dirty="0" smtClean="0">
                <a:solidFill>
                  <a:schemeClr val="tx1"/>
                </a:solidFill>
              </a:rPr>
              <a:t> in </a:t>
            </a:r>
            <a:r>
              <a:rPr lang="en-US" sz="6000" dirty="0" err="1" smtClean="0">
                <a:solidFill>
                  <a:schemeClr val="tx1"/>
                </a:solidFill>
              </a:rPr>
              <a:t>crearea</a:t>
            </a:r>
            <a:r>
              <a:rPr lang="en-US" sz="6000" dirty="0" smtClean="0">
                <a:solidFill>
                  <a:schemeClr val="tx1"/>
                </a:solidFill>
              </a:rPr>
              <a:t> a </a:t>
            </a:r>
            <a:r>
              <a:rPr lang="en-US" sz="6000" dirty="0" err="1" smtClean="0">
                <a:solidFill>
                  <a:schemeClr val="tx1"/>
                </a:solidFill>
              </a:rPr>
              <a:t>cateva</a:t>
            </a:r>
            <a:r>
              <a:rPr lang="en-US" sz="6000" dirty="0" smtClean="0">
                <a:solidFill>
                  <a:schemeClr val="tx1"/>
                </a:solidFill>
              </a:rPr>
              <a:t> mini-</a:t>
            </a:r>
            <a:r>
              <a:rPr lang="en-US" sz="6000" dirty="0" err="1" smtClean="0">
                <a:solidFill>
                  <a:schemeClr val="tx1"/>
                </a:solidFill>
              </a:rPr>
              <a:t>jocuri</a:t>
            </a:r>
            <a:r>
              <a:rPr lang="en-US" sz="6000" dirty="0" smtClean="0">
                <a:solidFill>
                  <a:schemeClr val="tx1"/>
                </a:solidFill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</a:rPr>
              <a:t>incluse</a:t>
            </a:r>
            <a:r>
              <a:rPr lang="en-US" sz="6000" dirty="0" smtClean="0">
                <a:solidFill>
                  <a:schemeClr val="tx1"/>
                </a:solidFill>
              </a:rPr>
              <a:t> in </a:t>
            </a:r>
            <a:r>
              <a:rPr lang="en-US" sz="6000" dirty="0" err="1" smtClean="0">
                <a:solidFill>
                  <a:schemeClr val="tx1"/>
                </a:solidFill>
              </a:rPr>
              <a:t>proiectul</a:t>
            </a:r>
            <a:r>
              <a:rPr lang="en-US" sz="6000" dirty="0" smtClean="0">
                <a:solidFill>
                  <a:schemeClr val="tx1"/>
                </a:solidFill>
              </a:rPr>
              <a:t> mare, </a:t>
            </a:r>
            <a:r>
              <a:rPr lang="en-US" sz="6000" dirty="0" err="1" smtClean="0">
                <a:solidFill>
                  <a:schemeClr val="tx1"/>
                </a:solidFill>
              </a:rPr>
              <a:t>toate</a:t>
            </a:r>
            <a:r>
              <a:rPr lang="en-US" sz="6000" dirty="0" smtClean="0">
                <a:solidFill>
                  <a:schemeClr val="tx1"/>
                </a:solidFill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</a:rPr>
              <a:t>inspirate</a:t>
            </a:r>
            <a:r>
              <a:rPr lang="en-US" sz="6000" dirty="0" smtClean="0">
                <a:solidFill>
                  <a:schemeClr val="tx1"/>
                </a:solidFill>
              </a:rPr>
              <a:t> din </a:t>
            </a:r>
            <a:r>
              <a:rPr lang="en-US" sz="6000" dirty="0" err="1" smtClean="0">
                <a:solidFill>
                  <a:schemeClr val="tx1"/>
                </a:solidFill>
              </a:rPr>
              <a:t>legendele</a:t>
            </a:r>
            <a:r>
              <a:rPr lang="en-US" sz="6000" dirty="0" smtClean="0">
                <a:solidFill>
                  <a:schemeClr val="tx1"/>
                </a:solidFill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</a:rPr>
              <a:t>grecesti</a:t>
            </a:r>
            <a:r>
              <a:rPr lang="en-US" sz="6000" dirty="0" smtClean="0">
                <a:solidFill>
                  <a:schemeClr val="tx1"/>
                </a:solidFill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</a:rPr>
              <a:t>cunoscute</a:t>
            </a:r>
            <a:r>
              <a:rPr lang="en-US" sz="6000" dirty="0" smtClean="0">
                <a:solidFill>
                  <a:schemeClr val="tx1"/>
                </a:solidFill>
              </a:rPr>
              <a:t> de </a:t>
            </a:r>
            <a:r>
              <a:rPr lang="en-US" sz="6000" dirty="0" err="1" smtClean="0">
                <a:solidFill>
                  <a:schemeClr val="tx1"/>
                </a:solidFill>
              </a:rPr>
              <a:t>noi</a:t>
            </a:r>
            <a:r>
              <a:rPr lang="en-US" sz="6000" dirty="0" smtClean="0">
                <a:solidFill>
                  <a:schemeClr val="tx1"/>
                </a:solidFill>
              </a:rPr>
              <a:t>: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6000" dirty="0" smtClean="0">
                <a:solidFill>
                  <a:schemeClr val="tx1"/>
                </a:solidFill>
              </a:rPr>
              <a:t>“</a:t>
            </a:r>
            <a:r>
              <a:rPr lang="en-US" sz="6000" dirty="0" err="1" smtClean="0">
                <a:solidFill>
                  <a:schemeClr val="tx1"/>
                </a:solidFill>
              </a:rPr>
              <a:t>Tezeu</a:t>
            </a:r>
            <a:r>
              <a:rPr lang="en-US" sz="6000" dirty="0" smtClean="0">
                <a:solidFill>
                  <a:schemeClr val="tx1"/>
                </a:solidFill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</a:rPr>
              <a:t>si</a:t>
            </a:r>
            <a:r>
              <a:rPr lang="en-US" sz="6000" dirty="0" smtClean="0">
                <a:solidFill>
                  <a:schemeClr val="tx1"/>
                </a:solidFill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</a:rPr>
              <a:t>Minotaurul</a:t>
            </a:r>
            <a:r>
              <a:rPr lang="en-US" sz="6000" dirty="0" smtClean="0">
                <a:solidFill>
                  <a:schemeClr val="tx1"/>
                </a:solidFill>
              </a:rPr>
              <a:t>”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6000" dirty="0" smtClean="0">
                <a:solidFill>
                  <a:schemeClr val="tx1"/>
                </a:solidFill>
              </a:rPr>
              <a:t>“</a:t>
            </a:r>
            <a:r>
              <a:rPr lang="en-US" sz="6000" dirty="0" err="1" smtClean="0">
                <a:solidFill>
                  <a:schemeClr val="tx1"/>
                </a:solidFill>
              </a:rPr>
              <a:t>Dedal</a:t>
            </a:r>
            <a:r>
              <a:rPr lang="en-US" sz="6000" dirty="0" smtClean="0">
                <a:solidFill>
                  <a:schemeClr val="tx1"/>
                </a:solidFill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</a:rPr>
              <a:t>si</a:t>
            </a:r>
            <a:r>
              <a:rPr lang="en-US" sz="6000" dirty="0" smtClean="0">
                <a:solidFill>
                  <a:schemeClr val="tx1"/>
                </a:solidFill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</a:rPr>
              <a:t>Icar</a:t>
            </a:r>
            <a:r>
              <a:rPr lang="en-US" sz="6000" dirty="0" smtClean="0">
                <a:solidFill>
                  <a:schemeClr val="tx1"/>
                </a:solidFill>
              </a:rPr>
              <a:t>”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6000" dirty="0" smtClean="0">
                <a:solidFill>
                  <a:schemeClr val="tx1"/>
                </a:solidFill>
              </a:rPr>
              <a:t>“</a:t>
            </a:r>
            <a:r>
              <a:rPr lang="en-US" sz="6000" dirty="0" err="1" smtClean="0">
                <a:solidFill>
                  <a:schemeClr val="tx1"/>
                </a:solidFill>
              </a:rPr>
              <a:t>Jocurile</a:t>
            </a:r>
            <a:r>
              <a:rPr lang="en-US" sz="6000" dirty="0" smtClean="0">
                <a:solidFill>
                  <a:schemeClr val="tx1"/>
                </a:solidFill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</a:rPr>
              <a:t>Olimpice</a:t>
            </a:r>
            <a:r>
              <a:rPr lang="en-US" sz="6000" dirty="0" smtClean="0">
                <a:solidFill>
                  <a:schemeClr val="tx1"/>
                </a:solidFill>
              </a:rPr>
              <a:t>”.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63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Garamond" panose="02020404030301010803" pitchFamily="18" charset="0"/>
              </a:rPr>
              <a:t>Scenariul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3065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</a:t>
            </a:r>
            <a:r>
              <a:rPr lang="en-US" dirty="0" err="1" smtClean="0">
                <a:solidFill>
                  <a:schemeClr val="tx1"/>
                </a:solidFill>
              </a:rPr>
              <a:t>Pentru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fiecare</a:t>
            </a:r>
            <a:r>
              <a:rPr lang="en-US" dirty="0">
                <a:solidFill>
                  <a:schemeClr val="tx1"/>
                </a:solidFill>
              </a:rPr>
              <a:t> din </a:t>
            </a:r>
            <a:r>
              <a:rPr lang="en-US" dirty="0" err="1">
                <a:solidFill>
                  <a:schemeClr val="tx1"/>
                </a:solidFill>
              </a:rPr>
              <a:t>jocurile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principale</a:t>
            </a:r>
            <a:r>
              <a:rPr lang="en-US" dirty="0">
                <a:solidFill>
                  <a:schemeClr val="tx1"/>
                </a:solidFill>
              </a:rPr>
              <a:t>, “</a:t>
            </a:r>
            <a:r>
              <a:rPr lang="en-US" dirty="0" err="1">
                <a:solidFill>
                  <a:schemeClr val="tx1"/>
                </a:solidFill>
              </a:rPr>
              <a:t>Tezeu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Minotaurul</a:t>
            </a:r>
            <a:r>
              <a:rPr lang="en-US" dirty="0">
                <a:solidFill>
                  <a:schemeClr val="tx1"/>
                </a:solidFill>
              </a:rPr>
              <a:t>”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“</a:t>
            </a:r>
            <a:r>
              <a:rPr lang="en-US" dirty="0" err="1">
                <a:solidFill>
                  <a:schemeClr val="tx1"/>
                </a:solidFill>
              </a:rPr>
              <a:t>Dedal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Icar</a:t>
            </a:r>
            <a:r>
              <a:rPr lang="en-US" dirty="0">
                <a:solidFill>
                  <a:schemeClr val="tx1"/>
                </a:solidFill>
              </a:rPr>
              <a:t>”, am </a:t>
            </a:r>
            <a:r>
              <a:rPr lang="en-US" dirty="0" err="1">
                <a:solidFill>
                  <a:schemeClr val="tx1"/>
                </a:solidFill>
              </a:rPr>
              <a:t>creat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doua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sectiuni</a:t>
            </a:r>
            <a:r>
              <a:rPr lang="en-US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rgbClr val="C00000"/>
                </a:solidFill>
              </a:rPr>
              <a:t>Modul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“Aventura</a:t>
            </a:r>
            <a:r>
              <a:rPr lang="en-US" dirty="0" smtClean="0">
                <a:solidFill>
                  <a:srgbClr val="C00000"/>
                </a:solidFill>
              </a:rPr>
              <a:t>” </a:t>
            </a:r>
            <a:r>
              <a:rPr lang="en-US" dirty="0" smtClean="0"/>
              <a:t>– </a:t>
            </a:r>
            <a:r>
              <a:rPr lang="en-US" dirty="0" err="1" smtClean="0">
                <a:solidFill>
                  <a:schemeClr val="tx1"/>
                </a:solidFill>
              </a:rPr>
              <a:t>jucatorul</a:t>
            </a:r>
            <a:r>
              <a:rPr lang="en-US" dirty="0" smtClean="0">
                <a:solidFill>
                  <a:schemeClr val="tx1"/>
                </a:solidFill>
              </a:rPr>
              <a:t> are de </a:t>
            </a:r>
            <a:r>
              <a:rPr lang="en-US" dirty="0" err="1" smtClean="0">
                <a:solidFill>
                  <a:schemeClr val="tx1"/>
                </a:solidFill>
              </a:rPr>
              <a:t>indeplinit</a:t>
            </a:r>
            <a:r>
              <a:rPr lang="en-US" dirty="0" smtClean="0">
                <a:solidFill>
                  <a:schemeClr val="tx1"/>
                </a:solidFill>
              </a:rPr>
              <a:t> o </a:t>
            </a:r>
            <a:r>
              <a:rPr lang="en-US" dirty="0" err="1" smtClean="0">
                <a:solidFill>
                  <a:schemeClr val="tx1"/>
                </a:solidFill>
              </a:rPr>
              <a:t>anumita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sarcina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terminand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astfel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nivelul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putand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</a:t>
            </a:r>
            <a:r>
              <a:rPr lang="en-US" dirty="0" smtClean="0">
                <a:solidFill>
                  <a:schemeClr val="tx1"/>
                </a:solidFill>
              </a:rPr>
              <a:t> o </a:t>
            </a:r>
            <a:r>
              <a:rPr lang="en-US" dirty="0" err="1" smtClean="0">
                <a:solidFill>
                  <a:schemeClr val="tx1"/>
                </a:solidFill>
              </a:rPr>
              <a:t>ia</a:t>
            </a:r>
            <a:r>
              <a:rPr lang="en-US" dirty="0" smtClean="0">
                <a:solidFill>
                  <a:schemeClr val="tx1"/>
                </a:solidFill>
              </a:rPr>
              <a:t> de la </a:t>
            </a:r>
            <a:r>
              <a:rPr lang="en-US" dirty="0" err="1" smtClean="0">
                <a:solidFill>
                  <a:schemeClr val="tx1"/>
                </a:solidFill>
              </a:rPr>
              <a:t>inceput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daca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pierde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viata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rgbClr val="C00000"/>
                </a:solidFill>
              </a:rPr>
              <a:t>Modul</a:t>
            </a:r>
            <a:r>
              <a:rPr lang="en-US" dirty="0" smtClean="0">
                <a:solidFill>
                  <a:srgbClr val="C00000"/>
                </a:solidFill>
              </a:rPr>
              <a:t> “</a:t>
            </a:r>
            <a:r>
              <a:rPr lang="en-US" dirty="0" err="1" smtClean="0">
                <a:solidFill>
                  <a:srgbClr val="C00000"/>
                </a:solidFill>
              </a:rPr>
              <a:t>Infinit</a:t>
            </a:r>
            <a:r>
              <a:rPr lang="en-US" dirty="0" smtClean="0">
                <a:solidFill>
                  <a:srgbClr val="C00000"/>
                </a:solidFill>
              </a:rPr>
              <a:t>” </a:t>
            </a:r>
            <a:r>
              <a:rPr lang="en-US" dirty="0" smtClean="0"/>
              <a:t>– </a:t>
            </a:r>
            <a:r>
              <a:rPr lang="en-US" dirty="0" err="1" smtClean="0">
                <a:solidFill>
                  <a:schemeClr val="tx1"/>
                </a:solidFill>
              </a:rPr>
              <a:t>jucatorul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incearca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ramana</a:t>
            </a:r>
            <a:r>
              <a:rPr lang="en-US" dirty="0" smtClean="0">
                <a:solidFill>
                  <a:schemeClr val="tx1"/>
                </a:solidFill>
              </a:rPr>
              <a:t> cat de </a:t>
            </a:r>
            <a:r>
              <a:rPr lang="en-US" dirty="0" err="1" smtClean="0">
                <a:solidFill>
                  <a:schemeClr val="tx1"/>
                </a:solidFill>
              </a:rPr>
              <a:t>mult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dirty="0" err="1" smtClean="0">
                <a:solidFill>
                  <a:schemeClr val="tx1"/>
                </a:solidFill>
              </a:rPr>
              <a:t>viata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pentru</a:t>
            </a:r>
            <a:r>
              <a:rPr lang="en-US" dirty="0" smtClean="0">
                <a:solidFill>
                  <a:schemeClr val="tx1"/>
                </a:solidFill>
              </a:rPr>
              <a:t> a </a:t>
            </a:r>
            <a:r>
              <a:rPr lang="en-US" dirty="0" err="1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acumula</a:t>
            </a:r>
            <a:r>
              <a:rPr lang="en-US" dirty="0" smtClean="0">
                <a:solidFill>
                  <a:schemeClr val="tx1"/>
                </a:solidFill>
              </a:rPr>
              <a:t> un </a:t>
            </a:r>
            <a:r>
              <a:rPr lang="en-US" dirty="0" err="1" smtClean="0">
                <a:solidFill>
                  <a:schemeClr val="tx1"/>
                </a:solidFill>
              </a:rPr>
              <a:t>punctaj</a:t>
            </a:r>
            <a:r>
              <a:rPr lang="en-US" dirty="0" smtClean="0">
                <a:solidFill>
                  <a:schemeClr val="tx1"/>
                </a:solidFill>
              </a:rPr>
              <a:t> cat </a:t>
            </a:r>
            <a:r>
              <a:rPr lang="en-US" dirty="0" err="1" smtClean="0">
                <a:solidFill>
                  <a:schemeClr val="tx1"/>
                </a:solidFill>
              </a:rPr>
              <a:t>mai</a:t>
            </a:r>
            <a:r>
              <a:rPr lang="en-US" dirty="0" smtClean="0">
                <a:solidFill>
                  <a:schemeClr val="tx1"/>
                </a:solidFill>
              </a:rPr>
              <a:t> mare.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        In </a:t>
            </a:r>
            <a:r>
              <a:rPr lang="en-US" dirty="0" err="1" smtClean="0">
                <a:solidFill>
                  <a:schemeClr val="tx1"/>
                </a:solidFill>
              </a:rPr>
              <a:t>realizarea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aplicatiei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propriu-zise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putem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spune</a:t>
            </a:r>
            <a:r>
              <a:rPr lang="en-US" dirty="0" smtClean="0">
                <a:solidFill>
                  <a:schemeClr val="tx1"/>
                </a:solidFill>
              </a:rPr>
              <a:t> ca </a:t>
            </a:r>
            <a:r>
              <a:rPr lang="en-US" dirty="0" smtClean="0">
                <a:solidFill>
                  <a:srgbClr val="C00000"/>
                </a:solidFill>
              </a:rPr>
              <a:t>am </a:t>
            </a:r>
            <a:r>
              <a:rPr lang="en-US" dirty="0" err="1" smtClean="0">
                <a:solidFill>
                  <a:srgbClr val="C00000"/>
                </a:solidFill>
              </a:rPr>
              <a:t>considerat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mai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dificile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urmatoarele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parti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rgbClr val="C00000"/>
                </a:solidFill>
              </a:rPr>
              <a:t>Crearea</a:t>
            </a:r>
            <a:r>
              <a:rPr lang="en-US" dirty="0" smtClean="0">
                <a:solidFill>
                  <a:srgbClr val="C00000"/>
                </a:solidFill>
              </a:rPr>
              <a:t> de </a:t>
            </a:r>
            <a:r>
              <a:rPr lang="en-US" dirty="0" err="1" smtClean="0">
                <a:solidFill>
                  <a:srgbClr val="C00000"/>
                </a:solidFill>
              </a:rPr>
              <a:t>caractere</a:t>
            </a:r>
            <a:r>
              <a:rPr lang="en-US" dirty="0" smtClean="0">
                <a:solidFill>
                  <a:srgbClr val="C00000"/>
                </a:solidFill>
              </a:rPr>
              <a:t> in “Photoshop”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astfel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incat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acestea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arate</a:t>
            </a:r>
            <a:r>
              <a:rPr lang="en-US" dirty="0" smtClean="0">
                <a:solidFill>
                  <a:schemeClr val="tx1"/>
                </a:solidFill>
              </a:rPr>
              <a:t> animate in </a:t>
            </a:r>
            <a:r>
              <a:rPr lang="en-US" dirty="0" err="1" smtClean="0">
                <a:solidFill>
                  <a:schemeClr val="tx1"/>
                </a:solidFill>
              </a:rPr>
              <a:t>timpul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miscarii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alternarea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imaginilor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potrivite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pentru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fiecare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directie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miscare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pentru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fiecare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caracter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tx1"/>
                </a:solidFill>
              </a:rPr>
              <a:t>Scrierea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codului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pentru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batalia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cu </a:t>
            </a:r>
            <a:r>
              <a:rPr lang="en-US" dirty="0" err="1" smtClean="0">
                <a:solidFill>
                  <a:schemeClr val="tx1"/>
                </a:solidFill>
              </a:rPr>
              <a:t>Minotaurul</a:t>
            </a:r>
            <a:r>
              <a:rPr lang="en-US" dirty="0" smtClean="0">
                <a:solidFill>
                  <a:schemeClr val="tx1"/>
                </a:solidFill>
              </a:rPr>
              <a:t> de la </a:t>
            </a:r>
            <a:r>
              <a:rPr lang="en-US" dirty="0" err="1" smtClean="0">
                <a:solidFill>
                  <a:schemeClr val="tx1"/>
                </a:solidFill>
              </a:rPr>
              <a:t>finalul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nivelului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dirty="0" err="1">
                <a:solidFill>
                  <a:schemeClr val="tx1"/>
                </a:solidFill>
              </a:rPr>
              <a:t>Tezeu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Minotaurul</a:t>
            </a:r>
            <a:r>
              <a:rPr lang="en-US" dirty="0" smtClean="0">
                <a:solidFill>
                  <a:schemeClr val="tx1"/>
                </a:solidFill>
              </a:rPr>
              <a:t>”.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498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Garamond" panose="02020404030301010803" pitchFamily="18" charset="0"/>
              </a:rPr>
              <a:t>Algoritmul</a:t>
            </a:r>
            <a:r>
              <a:rPr lang="en-US" dirty="0" smtClean="0">
                <a:latin typeface="Garamond" panose="02020404030301010803" pitchFamily="18" charset="0"/>
              </a:rPr>
              <a:t> </a:t>
            </a:r>
            <a:r>
              <a:rPr lang="en-US" dirty="0" err="1" smtClean="0">
                <a:latin typeface="Garamond" panose="02020404030301010803" pitchFamily="18" charset="0"/>
              </a:rPr>
              <a:t>folosit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609183"/>
            <a:ext cx="9601196" cy="3539068"/>
          </a:xfrm>
        </p:spPr>
        <p:txBody>
          <a:bodyPr numCol="2">
            <a:normAutofit fontScale="25000" lnSpcReduction="20000"/>
          </a:bodyPr>
          <a:lstStyle/>
          <a:p>
            <a:r>
              <a:rPr lang="en-US" sz="7700" dirty="0" smtClean="0">
                <a:solidFill>
                  <a:schemeClr val="tx1"/>
                </a:solidFill>
              </a:rPr>
              <a:t>         In </a:t>
            </a:r>
            <a:r>
              <a:rPr lang="en-US" sz="7700" dirty="0" err="1" smtClean="0">
                <a:solidFill>
                  <a:schemeClr val="tx1"/>
                </a:solidFill>
              </a:rPr>
              <a:t>crearea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proiectului</a:t>
            </a:r>
            <a:r>
              <a:rPr lang="en-US" sz="7700" dirty="0" smtClean="0">
                <a:solidFill>
                  <a:schemeClr val="tx1"/>
                </a:solidFill>
              </a:rPr>
              <a:t> am </a:t>
            </a:r>
            <a:r>
              <a:rPr lang="en-US" sz="7700" dirty="0" err="1" smtClean="0">
                <a:solidFill>
                  <a:schemeClr val="tx1"/>
                </a:solidFill>
              </a:rPr>
              <a:t>folosit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rgbClr val="FF0000"/>
                </a:solidFill>
              </a:rPr>
              <a:t>numerosi</a:t>
            </a:r>
            <a:r>
              <a:rPr lang="en-US" sz="7700" dirty="0" smtClean="0">
                <a:solidFill>
                  <a:srgbClr val="FF0000"/>
                </a:solidFill>
              </a:rPr>
              <a:t> </a:t>
            </a:r>
            <a:r>
              <a:rPr lang="en-US" sz="7700" dirty="0" err="1" smtClean="0">
                <a:solidFill>
                  <a:srgbClr val="FF0000"/>
                </a:solidFill>
              </a:rPr>
              <a:t>algoritmi</a:t>
            </a:r>
            <a:r>
              <a:rPr lang="en-US" sz="7700" dirty="0" smtClean="0"/>
              <a:t>, </a:t>
            </a:r>
            <a:r>
              <a:rPr lang="en-US" sz="7700" dirty="0" smtClean="0">
                <a:solidFill>
                  <a:schemeClr val="tx1"/>
                </a:solidFill>
              </a:rPr>
              <a:t>in </a:t>
            </a:r>
            <a:r>
              <a:rPr lang="en-US" sz="7700" dirty="0" err="1" smtClean="0">
                <a:solidFill>
                  <a:schemeClr val="tx1"/>
                </a:solidFill>
              </a:rPr>
              <a:t>urma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carora</a:t>
            </a:r>
            <a:r>
              <a:rPr lang="en-US" sz="7700" dirty="0" smtClean="0">
                <a:solidFill>
                  <a:schemeClr val="tx1"/>
                </a:solidFill>
              </a:rPr>
              <a:t> am </a:t>
            </a:r>
            <a:r>
              <a:rPr lang="en-US" sz="7700" dirty="0" err="1" smtClean="0">
                <a:solidFill>
                  <a:schemeClr val="tx1"/>
                </a:solidFill>
              </a:rPr>
              <a:t>putut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realiza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aplicatia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finala</a:t>
            </a:r>
            <a:r>
              <a:rPr lang="en-US" sz="7700" dirty="0" smtClean="0">
                <a:solidFill>
                  <a:schemeClr val="tx1"/>
                </a:solidFill>
              </a:rPr>
              <a:t>. </a:t>
            </a:r>
            <a:r>
              <a:rPr lang="en-US" sz="7700" dirty="0" err="1" smtClean="0">
                <a:solidFill>
                  <a:schemeClr val="tx1"/>
                </a:solidFill>
              </a:rPr>
              <a:t>Cei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mai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importanti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si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interesanti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dintre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acestia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sunt</a:t>
            </a:r>
            <a:r>
              <a:rPr lang="en-US" sz="7700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7700" dirty="0" smtClean="0">
                <a:solidFill>
                  <a:schemeClr val="tx1"/>
                </a:solidFill>
              </a:rPr>
              <a:t>- </a:t>
            </a:r>
            <a:r>
              <a:rPr lang="en-US" sz="7700" dirty="0" err="1" smtClean="0">
                <a:solidFill>
                  <a:schemeClr val="tx1"/>
                </a:solidFill>
              </a:rPr>
              <a:t>algoritm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>
                <a:solidFill>
                  <a:schemeClr val="tx1"/>
                </a:solidFill>
              </a:rPr>
              <a:t>pentru</a:t>
            </a:r>
            <a:r>
              <a:rPr lang="en-US" sz="7700" dirty="0">
                <a:solidFill>
                  <a:schemeClr val="tx1"/>
                </a:solidFill>
              </a:rPr>
              <a:t> </a:t>
            </a:r>
            <a:r>
              <a:rPr lang="en-US" sz="7700" dirty="0" smtClean="0">
                <a:solidFill>
                  <a:srgbClr val="FF0000"/>
                </a:solidFill>
              </a:rPr>
              <a:t>“Random Motion” </a:t>
            </a:r>
            <a:r>
              <a:rPr lang="en-US" sz="7700" dirty="0" err="1">
                <a:solidFill>
                  <a:schemeClr val="tx1"/>
                </a:solidFill>
              </a:rPr>
              <a:t>si</a:t>
            </a:r>
            <a:r>
              <a:rPr lang="en-US" sz="7700" dirty="0"/>
              <a:t> </a:t>
            </a:r>
            <a:r>
              <a:rPr lang="en-US" sz="7700" dirty="0" smtClean="0">
                <a:solidFill>
                  <a:srgbClr val="FF0000"/>
                </a:solidFill>
              </a:rPr>
              <a:t>“Random Spawn”</a:t>
            </a:r>
            <a:r>
              <a:rPr lang="en-US" sz="7700" dirty="0" smtClean="0">
                <a:solidFill>
                  <a:schemeClr val="tx1"/>
                </a:solidFill>
              </a:rPr>
              <a:t>;</a:t>
            </a:r>
            <a:endParaRPr lang="en-US" sz="77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7700" dirty="0" smtClean="0">
                <a:solidFill>
                  <a:schemeClr val="tx1"/>
                </a:solidFill>
              </a:rPr>
              <a:t>- </a:t>
            </a:r>
            <a:r>
              <a:rPr lang="en-US" sz="7700" dirty="0" err="1" smtClean="0">
                <a:solidFill>
                  <a:schemeClr val="tx1"/>
                </a:solidFill>
              </a:rPr>
              <a:t>algoritmul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pentru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modificarea</a:t>
            </a:r>
            <a:r>
              <a:rPr lang="en-US" sz="7700" dirty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vietii</a:t>
            </a:r>
            <a:r>
              <a:rPr lang="en-US" sz="7700" dirty="0" smtClean="0">
                <a:solidFill>
                  <a:schemeClr val="tx1"/>
                </a:solidFill>
              </a:rPr>
              <a:t> (</a:t>
            </a:r>
            <a:r>
              <a:rPr lang="en-US" sz="7700" dirty="0" err="1" smtClean="0">
                <a:solidFill>
                  <a:schemeClr val="tx1"/>
                </a:solidFill>
              </a:rPr>
              <a:t>viata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lui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Dedal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>
                <a:solidFill>
                  <a:schemeClr val="tx1"/>
                </a:solidFill>
              </a:rPr>
              <a:t>si</a:t>
            </a:r>
            <a:r>
              <a:rPr lang="en-US" sz="7700" dirty="0">
                <a:solidFill>
                  <a:schemeClr val="tx1"/>
                </a:solidFill>
              </a:rPr>
              <a:t> </a:t>
            </a:r>
            <a:r>
              <a:rPr lang="en-US" sz="7700" dirty="0" smtClean="0">
                <a:solidFill>
                  <a:schemeClr val="tx1"/>
                </a:solidFill>
              </a:rPr>
              <a:t>a </a:t>
            </a:r>
            <a:r>
              <a:rPr lang="en-US" sz="7700" dirty="0" err="1" smtClean="0">
                <a:solidFill>
                  <a:schemeClr val="tx1"/>
                </a:solidFill>
              </a:rPr>
              <a:t>Minotaurului</a:t>
            </a:r>
            <a:r>
              <a:rPr lang="en-US" sz="7700" dirty="0" smtClean="0">
                <a:solidFill>
                  <a:schemeClr val="tx1"/>
                </a:solidFill>
              </a:rPr>
              <a:t>);</a:t>
            </a:r>
            <a:endParaRPr lang="en-US" sz="77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7700" dirty="0" smtClean="0">
                <a:solidFill>
                  <a:schemeClr val="tx1"/>
                </a:solidFill>
              </a:rPr>
              <a:t>- </a:t>
            </a:r>
            <a:r>
              <a:rPr lang="en-US" sz="7700" dirty="0" err="1" smtClean="0">
                <a:solidFill>
                  <a:schemeClr val="tx1"/>
                </a:solidFill>
              </a:rPr>
              <a:t>corelarea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>
                <a:solidFill>
                  <a:schemeClr val="tx1"/>
                </a:solidFill>
              </a:rPr>
              <a:t>vietii</a:t>
            </a:r>
            <a:r>
              <a:rPr lang="en-US" sz="7700" dirty="0">
                <a:solidFill>
                  <a:schemeClr val="tx1"/>
                </a:solidFill>
              </a:rPr>
              <a:t> </a:t>
            </a:r>
            <a:r>
              <a:rPr lang="en-US" sz="7700" dirty="0" err="1">
                <a:solidFill>
                  <a:schemeClr val="tx1"/>
                </a:solidFill>
              </a:rPr>
              <a:t>anumitor</a:t>
            </a:r>
            <a:r>
              <a:rPr lang="en-US" sz="7700" dirty="0">
                <a:solidFill>
                  <a:schemeClr val="tx1"/>
                </a:solidFill>
              </a:rPr>
              <a:t> </a:t>
            </a:r>
            <a:r>
              <a:rPr lang="en-US" sz="7700" dirty="0" err="1">
                <a:solidFill>
                  <a:schemeClr val="tx1"/>
                </a:solidFill>
              </a:rPr>
              <a:t>caractere</a:t>
            </a:r>
            <a:r>
              <a:rPr lang="en-US" sz="7700" dirty="0">
                <a:solidFill>
                  <a:schemeClr val="tx1"/>
                </a:solidFill>
              </a:rPr>
              <a:t> cu </a:t>
            </a:r>
            <a:r>
              <a:rPr lang="en-US" sz="7700" dirty="0" err="1">
                <a:solidFill>
                  <a:schemeClr val="tx1"/>
                </a:solidFill>
              </a:rPr>
              <a:t>miscarea</a:t>
            </a:r>
            <a:r>
              <a:rPr lang="en-US" sz="7700" dirty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acestora</a:t>
            </a:r>
            <a:r>
              <a:rPr lang="en-US" sz="7700" dirty="0">
                <a:solidFill>
                  <a:schemeClr val="tx1"/>
                </a:solidFill>
              </a:rPr>
              <a:t>( </a:t>
            </a:r>
            <a:r>
              <a:rPr lang="en-US" sz="7700" dirty="0" err="1">
                <a:solidFill>
                  <a:schemeClr val="tx1"/>
                </a:solidFill>
              </a:rPr>
              <a:t>vezi</a:t>
            </a:r>
            <a:r>
              <a:rPr lang="en-US" sz="7700" dirty="0">
                <a:solidFill>
                  <a:schemeClr val="tx1"/>
                </a:solidFill>
              </a:rPr>
              <a:t> </a:t>
            </a:r>
            <a:r>
              <a:rPr lang="en-US" sz="7700" dirty="0" err="1">
                <a:solidFill>
                  <a:schemeClr val="tx1"/>
                </a:solidFill>
              </a:rPr>
              <a:t>Minotaurul</a:t>
            </a:r>
            <a:r>
              <a:rPr lang="en-US" sz="7700" dirty="0" smtClean="0">
                <a:solidFill>
                  <a:schemeClr val="tx1"/>
                </a:solidFill>
              </a:rPr>
              <a:t>) – </a:t>
            </a:r>
            <a:r>
              <a:rPr lang="en-US" sz="7700" dirty="0" err="1" smtClean="0">
                <a:solidFill>
                  <a:schemeClr val="tx1"/>
                </a:solidFill>
              </a:rPr>
              <a:t>acesta</a:t>
            </a:r>
            <a:r>
              <a:rPr lang="en-US" sz="7700" dirty="0" smtClean="0">
                <a:solidFill>
                  <a:schemeClr val="tx1"/>
                </a:solidFill>
              </a:rPr>
              <a:t> se </a:t>
            </a:r>
            <a:r>
              <a:rPr lang="en-US" sz="7700" dirty="0" err="1" smtClean="0">
                <a:solidFill>
                  <a:schemeClr val="tx1"/>
                </a:solidFill>
              </a:rPr>
              <a:t>misca</a:t>
            </a:r>
            <a:r>
              <a:rPr lang="en-US" sz="7700" dirty="0" smtClean="0">
                <a:solidFill>
                  <a:schemeClr val="tx1"/>
                </a:solidFill>
              </a:rPr>
              <a:t> cu </a:t>
            </a:r>
            <a:r>
              <a:rPr lang="en-US" sz="7700" dirty="0" err="1" smtClean="0">
                <a:solidFill>
                  <a:schemeClr val="tx1"/>
                </a:solidFill>
              </a:rPr>
              <a:t>atat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mai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repede</a:t>
            </a:r>
            <a:r>
              <a:rPr lang="en-US" sz="7700" dirty="0" smtClean="0">
                <a:solidFill>
                  <a:schemeClr val="tx1"/>
                </a:solidFill>
              </a:rPr>
              <a:t> cu cat </a:t>
            </a:r>
            <a:r>
              <a:rPr lang="en-US" sz="7700" dirty="0" err="1" smtClean="0">
                <a:solidFill>
                  <a:schemeClr val="tx1"/>
                </a:solidFill>
              </a:rPr>
              <a:t>viata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sa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scade</a:t>
            </a:r>
            <a:r>
              <a:rPr lang="en-US" sz="7700" dirty="0" smtClean="0">
                <a:solidFill>
                  <a:schemeClr val="tx1"/>
                </a:solidFill>
              </a:rPr>
              <a:t>;</a:t>
            </a:r>
            <a:endParaRPr lang="en-US" sz="77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7700" dirty="0" smtClean="0">
                <a:solidFill>
                  <a:schemeClr val="tx1"/>
                </a:solidFill>
              </a:rPr>
              <a:t>- </a:t>
            </a:r>
            <a:r>
              <a:rPr lang="en-US" sz="7700" dirty="0" err="1" smtClean="0">
                <a:solidFill>
                  <a:schemeClr val="tx1"/>
                </a:solidFill>
              </a:rPr>
              <a:t>verificarea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coliziunii</a:t>
            </a:r>
            <a:r>
              <a:rPr lang="en-US" sz="7700" dirty="0" smtClean="0">
                <a:solidFill>
                  <a:schemeClr val="tx1"/>
                </a:solidFill>
              </a:rPr>
              <a:t>;</a:t>
            </a:r>
            <a:endParaRPr lang="en-US" sz="77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7700" dirty="0">
                <a:solidFill>
                  <a:schemeClr val="tx1"/>
                </a:solidFill>
              </a:rPr>
              <a:t>- </a:t>
            </a:r>
            <a:r>
              <a:rPr lang="en-US" sz="7700" dirty="0" err="1">
                <a:solidFill>
                  <a:schemeClr val="tx1"/>
                </a:solidFill>
              </a:rPr>
              <a:t>algoritm</a:t>
            </a:r>
            <a:r>
              <a:rPr lang="en-US" sz="7700" dirty="0">
                <a:solidFill>
                  <a:schemeClr val="tx1"/>
                </a:solidFill>
              </a:rPr>
              <a:t> </a:t>
            </a:r>
            <a:r>
              <a:rPr lang="en-US" sz="7700" dirty="0" err="1">
                <a:solidFill>
                  <a:schemeClr val="tx1"/>
                </a:solidFill>
              </a:rPr>
              <a:t>pentru</a:t>
            </a:r>
            <a:r>
              <a:rPr lang="en-US" sz="7700" dirty="0">
                <a:solidFill>
                  <a:schemeClr val="tx1"/>
                </a:solidFill>
              </a:rPr>
              <a:t> </a:t>
            </a:r>
            <a:r>
              <a:rPr lang="en-US" sz="7700" dirty="0" err="1">
                <a:solidFill>
                  <a:schemeClr val="tx1"/>
                </a:solidFill>
              </a:rPr>
              <a:t>crearea</a:t>
            </a:r>
            <a:r>
              <a:rPr lang="en-US" sz="7700" dirty="0">
                <a:solidFill>
                  <a:schemeClr val="tx1"/>
                </a:solidFill>
              </a:rPr>
              <a:t> </a:t>
            </a:r>
            <a:r>
              <a:rPr lang="en-US" sz="7700" dirty="0" err="1">
                <a:solidFill>
                  <a:schemeClr val="tx1"/>
                </a:solidFill>
              </a:rPr>
              <a:t>si</a:t>
            </a:r>
            <a:r>
              <a:rPr lang="en-US" sz="7700" dirty="0">
                <a:solidFill>
                  <a:schemeClr val="tx1"/>
                </a:solidFill>
              </a:rPr>
              <a:t> </a:t>
            </a:r>
            <a:r>
              <a:rPr lang="en-US" sz="7700" dirty="0" err="1">
                <a:solidFill>
                  <a:schemeClr val="tx1"/>
                </a:solidFill>
              </a:rPr>
              <a:t>plasarea</a:t>
            </a:r>
            <a:r>
              <a:rPr lang="en-US" sz="7700" dirty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obstacolelor</a:t>
            </a:r>
            <a:r>
              <a:rPr lang="en-US" sz="7700" dirty="0" smtClean="0">
                <a:solidFill>
                  <a:schemeClr val="tx1"/>
                </a:solidFill>
              </a:rPr>
              <a:t>( </a:t>
            </a:r>
            <a:r>
              <a:rPr lang="en-US" sz="7700" dirty="0">
                <a:solidFill>
                  <a:schemeClr val="tx1"/>
                </a:solidFill>
              </a:rPr>
              <a:t>in mod </a:t>
            </a:r>
            <a:r>
              <a:rPr lang="en-US" sz="7700" dirty="0" err="1">
                <a:solidFill>
                  <a:schemeClr val="tx1"/>
                </a:solidFill>
              </a:rPr>
              <a:t>regulat</a:t>
            </a:r>
            <a:r>
              <a:rPr lang="en-US" sz="7700" dirty="0" smtClean="0">
                <a:solidFill>
                  <a:schemeClr val="tx1"/>
                </a:solidFill>
              </a:rPr>
              <a:t>) – </a:t>
            </a:r>
            <a:r>
              <a:rPr lang="en-US" sz="7700" dirty="0" err="1" smtClean="0">
                <a:solidFill>
                  <a:schemeClr val="tx1"/>
                </a:solidFill>
              </a:rPr>
              <a:t>vezi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nivelul</a:t>
            </a:r>
            <a:r>
              <a:rPr lang="en-US" sz="7700" dirty="0" smtClean="0">
                <a:solidFill>
                  <a:schemeClr val="tx1"/>
                </a:solidFill>
              </a:rPr>
              <a:t> cu </a:t>
            </a:r>
            <a:r>
              <a:rPr lang="en-US" sz="7700" dirty="0" err="1" smtClean="0">
                <a:solidFill>
                  <a:schemeClr val="tx1"/>
                </a:solidFill>
              </a:rPr>
              <a:t>labirintul</a:t>
            </a:r>
            <a:r>
              <a:rPr lang="en-US" sz="7700" dirty="0" smtClean="0">
                <a:solidFill>
                  <a:schemeClr val="tx1"/>
                </a:solidFill>
              </a:rPr>
              <a:t>, </a:t>
            </a:r>
            <a:r>
              <a:rPr lang="en-US" sz="7700" dirty="0" err="1" smtClean="0">
                <a:solidFill>
                  <a:schemeClr val="tx1"/>
                </a:solidFill>
              </a:rPr>
              <a:t>unde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obstacolele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apar</a:t>
            </a:r>
            <a:r>
              <a:rPr lang="en-US" sz="7700" dirty="0" smtClean="0">
                <a:solidFill>
                  <a:schemeClr val="tx1"/>
                </a:solidFill>
              </a:rPr>
              <a:t> in mod </a:t>
            </a:r>
            <a:r>
              <a:rPr lang="en-US" sz="7700" dirty="0" err="1" smtClean="0">
                <a:solidFill>
                  <a:schemeClr val="tx1"/>
                </a:solidFill>
              </a:rPr>
              <a:t>regulat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si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calculat</a:t>
            </a:r>
            <a:r>
              <a:rPr lang="en-US" sz="7700" dirty="0" smtClean="0">
                <a:solidFill>
                  <a:schemeClr val="tx1"/>
                </a:solidFill>
              </a:rPr>
              <a:t>;</a:t>
            </a:r>
            <a:endParaRPr lang="en-US" sz="77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7700" dirty="0">
                <a:solidFill>
                  <a:schemeClr val="tx1"/>
                </a:solidFill>
              </a:rPr>
              <a:t>- </a:t>
            </a:r>
            <a:r>
              <a:rPr lang="en-US" sz="7700" dirty="0" err="1">
                <a:solidFill>
                  <a:schemeClr val="tx1"/>
                </a:solidFill>
              </a:rPr>
              <a:t>algoritm</a:t>
            </a:r>
            <a:r>
              <a:rPr lang="en-US" sz="7700" dirty="0">
                <a:solidFill>
                  <a:schemeClr val="tx1"/>
                </a:solidFill>
              </a:rPr>
              <a:t> </a:t>
            </a:r>
            <a:r>
              <a:rPr lang="en-US" sz="7700" dirty="0" err="1">
                <a:solidFill>
                  <a:schemeClr val="tx1"/>
                </a:solidFill>
              </a:rPr>
              <a:t>pentru</a:t>
            </a:r>
            <a:r>
              <a:rPr lang="en-US" sz="7700" dirty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animatii</a:t>
            </a:r>
            <a:r>
              <a:rPr lang="en-US" sz="7700" dirty="0" smtClean="0">
                <a:solidFill>
                  <a:schemeClr val="tx1"/>
                </a:solidFill>
              </a:rPr>
              <a:t>, </a:t>
            </a:r>
            <a:r>
              <a:rPr lang="en-US" sz="7700" dirty="0" err="1">
                <a:solidFill>
                  <a:schemeClr val="tx1"/>
                </a:solidFill>
              </a:rPr>
              <a:t>miscarea</a:t>
            </a:r>
            <a:r>
              <a:rPr lang="en-US" sz="7700" dirty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caracterelor</a:t>
            </a:r>
            <a:r>
              <a:rPr lang="en-US" sz="7700" dirty="0" smtClean="0">
                <a:solidFill>
                  <a:schemeClr val="tx1"/>
                </a:solidFill>
              </a:rPr>
              <a:t>;</a:t>
            </a:r>
            <a:endParaRPr lang="en-US" sz="77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7700" dirty="0" smtClean="0">
                <a:solidFill>
                  <a:schemeClr val="tx1"/>
                </a:solidFill>
              </a:rPr>
              <a:t>- </a:t>
            </a:r>
            <a:r>
              <a:rPr lang="en-US" sz="7700" dirty="0" err="1" smtClean="0">
                <a:solidFill>
                  <a:schemeClr val="tx1"/>
                </a:solidFill>
              </a:rPr>
              <a:t>algoritm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>
                <a:solidFill>
                  <a:schemeClr val="tx1"/>
                </a:solidFill>
              </a:rPr>
              <a:t>pentru</a:t>
            </a:r>
            <a:r>
              <a:rPr lang="en-US" sz="7700" dirty="0">
                <a:solidFill>
                  <a:schemeClr val="tx1"/>
                </a:solidFill>
              </a:rPr>
              <a:t> </a:t>
            </a:r>
            <a:r>
              <a:rPr lang="en-US" sz="7700" dirty="0" err="1">
                <a:solidFill>
                  <a:schemeClr val="tx1"/>
                </a:solidFill>
              </a:rPr>
              <a:t>calcularea</a:t>
            </a:r>
            <a:r>
              <a:rPr lang="en-US" sz="7700" dirty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scorului</a:t>
            </a:r>
            <a:r>
              <a:rPr lang="en-US" sz="7700" dirty="0" smtClean="0">
                <a:solidFill>
                  <a:schemeClr val="tx1"/>
                </a:solidFill>
              </a:rPr>
              <a:t> final ;</a:t>
            </a:r>
            <a:endParaRPr lang="en-US" sz="77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7700" dirty="0">
                <a:solidFill>
                  <a:schemeClr val="tx1"/>
                </a:solidFill>
              </a:rPr>
              <a:t>- </a:t>
            </a:r>
            <a:r>
              <a:rPr lang="en-US" sz="7700" dirty="0" err="1">
                <a:solidFill>
                  <a:schemeClr val="tx1"/>
                </a:solidFill>
              </a:rPr>
              <a:t>algoritmul</a:t>
            </a:r>
            <a:r>
              <a:rPr lang="en-US" sz="7700" dirty="0">
                <a:solidFill>
                  <a:schemeClr val="tx1"/>
                </a:solidFill>
              </a:rPr>
              <a:t> </a:t>
            </a:r>
            <a:r>
              <a:rPr lang="en-US" sz="7700" dirty="0" err="1">
                <a:solidFill>
                  <a:schemeClr val="tx1"/>
                </a:solidFill>
              </a:rPr>
              <a:t>pentru</a:t>
            </a:r>
            <a:r>
              <a:rPr lang="en-US" sz="7700" dirty="0">
                <a:solidFill>
                  <a:schemeClr val="tx1"/>
                </a:solidFill>
              </a:rPr>
              <a:t> </a:t>
            </a:r>
            <a:r>
              <a:rPr lang="en-US" sz="7700" dirty="0" err="1">
                <a:solidFill>
                  <a:schemeClr val="tx1"/>
                </a:solidFill>
              </a:rPr>
              <a:t>deplasarea</a:t>
            </a:r>
            <a:r>
              <a:rPr lang="en-US" sz="7700" dirty="0">
                <a:solidFill>
                  <a:schemeClr val="tx1"/>
                </a:solidFill>
              </a:rPr>
              <a:t> in </a:t>
            </a:r>
            <a:r>
              <a:rPr lang="en-US" sz="7700" dirty="0" err="1">
                <a:solidFill>
                  <a:schemeClr val="tx1"/>
                </a:solidFill>
              </a:rPr>
              <a:t>interfata</a:t>
            </a:r>
            <a:r>
              <a:rPr lang="en-US" sz="7700" dirty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principala</a:t>
            </a:r>
            <a:r>
              <a:rPr lang="en-US" sz="7700" dirty="0" smtClean="0">
                <a:solidFill>
                  <a:schemeClr val="tx1"/>
                </a:solidFill>
              </a:rPr>
              <a:t> (</a:t>
            </a:r>
            <a:r>
              <a:rPr lang="en-US" sz="7700" dirty="0" err="1" smtClean="0">
                <a:solidFill>
                  <a:schemeClr val="tx1"/>
                </a:solidFill>
              </a:rPr>
              <a:t>meniul</a:t>
            </a:r>
            <a:r>
              <a:rPr lang="en-US" sz="77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7700" dirty="0" smtClean="0">
                <a:solidFill>
                  <a:schemeClr val="tx1"/>
                </a:solidFill>
              </a:rPr>
              <a:t>          Am </a:t>
            </a:r>
            <a:r>
              <a:rPr lang="en-US" sz="7700" dirty="0" err="1">
                <a:solidFill>
                  <a:schemeClr val="tx1"/>
                </a:solidFill>
              </a:rPr>
              <a:t>realizat</a:t>
            </a:r>
            <a:r>
              <a:rPr lang="en-US" sz="7700" dirty="0">
                <a:solidFill>
                  <a:schemeClr val="tx1"/>
                </a:solidFill>
              </a:rPr>
              <a:t> </a:t>
            </a:r>
            <a:r>
              <a:rPr lang="en-US" sz="7700" dirty="0" err="1">
                <a:solidFill>
                  <a:schemeClr val="tx1"/>
                </a:solidFill>
              </a:rPr>
              <a:t>fundaluri</a:t>
            </a:r>
            <a:r>
              <a:rPr lang="en-US" sz="7700" dirty="0">
                <a:solidFill>
                  <a:schemeClr val="tx1"/>
                </a:solidFill>
              </a:rPr>
              <a:t> </a:t>
            </a:r>
            <a:r>
              <a:rPr lang="en-US" sz="7700" dirty="0" err="1">
                <a:solidFill>
                  <a:schemeClr val="tx1"/>
                </a:solidFill>
              </a:rPr>
              <a:t>atat</a:t>
            </a:r>
            <a:r>
              <a:rPr lang="en-US" sz="7700" dirty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pentru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interfata</a:t>
            </a:r>
            <a:r>
              <a:rPr lang="en-US" sz="7700" dirty="0">
                <a:solidFill>
                  <a:schemeClr val="tx1"/>
                </a:solidFill>
              </a:rPr>
              <a:t>, </a:t>
            </a:r>
            <a:r>
              <a:rPr lang="en-US" sz="7700" dirty="0" smtClean="0">
                <a:solidFill>
                  <a:schemeClr val="tx1"/>
                </a:solidFill>
              </a:rPr>
              <a:t>cat </a:t>
            </a:r>
            <a:r>
              <a:rPr lang="en-US" sz="7700" dirty="0" err="1" smtClean="0">
                <a:solidFill>
                  <a:schemeClr val="tx1"/>
                </a:solidFill>
              </a:rPr>
              <a:t>si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pentru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fiecare</a:t>
            </a:r>
            <a:r>
              <a:rPr lang="en-US" sz="7700" dirty="0" smtClean="0">
                <a:solidFill>
                  <a:schemeClr val="tx1"/>
                </a:solidFill>
              </a:rPr>
              <a:t> </a:t>
            </a:r>
            <a:r>
              <a:rPr lang="en-US" sz="7700" dirty="0" err="1" smtClean="0">
                <a:solidFill>
                  <a:schemeClr val="tx1"/>
                </a:solidFill>
              </a:rPr>
              <a:t>nivel</a:t>
            </a:r>
            <a:r>
              <a:rPr lang="en-US" sz="7700" dirty="0" smtClean="0">
                <a:solidFill>
                  <a:schemeClr val="tx1"/>
                </a:solidFill>
              </a:rPr>
              <a:t>.</a:t>
            </a:r>
            <a:endParaRPr lang="en-US" sz="77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Elemente</a:t>
            </a:r>
            <a:r>
              <a:rPr lang="en-US" dirty="0" smtClean="0"/>
              <a:t> de </a:t>
            </a:r>
            <a:r>
              <a:rPr lang="en-US" dirty="0" err="1" smtClean="0"/>
              <a:t>executie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8737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proiectul</a:t>
            </a:r>
            <a:r>
              <a:rPr lang="en-US" dirty="0" smtClean="0"/>
              <a:t> final se </a:t>
            </a:r>
            <a:r>
              <a:rPr lang="en-US" dirty="0" err="1" smtClean="0"/>
              <a:t>folosesc</a:t>
            </a:r>
            <a:r>
              <a:rPr lang="en-US" dirty="0" smtClean="0"/>
              <a:t> </a:t>
            </a:r>
            <a:r>
              <a:rPr lang="en-US" dirty="0" err="1" smtClean="0"/>
              <a:t>urmatoarele</a:t>
            </a:r>
            <a:r>
              <a:rPr lang="en-US" dirty="0" smtClean="0"/>
              <a:t> taste </a:t>
            </a:r>
            <a:r>
              <a:rPr lang="en-US" dirty="0" err="1" smtClean="0"/>
              <a:t>pentru</a:t>
            </a:r>
            <a:r>
              <a:rPr lang="en-US" dirty="0" smtClean="0"/>
              <a:t> o </a:t>
            </a:r>
            <a:r>
              <a:rPr lang="en-US" dirty="0" err="1" smtClean="0"/>
              <a:t>functionare</a:t>
            </a:r>
            <a:r>
              <a:rPr lang="en-US" dirty="0" smtClean="0"/>
              <a:t> </a:t>
            </a:r>
            <a:r>
              <a:rPr lang="en-US" dirty="0" err="1" smtClean="0"/>
              <a:t>corecta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C00000"/>
                </a:solidFill>
              </a:rPr>
              <a:t>Mouse-</a:t>
            </a:r>
            <a:r>
              <a:rPr lang="en-US" b="1" dirty="0" err="1" smtClean="0">
                <a:solidFill>
                  <a:srgbClr val="C00000"/>
                </a:solidFill>
              </a:rPr>
              <a:t>ul</a:t>
            </a:r>
            <a:r>
              <a:rPr lang="en-US" dirty="0" smtClean="0"/>
              <a:t> – </a:t>
            </a:r>
            <a:r>
              <a:rPr lang="en-US" dirty="0" err="1" smtClean="0"/>
              <a:t>ajuta</a:t>
            </a:r>
            <a:r>
              <a:rPr lang="en-US" dirty="0" smtClean="0"/>
              <a:t> la </a:t>
            </a:r>
            <a:r>
              <a:rPr lang="en-US" dirty="0" err="1" smtClean="0"/>
              <a:t>deplasarea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interfata</a:t>
            </a:r>
            <a:r>
              <a:rPr lang="en-US" dirty="0" smtClean="0"/>
              <a:t> </a:t>
            </a:r>
            <a:r>
              <a:rPr lang="en-US" dirty="0" err="1" smtClean="0"/>
              <a:t>principala</a:t>
            </a:r>
            <a:r>
              <a:rPr lang="en-US" dirty="0" smtClean="0"/>
              <a:t>(</a:t>
            </a:r>
            <a:r>
              <a:rPr lang="en-US" dirty="0" err="1" smtClean="0"/>
              <a:t>Meniul</a:t>
            </a:r>
            <a:r>
              <a:rPr lang="en-US" dirty="0" smtClean="0"/>
              <a:t>)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intra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iesi</a:t>
            </a:r>
            <a:r>
              <a:rPr lang="en-US" dirty="0" smtClean="0"/>
              <a:t> din </a:t>
            </a:r>
            <a:r>
              <a:rPr lang="en-US" dirty="0" err="1" smtClean="0"/>
              <a:t>nivele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err="1" smtClean="0">
                <a:solidFill>
                  <a:srgbClr val="C00000"/>
                </a:solidFill>
              </a:rPr>
              <a:t>Tastele</a:t>
            </a:r>
            <a:r>
              <a:rPr lang="en-US" b="1" dirty="0" smtClean="0">
                <a:solidFill>
                  <a:srgbClr val="C00000"/>
                </a:solidFill>
              </a:rPr>
              <a:t> cu </a:t>
            </a:r>
            <a:r>
              <a:rPr lang="en-US" b="1" dirty="0" err="1" smtClean="0">
                <a:solidFill>
                  <a:srgbClr val="C00000"/>
                </a:solidFill>
              </a:rPr>
              <a:t>sageti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dirty="0" err="1" smtClean="0"/>
              <a:t>deplasare</a:t>
            </a:r>
            <a:r>
              <a:rPr lang="en-US" dirty="0" smtClean="0"/>
              <a:t> in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patru</a:t>
            </a:r>
            <a:r>
              <a:rPr lang="en-US" dirty="0" smtClean="0"/>
              <a:t> </a:t>
            </a:r>
            <a:r>
              <a:rPr lang="en-US" dirty="0" err="1" smtClean="0"/>
              <a:t>directii</a:t>
            </a:r>
            <a:r>
              <a:rPr lang="en-US" dirty="0" smtClean="0"/>
              <a:t>(N,S,V,E</a:t>
            </a:r>
            <a:r>
              <a:rPr lang="en-US" dirty="0" smtClean="0"/>
              <a:t>), </a:t>
            </a:r>
            <a:r>
              <a:rPr lang="en-US" dirty="0" err="1" smtClean="0"/>
              <a:t>deplasare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linie</a:t>
            </a:r>
            <a:r>
              <a:rPr lang="en-US" dirty="0" smtClean="0"/>
              <a:t> </a:t>
            </a:r>
            <a:r>
              <a:rPr lang="en-US" dirty="0" err="1" smtClean="0"/>
              <a:t>dreapta</a:t>
            </a:r>
            <a:r>
              <a:rPr lang="en-US" dirty="0" smtClean="0"/>
              <a:t> (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apasarea</a:t>
            </a:r>
            <a:r>
              <a:rPr lang="en-US" dirty="0" smtClean="0"/>
              <a:t> </a:t>
            </a:r>
            <a:r>
              <a:rPr lang="en-US" dirty="0" err="1" smtClean="0"/>
              <a:t>succesiva</a:t>
            </a:r>
            <a:r>
              <a:rPr lang="en-US" dirty="0" smtClean="0"/>
              <a:t> a </a:t>
            </a:r>
            <a:r>
              <a:rPr lang="en-US" dirty="0" err="1" smtClean="0"/>
              <a:t>tastelor</a:t>
            </a:r>
            <a:r>
              <a:rPr lang="en-US" dirty="0" smtClean="0"/>
              <a:t> </a:t>
            </a:r>
            <a:r>
              <a:rPr lang="en-US" dirty="0" err="1" smtClean="0"/>
              <a:t>stanga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dreapta</a:t>
            </a:r>
            <a:r>
              <a:rPr lang="en-US" dirty="0" smtClean="0"/>
              <a:t>), </a:t>
            </a:r>
            <a:r>
              <a:rPr lang="en-US" dirty="0" err="1" smtClean="0"/>
              <a:t>derularea</a:t>
            </a:r>
            <a:r>
              <a:rPr lang="en-US" dirty="0" smtClean="0"/>
              <a:t> slide-</a:t>
            </a:r>
            <a:r>
              <a:rPr lang="en-US" dirty="0" err="1" smtClean="0"/>
              <a:t>urilor</a:t>
            </a:r>
            <a:r>
              <a:rPr lang="en-US" dirty="0" smtClean="0"/>
              <a:t> cu </a:t>
            </a:r>
            <a:r>
              <a:rPr lang="en-US" dirty="0" err="1" smtClean="0"/>
              <a:t>legendele</a:t>
            </a:r>
            <a:r>
              <a:rPr lang="en-US" dirty="0" smtClean="0"/>
              <a:t> </a:t>
            </a:r>
            <a:r>
              <a:rPr lang="en-US" dirty="0" err="1" smtClean="0"/>
              <a:t>povestite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Totodata</a:t>
            </a:r>
            <a:r>
              <a:rPr lang="en-US" dirty="0" smtClean="0"/>
              <a:t>, am </a:t>
            </a:r>
            <a:r>
              <a:rPr lang="en-US" dirty="0" err="1" smtClean="0"/>
              <a:t>inclus</a:t>
            </a:r>
            <a:r>
              <a:rPr lang="en-US" dirty="0" smtClean="0"/>
              <a:t> in </a:t>
            </a:r>
            <a:r>
              <a:rPr lang="en-US" dirty="0" err="1" smtClean="0"/>
              <a:t>proiect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butoane</a:t>
            </a:r>
            <a:r>
              <a:rPr lang="en-US" dirty="0" smtClean="0"/>
              <a:t>, </a:t>
            </a:r>
            <a:r>
              <a:rPr lang="en-US" dirty="0" err="1" smtClean="0"/>
              <a:t>prin</a:t>
            </a:r>
            <a:r>
              <a:rPr lang="en-US" dirty="0" smtClean="0"/>
              <a:t> care </a:t>
            </a:r>
            <a:r>
              <a:rPr lang="en-US" dirty="0" err="1" smtClean="0"/>
              <a:t>utilizatorul</a:t>
            </a:r>
            <a:r>
              <a:rPr lang="en-US" dirty="0" smtClean="0"/>
              <a:t> 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deplasa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aplicatie</a:t>
            </a:r>
            <a:r>
              <a:rPr lang="en-US" dirty="0" smtClean="0"/>
              <a:t>. </a:t>
            </a:r>
            <a:r>
              <a:rPr lang="en-US" dirty="0" err="1" smtClean="0"/>
              <a:t>Acestea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prezentate</a:t>
            </a:r>
            <a:r>
              <a:rPr lang="en-US" dirty="0" smtClean="0"/>
              <a:t> in slide-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urmator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8401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56970" y="1005580"/>
            <a:ext cx="9231921" cy="893560"/>
          </a:xfrm>
        </p:spPr>
        <p:txBody>
          <a:bodyPr/>
          <a:lstStyle/>
          <a:p>
            <a:r>
              <a:rPr lang="en-US" dirty="0" err="1" smtClean="0"/>
              <a:t>Elemente</a:t>
            </a:r>
            <a:r>
              <a:rPr lang="en-US" dirty="0" smtClean="0"/>
              <a:t> de </a:t>
            </a:r>
            <a:r>
              <a:rPr lang="en-US" dirty="0" err="1" smtClean="0"/>
              <a:t>executie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11" y="1818555"/>
            <a:ext cx="5170863" cy="25805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74" y="1818554"/>
            <a:ext cx="5230873" cy="25805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42" y="4455736"/>
            <a:ext cx="5338357" cy="168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8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Observatii</a:t>
            </a:r>
            <a:r>
              <a:rPr lang="en-US" dirty="0" smtClean="0"/>
              <a:t> finale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17148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        </a:t>
            </a:r>
            <a:r>
              <a:rPr lang="en-US" sz="2000" dirty="0" err="1" smtClean="0">
                <a:solidFill>
                  <a:srgbClr val="C00000"/>
                </a:solidFill>
              </a:rPr>
              <a:t>Toate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caracterele</a:t>
            </a:r>
            <a:r>
              <a:rPr lang="en-US" sz="2000" dirty="0" smtClean="0">
                <a:solidFill>
                  <a:srgbClr val="C00000"/>
                </a:solidFill>
              </a:rPr>
              <a:t>, </a:t>
            </a:r>
            <a:r>
              <a:rPr lang="en-US" sz="2000" dirty="0" err="1" smtClean="0">
                <a:solidFill>
                  <a:srgbClr val="C00000"/>
                </a:solidFill>
              </a:rPr>
              <a:t>obiectele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si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fundalurile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folosite</a:t>
            </a:r>
            <a:r>
              <a:rPr lang="en-US" sz="2000" dirty="0" smtClean="0"/>
              <a:t>, </a:t>
            </a:r>
            <a:r>
              <a:rPr lang="en-US" sz="2000" dirty="0" err="1" smtClean="0"/>
              <a:t>mai</a:t>
            </a:r>
            <a:r>
              <a:rPr lang="en-US" sz="2000" dirty="0" smtClean="0"/>
              <a:t> </a:t>
            </a:r>
            <a:r>
              <a:rPr lang="en-US" sz="2000" dirty="0" err="1" smtClean="0"/>
              <a:t>putin</a:t>
            </a:r>
            <a:r>
              <a:rPr lang="en-US" sz="2000" dirty="0" smtClean="0"/>
              <a:t> </a:t>
            </a:r>
            <a:r>
              <a:rPr lang="en-US" sz="2000" dirty="0" err="1" smtClean="0"/>
              <a:t>imaginea</a:t>
            </a:r>
            <a:r>
              <a:rPr lang="en-US" sz="2000" dirty="0" smtClean="0"/>
              <a:t> din </a:t>
            </a:r>
            <a:r>
              <a:rPr lang="en-US" sz="2000" dirty="0" err="1" smtClean="0"/>
              <a:t>informatiile</a:t>
            </a:r>
            <a:r>
              <a:rPr lang="en-US" sz="2000" dirty="0" smtClean="0"/>
              <a:t> </a:t>
            </a:r>
            <a:r>
              <a:rPr lang="en-US" sz="2000" dirty="0" err="1" smtClean="0"/>
              <a:t>despre</a:t>
            </a:r>
            <a:r>
              <a:rPr lang="en-US" sz="2000" dirty="0" smtClean="0"/>
              <a:t> </a:t>
            </a:r>
            <a:r>
              <a:rPr lang="en-US" sz="2000" dirty="0" err="1" smtClean="0"/>
              <a:t>labirint</a:t>
            </a:r>
            <a:r>
              <a:rPr lang="en-US" sz="2000" dirty="0" smtClean="0"/>
              <a:t> din </a:t>
            </a:r>
            <a:r>
              <a:rPr lang="en-US" sz="2000" dirty="0" err="1" smtClean="0"/>
              <a:t>sectiunea</a:t>
            </a:r>
            <a:r>
              <a:rPr lang="en-US" sz="2000" dirty="0" smtClean="0"/>
              <a:t> Bonus, </a:t>
            </a:r>
            <a:r>
              <a:rPr lang="en-US" sz="2000" dirty="0" smtClean="0">
                <a:solidFill>
                  <a:srgbClr val="C00000"/>
                </a:solidFill>
              </a:rPr>
              <a:t>au </a:t>
            </a:r>
            <a:r>
              <a:rPr lang="en-US" sz="2000" dirty="0" err="1" smtClean="0">
                <a:solidFill>
                  <a:srgbClr val="C00000"/>
                </a:solidFill>
              </a:rPr>
              <a:t>fost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realizate</a:t>
            </a:r>
            <a:r>
              <a:rPr lang="en-US" sz="2000" dirty="0" smtClean="0">
                <a:solidFill>
                  <a:srgbClr val="C00000"/>
                </a:solidFill>
              </a:rPr>
              <a:t> de Adrian Pana in “Photoshop”.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  </a:t>
            </a:r>
            <a:r>
              <a:rPr lang="en-US" sz="2000" dirty="0" err="1" smtClean="0">
                <a:solidFill>
                  <a:schemeClr val="tx1"/>
                </a:solidFill>
              </a:rPr>
              <a:t>Consideram</a:t>
            </a:r>
            <a:r>
              <a:rPr lang="en-US" sz="2000" dirty="0" smtClean="0">
                <a:solidFill>
                  <a:schemeClr val="tx1"/>
                </a:solidFill>
              </a:rPr>
              <a:t> ca </a:t>
            </a:r>
            <a:r>
              <a:rPr lang="en-US" sz="2000" dirty="0" err="1" smtClean="0">
                <a:solidFill>
                  <a:schemeClr val="tx1"/>
                </a:solidFill>
              </a:rPr>
              <a:t>prin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acest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proiect</a:t>
            </a:r>
            <a:r>
              <a:rPr lang="en-US" sz="2000" dirty="0" smtClean="0">
                <a:solidFill>
                  <a:schemeClr val="tx1"/>
                </a:solidFill>
              </a:rPr>
              <a:t> am </a:t>
            </a:r>
            <a:r>
              <a:rPr lang="en-US" sz="2000" dirty="0" err="1" smtClean="0">
                <a:solidFill>
                  <a:schemeClr val="tx1"/>
                </a:solidFill>
              </a:rPr>
              <a:t>reusit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sa</a:t>
            </a:r>
            <a:r>
              <a:rPr lang="en-US" sz="2000" dirty="0" smtClean="0">
                <a:solidFill>
                  <a:schemeClr val="tx1"/>
                </a:solidFill>
              </a:rPr>
              <a:t> ne </a:t>
            </a:r>
            <a:r>
              <a:rPr lang="en-US" sz="2000" dirty="0" err="1" smtClean="0">
                <a:solidFill>
                  <a:schemeClr val="tx1"/>
                </a:solidFill>
              </a:rPr>
              <a:t>insusim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anumite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tactici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noi</a:t>
            </a:r>
            <a:r>
              <a:rPr lang="en-US" sz="2000" dirty="0" smtClean="0">
                <a:solidFill>
                  <a:schemeClr val="tx1"/>
                </a:solidFill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</a:rPr>
              <a:t>programare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odata</a:t>
            </a:r>
            <a:r>
              <a:rPr lang="en-US" sz="2000" dirty="0" smtClean="0">
                <a:solidFill>
                  <a:schemeClr val="tx1"/>
                </a:solidFill>
              </a:rPr>
              <a:t> cu un </a:t>
            </a:r>
            <a:r>
              <a:rPr lang="en-US" sz="2000" dirty="0" err="1" smtClean="0">
                <a:solidFill>
                  <a:schemeClr val="tx1"/>
                </a:solidFill>
              </a:rPr>
              <a:t>nou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limbaj</a:t>
            </a:r>
            <a:r>
              <a:rPr lang="en-US" sz="2000" dirty="0" smtClean="0">
                <a:solidFill>
                  <a:schemeClr val="tx1"/>
                </a:solidFill>
              </a:rPr>
              <a:t>, Java. </a:t>
            </a:r>
            <a:r>
              <a:rPr lang="en-US" sz="2000" dirty="0" err="1" smtClean="0">
                <a:solidFill>
                  <a:schemeClr val="tx1"/>
                </a:solidFill>
              </a:rPr>
              <a:t>Concret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unul</a:t>
            </a:r>
            <a:r>
              <a:rPr lang="en-US" sz="2000" dirty="0" smtClean="0">
                <a:solidFill>
                  <a:schemeClr val="tx1"/>
                </a:solidFill>
              </a:rPr>
              <a:t> din </a:t>
            </a:r>
            <a:r>
              <a:rPr lang="en-US" sz="2000" dirty="0" err="1" smtClean="0">
                <a:solidFill>
                  <a:schemeClr val="tx1"/>
                </a:solidFill>
              </a:rPr>
              <a:t>lucrurile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demne</a:t>
            </a:r>
            <a:r>
              <a:rPr lang="en-US" sz="2000" dirty="0" smtClean="0">
                <a:solidFill>
                  <a:schemeClr val="tx1"/>
                </a:solidFill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</a:rPr>
              <a:t>mentionat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este</a:t>
            </a:r>
            <a:r>
              <a:rPr lang="en-US" sz="2000" dirty="0" smtClean="0">
                <a:solidFill>
                  <a:schemeClr val="tx1"/>
                </a:solidFill>
              </a:rPr>
              <a:t> ca, </a:t>
            </a:r>
            <a:r>
              <a:rPr lang="en-US" sz="2000" dirty="0" err="1" smtClean="0">
                <a:solidFill>
                  <a:schemeClr val="tx1"/>
                </a:solidFill>
              </a:rPr>
              <a:t>acum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prin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lucrul</a:t>
            </a:r>
            <a:r>
              <a:rPr lang="en-US" sz="2000" dirty="0" smtClean="0">
                <a:solidFill>
                  <a:schemeClr val="tx1"/>
                </a:solidFill>
              </a:rPr>
              <a:t> la </a:t>
            </a:r>
            <a:r>
              <a:rPr lang="en-US" sz="2000" dirty="0" err="1" smtClean="0">
                <a:solidFill>
                  <a:schemeClr val="tx1"/>
                </a:solidFill>
              </a:rPr>
              <a:t>aceasta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aplicatie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rgbClr val="C00000"/>
                </a:solidFill>
              </a:rPr>
              <a:t>constientizam</a:t>
            </a:r>
            <a:r>
              <a:rPr lang="en-US" sz="2000" dirty="0" smtClean="0">
                <a:solidFill>
                  <a:srgbClr val="C00000"/>
                </a:solidFill>
              </a:rPr>
              <a:t> cu </a:t>
            </a:r>
            <a:r>
              <a:rPr lang="en-US" sz="2000" dirty="0" err="1" smtClean="0">
                <a:solidFill>
                  <a:srgbClr val="C00000"/>
                </a:solidFill>
              </a:rPr>
              <a:t>adevarat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importanta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ordonarii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liniilor</a:t>
            </a:r>
            <a:r>
              <a:rPr lang="en-US" sz="2000" dirty="0" smtClean="0">
                <a:solidFill>
                  <a:srgbClr val="C00000"/>
                </a:solidFill>
              </a:rPr>
              <a:t> de cod </a:t>
            </a:r>
            <a:r>
              <a:rPr lang="en-US" sz="2000" dirty="0" err="1" smtClean="0">
                <a:solidFill>
                  <a:schemeClr val="tx1"/>
                </a:solidFill>
              </a:rPr>
              <a:t>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 err="1" smtClean="0">
                <a:solidFill>
                  <a:schemeClr val="tx1"/>
                </a:solidFill>
              </a:rPr>
              <a:t>impartirii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programului</a:t>
            </a:r>
            <a:r>
              <a:rPr lang="en-US" sz="2000" dirty="0" smtClean="0">
                <a:solidFill>
                  <a:schemeClr val="tx1"/>
                </a:solidFill>
              </a:rPr>
              <a:t> in sub-</a:t>
            </a:r>
            <a:r>
              <a:rPr lang="en-US" sz="2000" dirty="0" err="1" smtClean="0">
                <a:solidFill>
                  <a:schemeClr val="tx1"/>
                </a:solidFill>
              </a:rPr>
              <a:t>programe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pentru</a:t>
            </a:r>
            <a:r>
              <a:rPr lang="en-US" sz="2000" dirty="0" smtClean="0">
                <a:solidFill>
                  <a:schemeClr val="tx1"/>
                </a:solidFill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</a:rPr>
              <a:t>aerisi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programul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pentru</a:t>
            </a:r>
            <a:r>
              <a:rPr lang="en-US" sz="2000" dirty="0" smtClean="0">
                <a:solidFill>
                  <a:schemeClr val="tx1"/>
                </a:solidFill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</a:rPr>
              <a:t>putea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vorbi</a:t>
            </a:r>
            <a:r>
              <a:rPr lang="en-US" sz="2000" dirty="0" smtClean="0">
                <a:solidFill>
                  <a:schemeClr val="tx1"/>
                </a:solidFill>
              </a:rPr>
              <a:t> de o </a:t>
            </a:r>
            <a:r>
              <a:rPr lang="en-US" sz="2000" dirty="0" err="1" smtClean="0">
                <a:solidFill>
                  <a:schemeClr val="tx1"/>
                </a:solidFill>
              </a:rPr>
              <a:t>reusita</a:t>
            </a:r>
            <a:r>
              <a:rPr lang="en-US" sz="2000" dirty="0" smtClean="0">
                <a:solidFill>
                  <a:schemeClr val="tx1"/>
                </a:solidFill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</a:rPr>
              <a:t>acestuia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 </a:t>
            </a:r>
            <a:r>
              <a:rPr lang="en-US" sz="2000" dirty="0">
                <a:solidFill>
                  <a:schemeClr val="tx1"/>
                </a:solidFill>
              </a:rPr>
              <a:t>Un </a:t>
            </a:r>
            <a:r>
              <a:rPr lang="en-US" sz="2000" dirty="0" err="1">
                <a:solidFill>
                  <a:schemeClr val="tx1"/>
                </a:solidFill>
              </a:rPr>
              <a:t>rol</a:t>
            </a:r>
            <a:r>
              <a:rPr lang="en-US" sz="2000" dirty="0">
                <a:solidFill>
                  <a:schemeClr val="tx1"/>
                </a:solidFill>
              </a:rPr>
              <a:t> important in </a:t>
            </a:r>
            <a:r>
              <a:rPr lang="en-US" sz="2000" dirty="0" err="1">
                <a:solidFill>
                  <a:schemeClr val="tx1"/>
                </a:solidFill>
              </a:rPr>
              <a:t>realizarea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acestui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proiect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il</a:t>
            </a:r>
            <a:r>
              <a:rPr lang="en-US" sz="2000" dirty="0">
                <a:solidFill>
                  <a:schemeClr val="tx1"/>
                </a:solidFill>
              </a:rPr>
              <a:t> are </a:t>
            </a:r>
            <a:r>
              <a:rPr lang="en-US" sz="2000" dirty="0" err="1">
                <a:solidFill>
                  <a:schemeClr val="tx1"/>
                </a:solidFill>
              </a:rPr>
              <a:t>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profesorul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nostru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coordonator</a:t>
            </a:r>
            <a:r>
              <a:rPr lang="en-US" sz="2000" dirty="0">
                <a:solidFill>
                  <a:srgbClr val="C00000"/>
                </a:solidFill>
              </a:rPr>
              <a:t>, </a:t>
            </a:r>
            <a:r>
              <a:rPr lang="en-US" sz="2000" dirty="0" err="1" smtClean="0">
                <a:solidFill>
                  <a:srgbClr val="C00000"/>
                </a:solidFill>
              </a:rPr>
              <a:t>dna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Violeta</a:t>
            </a:r>
            <a:r>
              <a:rPr lang="en-US" sz="2000" dirty="0">
                <a:solidFill>
                  <a:srgbClr val="C00000"/>
                </a:solidFill>
              </a:rPr>
              <a:t> Maria </a:t>
            </a:r>
            <a:r>
              <a:rPr lang="en-US" sz="2000" dirty="0" err="1">
                <a:solidFill>
                  <a:srgbClr val="C00000"/>
                </a:solidFill>
              </a:rPr>
              <a:t>Visinescu</a:t>
            </a:r>
            <a:r>
              <a:rPr lang="en-US" sz="2000" dirty="0">
                <a:solidFill>
                  <a:schemeClr val="tx1"/>
                </a:solidFill>
              </a:rPr>
              <a:t>, care ne-a </a:t>
            </a:r>
            <a:r>
              <a:rPr lang="en-US" sz="2000" dirty="0" err="1">
                <a:solidFill>
                  <a:schemeClr val="tx1"/>
                </a:solidFill>
              </a:rPr>
              <a:t>ajutat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dandu</a:t>
            </a:r>
            <a:r>
              <a:rPr lang="en-US" sz="2000" dirty="0">
                <a:solidFill>
                  <a:schemeClr val="tx1"/>
                </a:solidFill>
              </a:rPr>
              <a:t>-ne </a:t>
            </a:r>
            <a:r>
              <a:rPr lang="en-US" sz="2000" dirty="0" err="1">
                <a:solidFill>
                  <a:schemeClr val="tx1"/>
                </a:solidFill>
              </a:rPr>
              <a:t>anumite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linii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ghidaj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sfaturi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pentru</a:t>
            </a:r>
            <a:r>
              <a:rPr lang="en-US" sz="2000" dirty="0">
                <a:solidFill>
                  <a:schemeClr val="tx1"/>
                </a:solidFill>
              </a:rPr>
              <a:t> a </a:t>
            </a:r>
            <a:r>
              <a:rPr lang="en-US" sz="2000" dirty="0" err="1">
                <a:solidFill>
                  <a:schemeClr val="tx1"/>
                </a:solidFill>
              </a:rPr>
              <a:t>realiza</a:t>
            </a:r>
            <a:r>
              <a:rPr lang="en-US" sz="2000" dirty="0">
                <a:solidFill>
                  <a:schemeClr val="tx1"/>
                </a:solidFill>
              </a:rPr>
              <a:t> un </a:t>
            </a:r>
            <a:r>
              <a:rPr lang="en-US" sz="2000" dirty="0">
                <a:solidFill>
                  <a:srgbClr val="C00000"/>
                </a:solidFill>
              </a:rPr>
              <a:t>program bine </a:t>
            </a:r>
            <a:r>
              <a:rPr lang="en-US" sz="2000" dirty="0" err="1" smtClean="0">
                <a:solidFill>
                  <a:srgbClr val="C00000"/>
                </a:solidFill>
              </a:rPr>
              <a:t>structurat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si</a:t>
            </a:r>
            <a:r>
              <a:rPr lang="en-US" sz="2000" dirty="0" smtClean="0">
                <a:solidFill>
                  <a:schemeClr val="tx1"/>
                </a:solidFill>
              </a:rPr>
              <a:t> o </a:t>
            </a:r>
            <a:r>
              <a:rPr lang="en-US" sz="2000" dirty="0" err="1" smtClean="0">
                <a:solidFill>
                  <a:srgbClr val="C00000"/>
                </a:solidFill>
              </a:rPr>
              <a:t>documentatie</a:t>
            </a:r>
            <a:r>
              <a:rPr lang="en-US" sz="2000" dirty="0" smtClean="0">
                <a:solidFill>
                  <a:srgbClr val="C00000"/>
                </a:solidFill>
              </a:rPr>
              <a:t> bine </a:t>
            </a:r>
            <a:r>
              <a:rPr lang="en-US" sz="2000" dirty="0" err="1" smtClean="0">
                <a:solidFill>
                  <a:srgbClr val="C00000"/>
                </a:solidFill>
              </a:rPr>
              <a:t>realizata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6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196</TotalTime>
  <Words>719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Garamond</vt:lpstr>
      <vt:lpstr>Wingdings</vt:lpstr>
      <vt:lpstr>Organic</vt:lpstr>
      <vt:lpstr>Greek Legends  TALES OF THE MAZE</vt:lpstr>
      <vt:lpstr>Echipa</vt:lpstr>
      <vt:lpstr>Scenariul</vt:lpstr>
      <vt:lpstr>Scenariul</vt:lpstr>
      <vt:lpstr>Algoritmul folosit</vt:lpstr>
      <vt:lpstr>Elemente de executie</vt:lpstr>
      <vt:lpstr>Elemente de executie</vt:lpstr>
      <vt:lpstr>Observatii finale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Greek Legends</dc:title>
  <dc:creator>Rares Avram</dc:creator>
  <cp:lastModifiedBy>Rares Avram</cp:lastModifiedBy>
  <cp:revision>28</cp:revision>
  <dcterms:created xsi:type="dcterms:W3CDTF">2018-02-28T08:06:28Z</dcterms:created>
  <dcterms:modified xsi:type="dcterms:W3CDTF">2018-02-28T19:00:59Z</dcterms:modified>
</cp:coreProperties>
</file>