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lir.ul.ie/bitstream/handle/10344/5407/Vassev_2016_safe.pdf?sequence=2" TargetMode="Externa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șcan Adrian - 18/11/2021, FM Paper Presen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Pașcan Adrian - 18/11/2021, FM Paper Presentation</a:t>
            </a:r>
          </a:p>
        </p:txBody>
      </p:sp>
      <p:sp>
        <p:nvSpPr>
          <p:cNvPr id="152" name="Safe Artificial Intelligence and Formal Meth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Safe Artificial Intelligence and Formal Methods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No System Can Be 100% Saf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System Can Be 100% Safe</a:t>
            </a:r>
          </a:p>
        </p:txBody>
      </p:sp>
      <p:sp>
        <p:nvSpPr>
          <p:cNvPr id="191" name="(contd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(contd.)</a:t>
            </a:r>
          </a:p>
        </p:txBody>
      </p:sp>
      <p:sp>
        <p:nvSpPr>
          <p:cNvPr id="192" name="Quantitative measure of safety imposed by formal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Quantitative measure of safety imposed by formal methods</a:t>
            </a:r>
          </a:p>
          <a:p>
            <a:pPr lvl="1" marL="1778000" indent="-889000">
              <a:buSzPct val="100000"/>
              <a:buAutoNum type="arabicPeriod" startAt="1"/>
            </a:pPr>
            <a:r>
              <a:t>Early detection of safety flaws</a:t>
            </a:r>
          </a:p>
          <a:p>
            <a:pPr lvl="1" marL="1778000" indent="-889000">
              <a:buSzPct val="100000"/>
              <a:buAutoNum type="arabicPeriod" startAt="1"/>
            </a:pPr>
            <a:r>
              <a:t>High quality requirements improve their design &amp; implementation</a:t>
            </a:r>
          </a:p>
          <a:p>
            <a:pPr lvl="1" marL="1778000" indent="-889000">
              <a:buSzPct val="100000"/>
              <a:buAutoNum type="arabicPeriod" startAt="1"/>
            </a:pPr>
            <a:r>
              <a:t>Help derivation and generation of efficient test cases</a:t>
            </a:r>
          </a:p>
          <a:p>
            <a:pPr lvl="1" marL="1778000" indent="-889000">
              <a:buSzPct val="100000"/>
              <a:buAutoNum type="arabicPeriod" startAt="1"/>
            </a:pPr>
          </a:p>
          <a:p>
            <a:pPr lvl="1" marL="0" indent="457200">
              <a:buSzTx/>
              <a:buNone/>
            </a:pPr>
            <a:r>
              <a:t>=&gt; System with up to 99% safety guarantee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at can be Formaliz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be Formalized?</a:t>
            </a:r>
          </a:p>
        </p:txBody>
      </p:sp>
      <p:sp>
        <p:nvSpPr>
          <p:cNvPr id="19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Contemporary formal verification techniques (e.g. model checking) rely on state-transition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Contemporary formal verification techniques (e.g. model checking) rely on state-transition model</a:t>
            </a:r>
          </a:p>
          <a:p>
            <a:pPr/>
            <a:r>
              <a:t>Formalize “nothing bad will happen to the system” </a:t>
            </a:r>
          </a:p>
          <a:p>
            <a:pPr/>
            <a:r>
              <a:t>Check safety and liveness properties</a:t>
            </a:r>
          </a:p>
          <a:p>
            <a:pPr/>
            <a:r>
              <a:t>Human behaviour and principles cannot be formalized</a:t>
            </a:r>
          </a:p>
          <a:p>
            <a:pPr/>
            <a:r>
              <a:t>Verification tools for fuzzy control systems (“degrees of truth”) are not efficient due to the huge state-explosion problem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non-deterministic and open-world environment"/>
          <p:cNvSpPr txBox="1"/>
          <p:nvPr>
            <p:ph type="body" idx="1"/>
          </p:nvPr>
        </p:nvSpPr>
        <p:spPr>
          <a:xfrm>
            <a:off x="1206500" y="4248504"/>
            <a:ext cx="19729020" cy="8256630"/>
          </a:xfrm>
          <a:prstGeom prst="rect">
            <a:avLst/>
          </a:prstGeom>
        </p:spPr>
        <p:txBody>
          <a:bodyPr/>
          <a:lstStyle/>
          <a:p>
            <a:pPr/>
            <a:r>
              <a:t>non-deterministic and open-world environment</a:t>
            </a:r>
          </a:p>
        </p:txBody>
      </p:sp>
      <p:sp>
        <p:nvSpPr>
          <p:cNvPr id="200" name="Safe Self-driving Car Example"/>
          <p:cNvSpPr txBox="1"/>
          <p:nvPr>
            <p:ph type="title"/>
          </p:nvPr>
        </p:nvSpPr>
        <p:spPr>
          <a:xfrm>
            <a:off x="1206500" y="1079500"/>
            <a:ext cx="17581256" cy="1435100"/>
          </a:xfrm>
          <a:prstGeom prst="rect">
            <a:avLst/>
          </a:prstGeom>
        </p:spPr>
        <p:txBody>
          <a:bodyPr/>
          <a:lstStyle/>
          <a:p>
            <a:pPr/>
            <a:r>
              <a:t>Safe Self-driving Car Example</a:t>
            </a:r>
          </a:p>
        </p:txBody>
      </p:sp>
      <p:pic>
        <p:nvPicPr>
          <p:cNvPr id="201" name="page6image8639152.png" descr="page6image86391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4192" y="6934913"/>
            <a:ext cx="12535616" cy="480406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"/>
          <p:cNvSpPr txBox="1"/>
          <p:nvPr/>
        </p:nvSpPr>
        <p:spPr>
          <a:xfrm>
            <a:off x="12200466" y="4854859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afe Self-driving Car Example"/>
          <p:cNvSpPr txBox="1"/>
          <p:nvPr>
            <p:ph type="title"/>
          </p:nvPr>
        </p:nvSpPr>
        <p:spPr>
          <a:xfrm>
            <a:off x="1206500" y="1079500"/>
            <a:ext cx="17581256" cy="1435100"/>
          </a:xfrm>
          <a:prstGeom prst="rect">
            <a:avLst/>
          </a:prstGeom>
        </p:spPr>
        <p:txBody>
          <a:bodyPr/>
          <a:lstStyle/>
          <a:p>
            <a:pPr/>
            <a:r>
              <a:t>Safe Self-driving Car Example</a:t>
            </a:r>
          </a:p>
        </p:txBody>
      </p:sp>
      <p:sp>
        <p:nvSpPr>
          <p:cNvPr id="206" name="Text"/>
          <p:cNvSpPr txBox="1"/>
          <p:nvPr/>
        </p:nvSpPr>
        <p:spPr>
          <a:xfrm>
            <a:off x="12200466" y="4854859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207" name="Table"/>
          <p:cNvGraphicFramePr/>
          <p:nvPr/>
        </p:nvGraphicFramePr>
        <p:xfrm>
          <a:off x="4096455" y="4834693"/>
          <a:ext cx="16203790" cy="698957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8095544"/>
                <a:gridCol w="8095544"/>
              </a:tblGrid>
              <a:tr h="174421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Self-adaptive behaviour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4421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School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decrease the speed down to 20 mph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4421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Severe weather conditions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low speed, turn lights on, turn wipers 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74421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Pedestrians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turn off the engine when the brake system is malfunctioning and the car is getting in close proximity to pedestrians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eductive Guarantees &amp; Probabilistic Guarant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Deductive Guarantees &amp; Probabilistic Guarantees </a:t>
            </a:r>
          </a:p>
        </p:txBody>
      </p:sp>
      <p:sp>
        <p:nvSpPr>
          <p:cNvPr id="210" name="Deductive guarante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Deductive guarantees</a:t>
            </a:r>
          </a:p>
        </p:txBody>
      </p:sp>
      <p:sp>
        <p:nvSpPr>
          <p:cNvPr id="211" name="Prove simple safety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Prove simple safety properties</a:t>
            </a:r>
          </a:p>
          <a:p>
            <a:pPr/>
            <a:r>
              <a:t>Prone to resolution refutation</a:t>
            </a:r>
          </a:p>
          <a:p>
            <a:pPr lvl="1"/>
            <a:r>
              <a:t>2 sets of premises may lead to different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ductive Guarantees &amp; Probabilistic Guarant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Deductive Guarantees &amp; Probabilistic Guarantees </a:t>
            </a:r>
          </a:p>
        </p:txBody>
      </p:sp>
      <p:sp>
        <p:nvSpPr>
          <p:cNvPr id="214" name="Probabilistic guarante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Probabilistic guarantees</a:t>
            </a:r>
          </a:p>
        </p:txBody>
      </p:sp>
      <p:sp>
        <p:nvSpPr>
          <p:cNvPr id="215" name="A complete proof is not necess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complete proof is not necessary</a:t>
            </a:r>
          </a:p>
          <a:p>
            <a:pPr/>
            <a:r>
              <a:t>Check more complex properties with some degree of uncertainty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ductive Guarantees &amp; Probabilistic Guarant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Deductive Guarantees &amp; Probabilistic Guarantees </a:t>
            </a:r>
          </a:p>
        </p:txBody>
      </p:sp>
      <p:sp>
        <p:nvSpPr>
          <p:cNvPr id="218" name="Deductive VS Probabilistic guarantees (DG VS PG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Deductive VS Probabilistic guarantees (DG VS PG)</a:t>
            </a:r>
          </a:p>
        </p:txBody>
      </p:sp>
      <p:sp>
        <p:nvSpPr>
          <p:cNvPr id="219" name="PG bring less confidence than D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PG bring less confidence than DG</a:t>
            </a:r>
          </a:p>
          <a:p>
            <a:pPr/>
            <a:r>
              <a:t>PG deal with more complex properties</a:t>
            </a:r>
          </a:p>
          <a:p>
            <a:pPr/>
            <a:r>
              <a:t>PG may bring some extra confidence to safety properties that cannot be handled otherwise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ductive Guarantees &amp; Probabilistic Guarant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Deductive Guarantees &amp; Probabilistic Guarantees </a:t>
            </a:r>
          </a:p>
        </p:txBody>
      </p:sp>
      <p:sp>
        <p:nvSpPr>
          <p:cNvPr id="222" name="Abstra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Abstraction</a:t>
            </a:r>
          </a:p>
        </p:txBody>
      </p:sp>
      <p:sp>
        <p:nvSpPr>
          <p:cNvPr id="223" name="The most efficient solution to the state-explos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most efficient solution to the state-explosion problem </a:t>
            </a:r>
          </a:p>
          <a:p>
            <a:pPr/>
            <a:r>
              <a:t>State space is reduced by aggregating state transitions into coarser-grained state transitions </a:t>
            </a:r>
          </a:p>
          <a:p>
            <a:pPr/>
            <a:r>
              <a:t>The granularity of the system may be reduced to a point where it no longer adequately represents that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eductive Guarantees &amp; Probabilistic Guarant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Deductive Guarantees &amp; Probabilistic Guarantees </a:t>
            </a:r>
          </a:p>
        </p:txBody>
      </p:sp>
      <p:sp>
        <p:nvSpPr>
          <p:cNvPr id="226" name="Global Safety Invaria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Global Safety Invariants</a:t>
            </a:r>
          </a:p>
        </p:txBody>
      </p:sp>
      <p:sp>
        <p:nvSpPr>
          <p:cNvPr id="227" name="Goal invaria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invariants</a:t>
            </a:r>
          </a:p>
          <a:p>
            <a:pPr/>
            <a:r>
              <a:t>Behaviour invariants</a:t>
            </a:r>
          </a:p>
          <a:p>
            <a:pPr/>
            <a:r>
              <a:t>Interaction invariants</a:t>
            </a:r>
          </a:p>
          <a:p>
            <a:pPr/>
            <a:r>
              <a:t>Resource invariants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mproving our Current Verification Tool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Improving our Current Verification Toolset </a:t>
            </a:r>
          </a:p>
        </p:txBody>
      </p:sp>
      <p:sp>
        <p:nvSpPr>
          <p:cNvPr id="23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Model che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</a:t>
            </a:r>
          </a:p>
          <a:p>
            <a:pPr lvl="1"/>
            <a:r>
              <a:t>Properties = temporal logic</a:t>
            </a:r>
          </a:p>
          <a:p>
            <a:pPr lvl="1"/>
            <a:r>
              <a:t>System formalisation = state machine</a:t>
            </a:r>
          </a:p>
          <a:p>
            <a:pPr/>
            <a:r>
              <a:t>Check finite, yet small spaces</a:t>
            </a:r>
          </a:p>
          <a:p>
            <a:pPr/>
            <a:r>
              <a:t>Larger state spaces on symbolic + probabilistic model checking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position pap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rPr i="0"/>
              <a:t>position paper</a:t>
            </a:r>
          </a:p>
          <a:p>
            <a:pPr>
              <a:defRPr i="1"/>
            </a:pPr>
            <a:r>
              <a:rPr i="0"/>
              <a:t>Emil Vassev</a:t>
            </a:r>
            <a:endParaRPr i="0"/>
          </a:p>
          <a:p>
            <a:pPr>
              <a:defRPr i="1"/>
            </a:pPr>
            <a:r>
              <a:t>International Symposium of Leveraging Applications of Formal Methods</a:t>
            </a:r>
            <a:r>
              <a:rPr i="0"/>
              <a:t>, 2016</a:t>
            </a:r>
            <a:endParaRPr i="0"/>
          </a:p>
          <a:p>
            <a:pPr>
              <a:defRPr i="1"/>
            </a:pPr>
            <a:r>
              <a:rPr u="sng">
                <a:hlinkClick r:id="rId2" invalidUrl="" action="" tgtFrame="" tooltip="" history="1" highlightClick="0" endSnd="0"/>
              </a:rPr>
              <a:t>https://ulir.ul.ie/bitstream/handle/10344/5407/Vassev_2016_safe.pdf?sequence=2</a:t>
            </a:r>
          </a:p>
        </p:txBody>
      </p:sp>
      <p:pic>
        <p:nvPicPr>
          <p:cNvPr id="157" name="Bowl of pappardelle pasta with parsley butter, roasted hazelnuts and shaved parmesan cheese" descr="Bowl of pappardelle pasta with parsley butter, roasted hazelnuts and shaved parmesan chees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128" b="0"/>
          <a:stretch>
            <a:fillRect/>
          </a:stretch>
        </p:blipFill>
        <p:spPr>
          <a:xfrm>
            <a:off x="15181803" y="4336003"/>
            <a:ext cx="4928065" cy="5044072"/>
          </a:xfrm>
          <a:prstGeom prst="rect">
            <a:avLst/>
          </a:prstGeom>
        </p:spPr>
      </p:pic>
      <p:sp>
        <p:nvSpPr>
          <p:cNvPr id="158" name="Ab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mproving our Current Verification Tool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Improving our Current Verification Toolset </a:t>
            </a:r>
          </a:p>
        </p:txBody>
      </p:sp>
      <p:sp>
        <p:nvSpPr>
          <p:cNvPr id="234" name="(contd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(contd.)</a:t>
            </a:r>
          </a:p>
        </p:txBody>
      </p:sp>
      <p:sp>
        <p:nvSpPr>
          <p:cNvPr id="235" name="Use stabilization science and stability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stabilization science and stability analysis</a:t>
            </a:r>
          </a:p>
          <a:p>
            <a:pPr/>
            <a:r>
              <a:t>Efficiently test system behaviour under simulated conditions using:</a:t>
            </a:r>
          </a:p>
          <a:p>
            <a:pPr lvl="1"/>
            <a:r>
              <a:t>Code generation &amp; analysis techniques for efficient test-case generation</a:t>
            </a:r>
          </a:p>
          <a:p>
            <a:pPr lvl="1"/>
            <a:r>
              <a:t>Automatic test case generation</a:t>
            </a:r>
          </a:p>
          <a:p>
            <a:pPr/>
            <a:r>
              <a:t>Explore multiple state spaces simultaneously by parallelizing simulations through high-performance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3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Uncertainty as part of the development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Uncertainty as part of the development process</a:t>
            </a:r>
          </a:p>
          <a:p>
            <a:pPr/>
            <a:r>
              <a:t>Deductive and probabilistic guarantees may help cover a wide range of uncertainty</a:t>
            </a:r>
          </a:p>
          <a:p>
            <a:pPr/>
            <a:r>
              <a:t>Contemporary formal verification toolset is not powerful enough to guarantee safety</a:t>
            </a:r>
          </a:p>
          <a:p>
            <a:pPr/>
            <a:r>
              <a:t>New and enhanced toolset includes better automated reasoning and model checking + new verification techniques based on stabilization science, test-case generation and simulation, parallelized using high-performance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Bowl with salmon cakes, salad and houmous" descr="Bowl with salmon cakes, salad and houmo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42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43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1" name="Agenda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ubject + 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Subject + Motivation</a:t>
            </a:r>
          </a:p>
          <a:p>
            <a:pPr marL="1018645" indent="-1018645">
              <a:buSzPct val="100000"/>
              <a:buAutoNum type="arabicPeriod" startAt="1"/>
            </a:pPr>
            <a:r>
              <a:t>Paper - section by section</a:t>
            </a:r>
          </a:p>
          <a:p>
            <a:pPr marL="1018645" indent="-1018645">
              <a:buSzPct val="100000"/>
              <a:buAutoNum type="arabicPeriod" startAt="1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ubject &amp; 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 &amp; Motivation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Use of formal methods for AI safety, both in life and technolo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of formal methods for AI safety, both in life and technology.</a:t>
            </a:r>
          </a:p>
          <a:p>
            <a:pPr/>
            <a:r>
              <a:t>In the near future, AI will go beyond the original human intensions, implying a level of artificial awareness. This, in turn, requires knowledge representation as a formal specification.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rtificial Intelligence and 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Artificial Intelligence and Safety</a:t>
            </a:r>
          </a:p>
        </p:txBody>
      </p:sp>
      <p:sp>
        <p:nvSpPr>
          <p:cNvPr id="169" name="2 “cultures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2 “cultures”</a:t>
            </a:r>
          </a:p>
        </p:txBody>
      </p:sp>
      <p:sp>
        <p:nvSpPr>
          <p:cNvPr id="170" name="Build a functional system, and try to make it safe near the end of the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Build a functional system, and try to make it safe near the end of the process</a:t>
            </a:r>
          </a:p>
          <a:p>
            <a:pPr marL="889000" indent="-889000">
              <a:buSzPct val="100000"/>
              <a:buAutoNum type="arabicPeriod" startAt="1"/>
            </a:pPr>
            <a:r>
              <a:t>Build a system designed “from the ground up” with safety in mind </a:t>
            </a:r>
          </a:p>
          <a:p>
            <a:pPr marL="889000" indent="-889000">
              <a:buSzPct val="100000"/>
              <a:buAutoNum type="arabicPeriod" startAt="1"/>
            </a:pPr>
          </a:p>
          <a:p>
            <a:pPr/>
            <a:r>
              <a:t>Open-world modeling using formal methods</a:t>
            </a:r>
          </a:p>
          <a:p>
            <a:pPr/>
            <a:r>
              <a:t>AI is limited by system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rtificial Intelligence and 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Artificial Intelligence and Safety</a:t>
            </a:r>
          </a:p>
        </p:txBody>
      </p:sp>
      <p:sp>
        <p:nvSpPr>
          <p:cNvPr id="173" name="NASA &amp; ESA syste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NASA &amp; ESA systems</a:t>
            </a:r>
          </a:p>
        </p:txBody>
      </p:sp>
      <p:sp>
        <p:nvSpPr>
          <p:cNvPr id="174" name="Safety-critical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Safety-critical systems</a:t>
            </a:r>
          </a:p>
          <a:p>
            <a:pPr/>
            <a:r>
              <a:t>Ensure predictable system performance under normal and abnormal conditions </a:t>
            </a:r>
          </a:p>
          <a:p>
            <a:pPr/>
            <a:r>
              <a:t>Imply self-adaptive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tificial Intelligence and 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Artificial Intelligence and Safety</a:t>
            </a:r>
          </a:p>
        </p:txBody>
      </p:sp>
      <p:sp>
        <p:nvSpPr>
          <p:cNvPr id="177" name="NASA &amp; ESA systems (contd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NASA &amp; ESA systems (contd.)</a:t>
            </a:r>
          </a:p>
        </p:txBody>
      </p:sp>
      <p:sp>
        <p:nvSpPr>
          <p:cNvPr id="178" name="4-stage derivation of safety-related AI requiremen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4-stage derivation of safety-related AI requirements:</a:t>
            </a:r>
          </a:p>
          <a:p>
            <a:pPr lvl="1" marL="1778000" indent="-889000">
              <a:buSzPct val="100000"/>
              <a:buAutoNum type="arabicPeriod" startAt="1"/>
            </a:pPr>
            <a:r>
              <a:t>Hazard identification</a:t>
            </a:r>
          </a:p>
          <a:p>
            <a:pPr lvl="1" marL="1778000" indent="-889000">
              <a:buSzPct val="100000"/>
              <a:buAutoNum type="arabicPeriod" startAt="1"/>
            </a:pPr>
            <a:r>
              <a:t>Hazard analysis</a:t>
            </a:r>
          </a:p>
          <a:p>
            <a:pPr lvl="1" marL="1778000" indent="-889000">
              <a:buSzPct val="100000"/>
              <a:buAutoNum type="arabicPeriod" startAt="1"/>
            </a:pPr>
            <a:r>
              <a:t>Identifying safety capabilities</a:t>
            </a:r>
          </a:p>
          <a:p>
            <a:pPr lvl="1" marL="1778000" indent="-889000">
              <a:buSzPct val="100000"/>
              <a:buAutoNum type="arabicPeriod" startAt="1"/>
            </a:pPr>
            <a:r>
              <a:t>Requirements derivation </a:t>
            </a:r>
          </a:p>
        </p:txBody>
      </p:sp>
      <p:sp>
        <p:nvSpPr>
          <p:cNvPr id="179" name="- what accidents?…"/>
          <p:cNvSpPr txBox="1"/>
          <p:nvPr/>
        </p:nvSpPr>
        <p:spPr>
          <a:xfrm>
            <a:off x="11845243" y="4248504"/>
            <a:ext cx="1084748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778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sz="4800">
                <a:solidFill>
                  <a:srgbClr val="000000"/>
                </a:solidFill>
              </a:defRPr>
            </a:pP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- what accidents?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- how can it get to an accident?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- for what goals is it safe?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- how to prevent/mitigate accidents?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ingularity = an asymptote-like situation where normal rules no longer apply…"/>
          <p:cNvSpPr txBox="1"/>
          <p:nvPr>
            <p:ph type="body" sz="half" idx="1"/>
          </p:nvPr>
        </p:nvSpPr>
        <p:spPr>
          <a:xfrm>
            <a:off x="1206500" y="4248504"/>
            <a:ext cx="9891253" cy="8256630"/>
          </a:xfrm>
          <a:prstGeom prst="rect">
            <a:avLst/>
          </a:prstGeom>
        </p:spPr>
        <p:txBody>
          <a:bodyPr/>
          <a:lstStyle/>
          <a:p>
            <a:pPr/>
            <a:r>
              <a:t>Singularity =</a:t>
            </a:r>
            <a:br/>
            <a:r>
              <a:t>an asymptote-like situation where normal rules no longer apply </a:t>
            </a:r>
          </a:p>
          <a:p>
            <a:pPr/>
            <a:r>
              <a:t>How does AI decide when are hazards not hazards anymore?</a:t>
            </a:r>
          </a:p>
          <a:p>
            <a:pPr/>
            <a:r>
              <a:t>Direct &amp; indirect Damage</a:t>
            </a:r>
          </a:p>
        </p:txBody>
      </p:sp>
      <p:pic>
        <p:nvPicPr>
          <p:cNvPr id="183" name="Bowl of pappardelle pasta with parsley butter, roasted hazelnuts and shaved parmesan cheese" descr="Bowl of pappardelle pasta with parsley butter, roasted hazelnuts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366514" y="4736769"/>
            <a:ext cx="6558726" cy="7172597"/>
          </a:xfrm>
          <a:prstGeom prst="rect">
            <a:avLst/>
          </a:prstGeom>
        </p:spPr>
      </p:pic>
      <p:sp>
        <p:nvSpPr>
          <p:cNvPr id="184" name="AI and Technological Singularity"/>
          <p:cNvSpPr txBox="1"/>
          <p:nvPr>
            <p:ph type="title"/>
          </p:nvPr>
        </p:nvSpPr>
        <p:spPr>
          <a:xfrm>
            <a:off x="1206500" y="1079499"/>
            <a:ext cx="19874308" cy="1435101"/>
          </a:xfrm>
          <a:prstGeom prst="rect">
            <a:avLst/>
          </a:prstGeom>
        </p:spPr>
        <p:txBody>
          <a:bodyPr/>
          <a:lstStyle/>
          <a:p>
            <a:pPr/>
            <a:r>
              <a:t>AI and Technological Singularity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o System Can Be 100% Saf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System Can Be 100% Safe</a:t>
            </a:r>
          </a:p>
        </p:txBody>
      </p:sp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Good requirements formalisation depends 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requirements formalisation depends on:</a:t>
            </a:r>
          </a:p>
          <a:p>
            <a:pPr lvl="1"/>
            <a:r>
              <a:t>The analytical skills of the requirements engineers</a:t>
            </a:r>
          </a:p>
          <a:p>
            <a:pPr lvl="1"/>
            <a:r>
              <a:t>Proper use of the formal methods in hand</a:t>
            </a:r>
          </a:p>
          <a:p>
            <a:pPr/>
            <a:r>
              <a:t>Formal methods:</a:t>
            </a:r>
          </a:p>
          <a:p>
            <a:pPr lvl="1"/>
            <a:r>
              <a:t>Do no eliminate testing, but complement it</a:t>
            </a:r>
          </a:p>
          <a:p>
            <a:pPr lvl="1"/>
            <a:r>
              <a:t>Help automatic test case generation through formal specifications</a:t>
            </a:r>
          </a:p>
          <a:p>
            <a:pPr lvl="1"/>
            <a:r>
              <a:t>Add on safety, do not guarantee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